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Roboto Light" panose="020B060402020202020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7824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485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80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543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152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0893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8164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906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550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/>
              <a:t>Sarebbe conveniente avere una trappola da mostrare alla classe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511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706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16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774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280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8034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853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754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(15 minutes)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391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522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921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37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076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28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801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908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286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375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612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935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2661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5516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50411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869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821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866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711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2799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2476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0359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4584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(15 minutes)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5682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FD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1761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/>
              <a:t>Esca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5711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/>
              <a:t>Carenza di magnesio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716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FD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084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5403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/>
              <a:t>Erbicida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5453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FD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8212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/>
              <a:t>FD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3596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/>
              <a:t>E</a:t>
            </a:r>
            <a:r>
              <a:rPr lang="it-I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mpoasca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09734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/>
              <a:t>FD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6093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/>
              <a:t>Esca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2775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4474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15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92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61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055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3884760" y="8685360"/>
            <a:ext cx="2971440" cy="458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1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39" cy="530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628560" y="6356519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029040" y="6356519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458039" y="6356519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-IT" sz="900" b="0" i="0" u="none" strike="noStrike" cap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63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340919" y="48276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64" name="Shape 64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/>
          <p:nvPr/>
        </p:nvSpPr>
        <p:spPr>
          <a:xfrm>
            <a:off x="491400" y="1090079"/>
            <a:ext cx="4435199" cy="5777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32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Formazione sulla FD</a:t>
            </a:r>
          </a:p>
        </p:txBody>
      </p:sp>
      <p:sp>
        <p:nvSpPr>
          <p:cNvPr id="66" name="Shape 66"/>
          <p:cNvSpPr/>
          <p:nvPr/>
        </p:nvSpPr>
        <p:spPr>
          <a:xfrm>
            <a:off x="501479" y="5761800"/>
            <a:ext cx="8279640" cy="719639"/>
          </a:xfrm>
          <a:prstGeom prst="rect">
            <a:avLst/>
          </a:prstGeom>
          <a:solidFill>
            <a:srgbClr val="3A3042">
              <a:alpha val="66666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919" y="5761800"/>
            <a:ext cx="1087199" cy="71963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1446479" y="5806439"/>
            <a:ext cx="7334999" cy="8888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1750" dirty="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Questo progetto è stato finanziato dall’Unione Europea nell’ambito</a:t>
            </a:r>
            <a:r>
              <a:rPr lang="it-IT" sz="1750" b="1" dirty="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 del Programma di Ricerca e Innovazione </a:t>
            </a:r>
            <a:r>
              <a:rPr lang="it-IT" sz="1750" b="1" dirty="0" err="1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Horizon</a:t>
            </a:r>
            <a:r>
              <a:rPr lang="it-IT" sz="1750" b="1" dirty="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 2020 contratto N°652601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1750" dirty="0">
              <a:solidFill>
                <a:srgbClr val="FFDDA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Shape 15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Scaphoideus </a:t>
            </a:r>
            <a:r>
              <a:rPr lang="it-IT" sz="2400" i="1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T</a:t>
            </a: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itanus</a:t>
            </a:r>
          </a:p>
        </p:txBody>
      </p:sp>
      <p:sp>
        <p:nvSpPr>
          <p:cNvPr id="155" name="Shape 155"/>
          <p:cNvSpPr/>
          <p:nvPr/>
        </p:nvSpPr>
        <p:spPr>
          <a:xfrm>
            <a:off x="3825510" y="2813869"/>
            <a:ext cx="5043300" cy="176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Il nome scientifico dell’insetto vettore è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b="0" i="1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Scaphoideus </a:t>
            </a:r>
            <a:r>
              <a:rPr lang="it-IT" sz="2000" i="1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T</a:t>
            </a:r>
            <a:r>
              <a:rPr lang="it-IT" sz="2000" b="0" i="1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itanus</a:t>
            </a:r>
            <a:r>
              <a:rPr lang="it-IT" sz="2000" i="1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it-IT" sz="2000" b="0" i="1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E’ una piccola cicalina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FA9F42"/>
                </a:solidFill>
                <a:latin typeface="Roboto Light"/>
                <a:ea typeface="Roboto Light"/>
                <a:cs typeface="Roboto Light"/>
                <a:sym typeface="Roboto Light"/>
              </a:rPr>
              <a:t>lunga 5 mm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che si nutre della linfa di vite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280" y="2529000"/>
            <a:ext cx="3239639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163" name="Shape 16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Shape 16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Scaphoideus </a:t>
            </a:r>
            <a:r>
              <a:rPr lang="it-IT" sz="2400" i="1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T</a:t>
            </a: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itanus</a:t>
            </a:r>
          </a:p>
        </p:txBody>
      </p:sp>
      <p:sp>
        <p:nvSpPr>
          <p:cNvPr id="165" name="Shape 165"/>
          <p:cNvSpPr/>
          <p:nvPr/>
        </p:nvSpPr>
        <p:spPr>
          <a:xfrm>
            <a:off x="269639" y="2331000"/>
            <a:ext cx="8631000" cy="8524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Il ciclo vitale dello 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ST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si svolge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interamente sulla vite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;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vive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si nutre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 riproduce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sulla porzione inferiore della foglia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6119" y="3253319"/>
            <a:ext cx="6464519" cy="304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3959280" y="6272280"/>
            <a:ext cx="1240919" cy="3646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rgbClr val="92D050"/>
                </a:solidFill>
                <a:latin typeface="Roboto Light"/>
                <a:ea typeface="Roboto Light"/>
                <a:cs typeface="Roboto Light"/>
                <a:sym typeface="Roboto Light"/>
              </a:rPr>
              <a:t>Primavera</a:t>
            </a:r>
          </a:p>
        </p:txBody>
      </p:sp>
      <p:sp>
        <p:nvSpPr>
          <p:cNvPr id="168" name="Shape 168"/>
          <p:cNvSpPr/>
          <p:nvPr/>
        </p:nvSpPr>
        <p:spPr>
          <a:xfrm>
            <a:off x="6313150" y="6296050"/>
            <a:ext cx="866700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Estate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175" name="Shape 175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Shape 176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Scaphoideus </a:t>
            </a:r>
            <a:r>
              <a:rPr lang="it-IT" sz="2400" i="1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T</a:t>
            </a: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itanus</a:t>
            </a:r>
          </a:p>
        </p:txBody>
      </p:sp>
      <p:sp>
        <p:nvSpPr>
          <p:cNvPr id="177" name="Shape 177"/>
          <p:cNvSpPr/>
          <p:nvPr/>
        </p:nvSpPr>
        <p:spPr>
          <a:xfrm>
            <a:off x="269639" y="2331000"/>
            <a:ext cx="8631000" cy="176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Lo 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ST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conta solamente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una generazione</a:t>
            </a:r>
            <a:r>
              <a:rPr lang="it-IT" sz="2000" b="0" i="0" u="none" strike="noStrike" cap="none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all’anno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sverna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come uovo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sotto la corteccia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che schiude a metà primavera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;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dopo cinque stadi giovanili 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raggiunge l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’età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adulta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quest’ultimo è l’unico stadio in grado di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volare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5080" y="4178519"/>
            <a:ext cx="4319640" cy="266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8480" y="3614760"/>
            <a:ext cx="5429519" cy="2542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4626150" y="6157437"/>
            <a:ext cx="1239000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rgbClr val="92D050"/>
                </a:solidFill>
                <a:latin typeface="Roboto Light"/>
                <a:ea typeface="Roboto Light"/>
                <a:cs typeface="Roboto Light"/>
                <a:sym typeface="Roboto Light"/>
              </a:rPr>
              <a:t>Primavera</a:t>
            </a:r>
          </a:p>
        </p:txBody>
      </p:sp>
      <p:sp>
        <p:nvSpPr>
          <p:cNvPr id="186" name="Shape 186"/>
          <p:cNvSpPr/>
          <p:nvPr/>
        </p:nvSpPr>
        <p:spPr>
          <a:xfrm>
            <a:off x="6668251" y="6157450"/>
            <a:ext cx="894300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Estate</a:t>
            </a:r>
          </a:p>
        </p:txBody>
      </p:sp>
      <p:sp>
        <p:nvSpPr>
          <p:cNvPr id="187" name="Shape 187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188" name="Shape 188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Shape 189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Scaphoideus </a:t>
            </a:r>
            <a:r>
              <a:rPr lang="it-IT" sz="2400" i="1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T</a:t>
            </a: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itanus</a:t>
            </a:r>
          </a:p>
        </p:txBody>
      </p:sp>
      <p:sp>
        <p:nvSpPr>
          <p:cNvPr id="190" name="Shape 190"/>
          <p:cNvSpPr/>
          <p:nvPr/>
        </p:nvSpPr>
        <p:spPr>
          <a:xfrm>
            <a:off x="269639" y="2331000"/>
            <a:ext cx="8631000" cy="130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Le uova non schiudono nello stesso momento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quindi nello stesso vigneto si possono riscontrare sia forme giovanili che adulti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bisogna quindi prestare attenzione al tempismo dei trattamenti insetticidi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197" name="Shape 197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Shape 198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1" u="none" strike="noStrike" cap="none" dirty="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Scaphoideus </a:t>
            </a:r>
            <a:r>
              <a:rPr lang="it-IT" sz="2400" i="1" dirty="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t</a:t>
            </a:r>
            <a:r>
              <a:rPr lang="it-IT" sz="2400" b="0" i="1" u="none" strike="noStrike" cap="none" dirty="0" smtClean="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itanus</a:t>
            </a:r>
            <a:endParaRPr lang="it-IT" sz="2400" b="0" i="1" u="none" strike="noStrike" cap="none" dirty="0">
              <a:solidFill>
                <a:srgbClr val="FF6B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3857760" y="3179519"/>
            <a:ext cx="5057280" cy="17668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Gli adulti sono maggiormente responsabili della diffusione della malattia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perché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vista l’abilità di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volare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sono la forma che più si muove nel vigneto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280" y="2529000"/>
            <a:ext cx="3239639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207" name="Shape 207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Shape 208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Ciclo vitale del fitoplasma</a:t>
            </a:r>
          </a:p>
        </p:txBody>
      </p:sp>
      <p:sp>
        <p:nvSpPr>
          <p:cNvPr id="209" name="Shape 209"/>
          <p:cNvSpPr/>
          <p:nvPr/>
        </p:nvSpPr>
        <p:spPr>
          <a:xfrm>
            <a:off x="3859200" y="3179519"/>
            <a:ext cx="5057280" cy="17668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Il fitoplasma della 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FD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è un </a:t>
            </a:r>
            <a:r>
              <a:rPr lang="it-IT" sz="2000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batterio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privo di parete cellulare che vive all’interno del floema della vite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Se lo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ST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si nutre da una vite </a:t>
            </a:r>
            <a:r>
              <a:rPr lang="it-IT" sz="2000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infetta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pu</a:t>
            </a:r>
            <a:r>
              <a:rPr lang="it-IT" sz="2000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ò facilmente </a:t>
            </a:r>
            <a:r>
              <a:rPr lang="it-IT" sz="2000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divenire </a:t>
            </a:r>
            <a:r>
              <a:rPr lang="it-IT" sz="2000" dirty="0" smtClean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infetto</a:t>
            </a:r>
            <a:r>
              <a:rPr lang="it-IT" sz="2000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a sua volta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280" y="2529000"/>
            <a:ext cx="3239639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1000" y="3318839"/>
            <a:ext cx="4840919" cy="345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218" name="Shape 218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Shape 219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Ciclo vitale del fitoplasma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 i="1">
              <a:solidFill>
                <a:srgbClr val="FF6B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210775" y="2005125"/>
            <a:ext cx="3801600" cy="38523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Una volta che lo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ST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è infetto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trascorso un </a:t>
            </a:r>
            <a:r>
              <a:rPr lang="it-IT" sz="1900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certo periodo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di </a:t>
            </a:r>
            <a:r>
              <a:rPr lang="it-IT" sz="1900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latenza</a:t>
            </a:r>
            <a:r>
              <a:rPr lang="it-IT" sz="1900" b="0" i="0" u="none" strike="noStrike" cap="none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rimarrà infettivo per il resto del suo ciclo vitale.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Fortunatamente la malattia non viene trasmessa alla generazione seguente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quindi ogni volta che un uovo si schiude la nuova cicalina non è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infettiv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a.</a:t>
            </a:r>
          </a:p>
        </p:txBody>
      </p:sp>
      <p:sp>
        <p:nvSpPr>
          <p:cNvPr id="221" name="Shape 221"/>
          <p:cNvSpPr/>
          <p:nvPr/>
        </p:nvSpPr>
        <p:spPr>
          <a:xfrm>
            <a:off x="5213449" y="5700600"/>
            <a:ext cx="2215199" cy="63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Nuova generazione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28" name="Shape 228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Shape 229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Monitoraggio dello ST</a:t>
            </a:r>
          </a:p>
        </p:txBody>
      </p:sp>
      <p:sp>
        <p:nvSpPr>
          <p:cNvPr id="230" name="Shape 230"/>
          <p:cNvSpPr/>
          <p:nvPr/>
        </p:nvSpPr>
        <p:spPr>
          <a:xfrm>
            <a:off x="3857760" y="2567519"/>
            <a:ext cx="5043239" cy="341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Monitorare lo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 b="0" i="1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Scaphoideus </a:t>
            </a:r>
            <a:r>
              <a:rPr lang="it-IT" sz="1900" i="1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t</a:t>
            </a:r>
            <a:r>
              <a:rPr lang="it-IT" sz="1900" b="0" i="1" u="none" strike="noStrike" cap="none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itanus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consiste nello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stimare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il numero di esemplari presenti nel vigneto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processo condotto con l’ausilio di una </a:t>
            </a:r>
            <a:r>
              <a:rPr lang="it-IT" sz="1900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trappola </a:t>
            </a:r>
            <a:r>
              <a:rPr lang="it-IT" sz="1900" dirty="0" err="1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cromotropica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Le trappole attraggono gli insetti che rimangono </a:t>
            </a:r>
            <a:r>
              <a:rPr lang="it-IT" sz="1900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attaccati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contando il numero di insetti su una trappola è possibile </a:t>
            </a:r>
            <a:r>
              <a:rPr lang="it-IT" sz="1900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stimare la popolazione totale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nel vigneto.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280" y="2529000"/>
            <a:ext cx="3239639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8" name="Shape 238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Shape 239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Monitoraggio dello 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FF6B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69639" y="2331000"/>
            <a:ext cx="8631000" cy="25505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Il monitoraggio dello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ST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serve per: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just" rtl="0">
              <a:lnSpc>
                <a:spcPct val="200000"/>
              </a:lnSpc>
              <a:spcBef>
                <a:spcPts val="0"/>
              </a:spcBef>
              <a:buClr>
                <a:srgbClr val="3A3042"/>
              </a:buClr>
              <a:buSzPct val="100000"/>
              <a:buFont typeface="Arial"/>
              <a:buChar char="•"/>
            </a:pP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Capire quando l’adulto è presente nel vigneto</a:t>
            </a:r>
          </a:p>
          <a:p>
            <a:pPr marL="343080" marR="0" lvl="0" indent="-343080" algn="just" rtl="0">
              <a:lnSpc>
                <a:spcPct val="200000"/>
              </a:lnSpc>
              <a:spcBef>
                <a:spcPts val="0"/>
              </a:spcBef>
              <a:buClr>
                <a:srgbClr val="3A3042"/>
              </a:buClr>
              <a:buSzPct val="100000"/>
              <a:buFont typeface="Arial"/>
              <a:buChar char="•"/>
            </a:pP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capire </a:t>
            </a:r>
            <a:r>
              <a:rPr lang="it-IT" sz="1900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qual è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il miglior periodo per il trattamento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</a:p>
          <a:p>
            <a:pPr marL="343080" marR="0" lvl="0" indent="-343080" algn="just" rtl="0">
              <a:lnSpc>
                <a:spcPct val="200000"/>
              </a:lnSpc>
              <a:spcBef>
                <a:spcPts val="0"/>
              </a:spcBef>
              <a:buClr>
                <a:srgbClr val="3A3042"/>
              </a:buClr>
              <a:buSzPct val="100000"/>
              <a:buFont typeface="Arial"/>
              <a:buChar char="•"/>
            </a:pP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Studiare la popolazione anno dopo anno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341280" y="381960"/>
            <a:ext cx="628092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47" name="Shape 247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Shape 248"/>
          <p:cNvSpPr/>
          <p:nvPr/>
        </p:nvSpPr>
        <p:spPr>
          <a:xfrm>
            <a:off x="341280" y="1036440"/>
            <a:ext cx="479375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Come monitorare lo ST</a:t>
            </a:r>
          </a:p>
        </p:txBody>
      </p:sp>
      <p:sp>
        <p:nvSpPr>
          <p:cNvPr id="249" name="Shape 249"/>
          <p:cNvSpPr/>
          <p:nvPr/>
        </p:nvSpPr>
        <p:spPr>
          <a:xfrm>
            <a:off x="242639" y="2331000"/>
            <a:ext cx="3801960" cy="29840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Per monitorare lo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ST </a:t>
            </a:r>
            <a:r>
              <a:rPr lang="it-IT" sz="1900" b="0" i="0" u="none" strike="noStrike" cap="none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adulto </a:t>
            </a:r>
            <a:r>
              <a:rPr lang="it-IT" sz="1900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viene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usata una trappola </a:t>
            </a:r>
            <a:r>
              <a:rPr lang="it-IT" sz="1900" dirty="0" err="1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cromotropica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questo </a:t>
            </a:r>
            <a:r>
              <a:rPr lang="it-IT" sz="1900" dirty="0" err="1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perchè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l’insetto è attratto dal colore giallo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trappola è adesiva e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quindi gli insetti che vi si appoggiano resteranno attaccati</a:t>
            </a:r>
            <a:r>
              <a:rPr lang="it-IT" sz="19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080" y="3256200"/>
            <a:ext cx="4113000" cy="329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74" name="Shape 74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75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Che cos’è</a:t>
            </a:r>
            <a:r>
              <a:rPr lang="it-IT" sz="2400" b="0" i="0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?</a:t>
            </a:r>
          </a:p>
        </p:txBody>
      </p:sp>
      <p:sp>
        <p:nvSpPr>
          <p:cNvPr id="76" name="Shape 76"/>
          <p:cNvSpPr/>
          <p:nvPr/>
        </p:nvSpPr>
        <p:spPr>
          <a:xfrm>
            <a:off x="255600" y="2445480"/>
            <a:ext cx="8529479" cy="6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Flavescenza Dorata è una malattia ampiamente diffusa, causata da un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fitoplasma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000" y="3321000"/>
            <a:ext cx="4860719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57" name="Shape 257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Shape 258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Come monitorare lo 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FF6B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269639" y="2331000"/>
            <a:ext cx="8631000" cy="1247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E’ possibile iniziare l’utilizzo di questa trappola cromotropica dal momento in cui sono presenti le forme larvali L4 o L5,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ciò permette di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prevedere la comparsa degli adulti.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5080" y="3892319"/>
            <a:ext cx="4319640" cy="266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67" name="Shape 267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Shape 268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Come monitorare lo 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FF6B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3857750" y="2788625"/>
            <a:ext cx="5043300" cy="302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E’ consigliabile procedere con il posizionamento delle trappole nei vigneti che hanno mostrato in passato la presenza dell’insetto vettore. Ciò permette di quantificare e monitorare il </a:t>
            </a:r>
            <a:r>
              <a:rPr lang="it-IT" sz="19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numero di adulti e prevedere quando raggiungerà il suo massimo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l="-693"/>
          <a:stretch/>
        </p:blipFill>
        <p:spPr>
          <a:xfrm>
            <a:off x="358919" y="2529000"/>
            <a:ext cx="3239639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77" name="Shape 277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8" name="Shape 278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Come monitorare lo 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FF6B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228600" y="2331000"/>
            <a:ext cx="3857399" cy="254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E’ possibile utilizzare la trappola anche in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vigneti asintomatici,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ciò permette di capire se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Flavescenza Dorata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potrà rappresentare un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problema in futuro.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5239" y="3900600"/>
            <a:ext cx="4319640" cy="267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87" name="Shape 287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Shape 288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Come monitorare lo 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FF6B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269639" y="2331000"/>
            <a:ext cx="8631000" cy="254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Per facilitare il processo è possibile fissare la trappola sui fili del vigneto.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miglior posizione per la trappola è quella che si avvicina maggiormente alle </a:t>
            </a:r>
            <a:r>
              <a:rPr lang="it-IT" sz="19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foglie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questo perché è lì che si trovano gli adulti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Una volta che la trappola è stata posizionata si deve procedere al monitoraggio una volta </a:t>
            </a:r>
            <a:r>
              <a:rPr lang="it-IT" sz="19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ogni settimana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oppure ogni </a:t>
            </a:r>
            <a:r>
              <a:rPr lang="it-IT" sz="19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due settimane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341280" y="2070359"/>
            <a:ext cx="4373279" cy="6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Rispondi alle domande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2839" y="3436560"/>
            <a:ext cx="3702239" cy="308124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98" name="Shape 298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Shape 299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Quiz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05" name="Shape 305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Shape 306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Video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600" y="2259719"/>
            <a:ext cx="7666560" cy="43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0200" y="2404080"/>
            <a:ext cx="6536880" cy="408528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>
            <a:off x="341280" y="2070359"/>
            <a:ext cx="4373279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Risultati e discussione</a:t>
            </a:r>
          </a:p>
        </p:txBody>
      </p:sp>
      <p:sp>
        <p:nvSpPr>
          <p:cNvPr id="314" name="Shape 314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15" name="Shape 315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Shape 316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Quiz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23" name="Shape 32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Shape 32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sp>
        <p:nvSpPr>
          <p:cNvPr id="325" name="Shape 325"/>
          <p:cNvSpPr/>
          <p:nvPr/>
        </p:nvSpPr>
        <p:spPr>
          <a:xfrm>
            <a:off x="269639" y="2331000"/>
            <a:ext cx="8631000" cy="22233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Flavescenza Dorata presenta diversi sintomi che saranno elencati nelle slide a seguire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 sintomi possono essere facilmente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confusi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con altre malattie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quindi è necessaria la presenza </a:t>
            </a:r>
            <a:r>
              <a:rPr lang="it-IT" sz="2000" dirty="0" smtClean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contemporanea di più sintomi </a:t>
            </a:r>
            <a:r>
              <a:rPr lang="it-IT" sz="2000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per confermare la presenza della Flavescenza Dorata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32" name="Shape 33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Shape 33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sp>
        <p:nvSpPr>
          <p:cNvPr id="334" name="Shape 334"/>
          <p:cNvSpPr/>
          <p:nvPr/>
        </p:nvSpPr>
        <p:spPr>
          <a:xfrm>
            <a:off x="269639" y="2331000"/>
            <a:ext cx="3815999" cy="268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malattia è chiamata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perchè le foglie delle piante infette diventano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gialle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(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nelle varietà a bacca bianca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),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oppure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rosse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(nelle varietà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a bacca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rossa).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080" y="3321000"/>
            <a:ext cx="3959640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42" name="Shape 34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Shape 34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19" y="2529000"/>
            <a:ext cx="5375519" cy="40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7680" y="2529000"/>
            <a:ext cx="2687040" cy="40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84" name="Shape 84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Shape 85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Che cos’è</a:t>
            </a:r>
            <a:r>
              <a:rPr lang="it-IT" sz="2400" b="0" i="0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?</a:t>
            </a:r>
          </a:p>
        </p:txBody>
      </p:sp>
      <p:sp>
        <p:nvSpPr>
          <p:cNvPr id="86" name="Shape 86"/>
          <p:cNvSpPr/>
          <p:nvPr/>
        </p:nvSpPr>
        <p:spPr>
          <a:xfrm>
            <a:off x="3864885" y="3179519"/>
            <a:ext cx="5057400" cy="22233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Un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fitoplasma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è un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microrganismo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che vive all’interno di una pianta. Generalmente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non uccide</a:t>
            </a:r>
            <a:r>
              <a:rPr lang="it-IT" sz="2000" b="0" i="0" u="none" strike="noStrike" cap="none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vite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ma si limita 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ostruire il percorso della linfa</a:t>
            </a:r>
            <a:r>
              <a:rPr lang="it-IT" sz="2000" b="0" i="0" u="none" strike="noStrike" cap="none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 altera il metabolismo della pianta.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19" y="2529000"/>
            <a:ext cx="3239639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52" name="Shape 35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3" name="Shape 35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19" y="2529000"/>
            <a:ext cx="5375880" cy="403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0919" y="2529000"/>
            <a:ext cx="2688839" cy="40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62" name="Shape 36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Shape 36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sp>
        <p:nvSpPr>
          <p:cNvPr id="364" name="Shape 364"/>
          <p:cNvSpPr/>
          <p:nvPr/>
        </p:nvSpPr>
        <p:spPr>
          <a:xfrm>
            <a:off x="3857760" y="3410280"/>
            <a:ext cx="5043239" cy="176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Dopo essere stata punta da una cicalina infetta, la foglia inizia a diventare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gialla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;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prima parte a cambiare colore è quella delle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venature della foglia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19" y="2529000"/>
            <a:ext cx="3239639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72" name="Shape 37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3" name="Shape 37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sp>
        <p:nvSpPr>
          <p:cNvPr id="374" name="Shape 374"/>
          <p:cNvSpPr/>
          <p:nvPr/>
        </p:nvSpPr>
        <p:spPr>
          <a:xfrm>
            <a:off x="269639" y="2331000"/>
            <a:ext cx="3801960" cy="176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Oltre al colore giallo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le foglie della pianta infetta iniziano a </a:t>
            </a:r>
            <a:r>
              <a:rPr lang="it-IT" sz="2000" b="0" i="0" u="none" strike="noStrike" cap="none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piegarsi verso il </a:t>
            </a:r>
            <a:r>
              <a:rPr lang="it-IT" sz="2000" b="0" i="0" u="none" strike="noStrike" cap="none" dirty="0" smtClean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basso ai bordi</a:t>
            </a:r>
            <a:r>
              <a:rPr lang="it-IT" sz="2000" b="0" i="0" u="none" strike="noStrike" cap="none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lang="it-IT" sz="2000" b="0" i="0" u="none" strike="noStrike" cap="none" dirty="0">
              <a:solidFill>
                <a:srgbClr val="3A304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080" y="3300480"/>
            <a:ext cx="3959640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82" name="Shape 38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3" name="Shape 38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sp>
        <p:nvSpPr>
          <p:cNvPr id="384" name="Shape 384"/>
          <p:cNvSpPr/>
          <p:nvPr/>
        </p:nvSpPr>
        <p:spPr>
          <a:xfrm>
            <a:off x="3843360" y="3187080"/>
            <a:ext cx="5043239" cy="17668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Altro sintomo che interessa le foglie della vite è la </a:t>
            </a:r>
            <a:r>
              <a:rPr lang="it-IT" sz="2000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consistenza papiracea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stringendo la foglia con la mano si può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constatare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questo sintomo con facilità (diventano fragili e si rompono).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19" y="2536559"/>
            <a:ext cx="3239639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92" name="Shape 39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Shape 39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sp>
        <p:nvSpPr>
          <p:cNvPr id="394" name="Shape 394"/>
          <p:cNvSpPr/>
          <p:nvPr/>
        </p:nvSpPr>
        <p:spPr>
          <a:xfrm>
            <a:off x="269639" y="2345400"/>
            <a:ext cx="3801960" cy="176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Un altro sintomo che è fondamentale nella diagnosi della FD è la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mancata lignificazione dei tralci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080" y="3958919"/>
            <a:ext cx="3959640" cy="2602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02" name="Shape 40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3" name="Shape 40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680" y="2522519"/>
            <a:ext cx="5384519" cy="403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310720" y="3027239"/>
            <a:ext cx="4038120" cy="302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12" name="Shape 41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3" name="Shape 41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sp>
        <p:nvSpPr>
          <p:cNvPr id="414" name="Shape 414"/>
          <p:cNvSpPr/>
          <p:nvPr/>
        </p:nvSpPr>
        <p:spPr>
          <a:xfrm>
            <a:off x="3843360" y="3179519"/>
            <a:ext cx="5071679" cy="17668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Per quanto riguarda i grappoli della vite, si può notare una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riduzione nelle dimensioni degli acini.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In alcuni casi gli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 acini risultano secchi,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in altri l’intero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 grappolo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è interessato da questo effetto.</a:t>
            </a: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t="-446"/>
          <a:stretch/>
        </p:blipFill>
        <p:spPr>
          <a:xfrm>
            <a:off x="341280" y="2529000"/>
            <a:ext cx="3239639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rgbClr val="3A304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22" name="Shape 42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3" name="Shape 42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680" y="2522519"/>
            <a:ext cx="5384519" cy="403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323320" y="3027239"/>
            <a:ext cx="4038120" cy="302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32" name="Shape 432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3" name="Shape 43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Falsi sintomi</a:t>
            </a:r>
          </a:p>
        </p:txBody>
      </p:sp>
      <p:sp>
        <p:nvSpPr>
          <p:cNvPr id="434" name="Shape 434"/>
          <p:cNvSpPr/>
          <p:nvPr/>
        </p:nvSpPr>
        <p:spPr>
          <a:xfrm>
            <a:off x="269639" y="2345400"/>
            <a:ext cx="8631000" cy="405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 sintomi della 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FD, specialmente quelli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sulle foglie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possono essere facilmente scambiati per: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just" rtl="0">
              <a:lnSpc>
                <a:spcPct val="150000"/>
              </a:lnSpc>
              <a:spcBef>
                <a:spcPts val="0"/>
              </a:spcBef>
              <a:buClr>
                <a:srgbClr val="D34E24"/>
              </a:buClr>
              <a:buSzPct val="100000"/>
              <a:buFont typeface="Arial"/>
              <a:buChar char="•"/>
            </a:pP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Punture di </a:t>
            </a:r>
            <a:r>
              <a:rPr lang="it-IT" sz="2000" i="1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Empoasca vitis</a:t>
            </a:r>
          </a:p>
          <a:p>
            <a:pPr marL="343080" marR="0" lvl="0" indent="-343080" algn="just" rtl="0">
              <a:lnSpc>
                <a:spcPct val="150000"/>
              </a:lnSpc>
              <a:spcBef>
                <a:spcPts val="0"/>
              </a:spcBef>
              <a:buClr>
                <a:srgbClr val="D34E24"/>
              </a:buClr>
              <a:buSzPct val="100000"/>
              <a:buFont typeface="Arial"/>
              <a:buChar char="•"/>
            </a:pP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colorazioni causate dalle basse temperature primaverili</a:t>
            </a:r>
          </a:p>
          <a:p>
            <a:pPr marL="343080" marR="0" lvl="0" indent="-343080" algn="just" rtl="0">
              <a:lnSpc>
                <a:spcPct val="150000"/>
              </a:lnSpc>
              <a:spcBef>
                <a:spcPts val="0"/>
              </a:spcBef>
              <a:buClr>
                <a:srgbClr val="D34E24"/>
              </a:buClr>
              <a:buSzPct val="100000"/>
              <a:buFont typeface="Arial"/>
              <a:buChar char="•"/>
            </a:pP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Ustioni da erbicidi</a:t>
            </a:r>
          </a:p>
          <a:p>
            <a:pPr marL="343080" marR="0" lvl="0" indent="-343080" algn="just" rtl="0">
              <a:lnSpc>
                <a:spcPct val="150000"/>
              </a:lnSpc>
              <a:spcBef>
                <a:spcPts val="0"/>
              </a:spcBef>
              <a:buClr>
                <a:srgbClr val="D34E24"/>
              </a:buClr>
              <a:buSzPct val="100000"/>
              <a:buFont typeface="Arial"/>
              <a:buChar char="•"/>
            </a:pP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Mal dell’Esca</a:t>
            </a:r>
          </a:p>
          <a:p>
            <a:pPr marL="343080" marR="0" lvl="0" indent="-343080" algn="just" rtl="0">
              <a:lnSpc>
                <a:spcPct val="150000"/>
              </a:lnSpc>
              <a:spcBef>
                <a:spcPts val="0"/>
              </a:spcBef>
              <a:buClr>
                <a:srgbClr val="D34E24"/>
              </a:buClr>
              <a:buSzPct val="100000"/>
              <a:buFont typeface="Arial"/>
              <a:buChar char="•"/>
            </a:pP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Carenze nutrizionali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63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43" name="Shape 44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4" name="Shape 44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Punture di </a:t>
            </a:r>
            <a:r>
              <a:rPr lang="it-IT" sz="2400" i="1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Empoasca vitis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94" name="Shape 94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Shape 95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Che cos’è</a:t>
            </a:r>
            <a:r>
              <a:rPr lang="it-IT" sz="2400" b="0" i="0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?</a:t>
            </a:r>
          </a:p>
        </p:txBody>
      </p:sp>
      <p:sp>
        <p:nvSpPr>
          <p:cNvPr id="96" name="Shape 96"/>
          <p:cNvSpPr/>
          <p:nvPr/>
        </p:nvSpPr>
        <p:spPr>
          <a:xfrm>
            <a:off x="269639" y="2345400"/>
            <a:ext cx="8631000" cy="130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FD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può causare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significativi cali di produzione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ed è per questo considerata una malattia da quarantena dalla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R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egolam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enta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zione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F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itosanitaria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uropea.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4000" y="3681000"/>
            <a:ext cx="4320720" cy="287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 b="-713"/>
          <a:stretch/>
        </p:blipFill>
        <p:spPr>
          <a:xfrm>
            <a:off x="12600" y="0"/>
            <a:ext cx="9281159" cy="6960599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/>
          <p:nvPr/>
        </p:nvSpPr>
        <p:spPr>
          <a:xfrm>
            <a:off x="0" y="481326"/>
            <a:ext cx="4926600" cy="137370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53" name="Shape 45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4" name="Shape 454"/>
          <p:cNvSpPr/>
          <p:nvPr/>
        </p:nvSpPr>
        <p:spPr>
          <a:xfrm>
            <a:off x="500325" y="1045475"/>
            <a:ext cx="4591800" cy="4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colorazioni causate dalle basse temperature primaverili</a:t>
            </a:r>
            <a:b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lang="it-IT" sz="2400">
              <a:solidFill>
                <a:srgbClr val="FFDDA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63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63" name="Shape 46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4" name="Shape 46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Ustioni da erbicidi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FFDDA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63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73" name="Shape 47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Shape 47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Mal dell’Esca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FFDDA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63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83" name="Shape 48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4" name="Shape 48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Carenze nutrizionali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FFDDA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91" name="Shape 491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19" y="4200480"/>
            <a:ext cx="8407799" cy="255708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Legno Nero</a:t>
            </a:r>
          </a:p>
        </p:txBody>
      </p:sp>
      <p:sp>
        <p:nvSpPr>
          <p:cNvPr id="494" name="Shape 494"/>
          <p:cNvSpPr/>
          <p:nvPr/>
        </p:nvSpPr>
        <p:spPr>
          <a:xfrm>
            <a:off x="269639" y="2331000"/>
            <a:ext cx="8631000" cy="130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FD mostra gli stessi sintomi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de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Legno Nero e in campo non è possibile distinguere tra i due. Solo con le giuste analisi di</a:t>
            </a:r>
            <a:r>
              <a:rPr lang="it-IT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laboratorio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è possibile capire con quale delle due patologie si ha a che fare.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/>
        </p:nvSpPr>
        <p:spPr>
          <a:xfrm>
            <a:off x="341280" y="2070359"/>
            <a:ext cx="4373279" cy="6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Rispondi alle domande</a:t>
            </a:r>
          </a:p>
        </p:txBody>
      </p:sp>
      <p:pic>
        <p:nvPicPr>
          <p:cNvPr id="501" name="Shape 5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2839" y="3436560"/>
            <a:ext cx="3702239" cy="308124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3" name="Shape 50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4" name="Shape 50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Quiz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13" name="Shape 51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4" name="Shape 51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Immagine</a:t>
            </a:r>
            <a:r>
              <a:rPr lang="it-IT" sz="2400" b="0" i="0" u="none" strike="noStrike" cap="none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 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Shape 5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23" name="Shape 52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Shape 52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Immagine</a:t>
            </a:r>
            <a:r>
              <a:rPr lang="it-IT" sz="2400" b="0" i="0" u="none" strike="noStrike" cap="none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 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Shape 53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33" name="Shape 53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4" name="Shape 53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Immagine</a:t>
            </a:r>
            <a:r>
              <a:rPr lang="it-IT" sz="2400" b="0" i="0" u="none" strike="noStrike" cap="none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 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Shape 5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43" name="Shape 54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4" name="Shape 54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Immagine</a:t>
            </a:r>
            <a:r>
              <a:rPr lang="it-IT" sz="2400" b="0" i="0" u="none" strike="noStrike" cap="none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Shape 105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Che cos’è</a:t>
            </a:r>
            <a:r>
              <a:rPr lang="it-IT" sz="2400" b="0" i="0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?</a:t>
            </a:r>
          </a:p>
        </p:txBody>
      </p:sp>
      <p:sp>
        <p:nvSpPr>
          <p:cNvPr id="106" name="Shape 106"/>
          <p:cNvSpPr/>
          <p:nvPr/>
        </p:nvSpPr>
        <p:spPr>
          <a:xfrm>
            <a:off x="269639" y="2331000"/>
            <a:ext cx="8631000" cy="8524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Le conseguenze economiche di questa malattia sono enormi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dirty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una pianta infetta </a:t>
            </a:r>
            <a:r>
              <a:rPr lang="it-IT" sz="2000" dirty="0" smtClean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diventa a sua volta una fonte di infezione</a:t>
            </a:r>
            <a:r>
              <a:rPr lang="it-IT" sz="2000" b="0" i="0" u="none" strike="noStrike" cap="none" dirty="0" smtClean="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lang="it-IT" sz="2000" b="0" i="0" u="none" strike="noStrike" cap="none" dirty="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4000" y="3681000"/>
            <a:ext cx="4320720" cy="287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Shape 5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53" name="Shape 55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4" name="Shape 55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Immagine</a:t>
            </a:r>
            <a:r>
              <a:rPr lang="it-IT" sz="2400" b="0" i="0" u="none" strike="noStrike" cap="none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 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Shape 5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63" name="Shape 56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4" name="Shape 56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Immagine</a:t>
            </a:r>
            <a:r>
              <a:rPr lang="it-IT" sz="2400" b="0" i="0" u="none" strike="noStrike" cap="none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 6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Shape 5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73" name="Shape 57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4" name="Shape 57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Immagine</a:t>
            </a:r>
            <a:r>
              <a:rPr lang="it-IT" sz="2400" b="0" i="0" u="none" strike="noStrike" cap="none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 7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Shape 5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Shape 58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3" name="Shape 58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4" name="Shape 58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Immagine</a:t>
            </a:r>
            <a:r>
              <a:rPr lang="it-IT" sz="2400" b="0" i="0" u="none" strike="noStrike" cap="none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 8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Shape 5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63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Shape 59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93" name="Shape 59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4" name="Shape 59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Immagine</a:t>
            </a:r>
            <a:r>
              <a:rPr lang="it-IT" sz="2400" b="0" i="0" u="none" strike="noStrike" cap="none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 9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Shape 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/>
          <p:nvPr/>
        </p:nvSpPr>
        <p:spPr>
          <a:xfrm>
            <a:off x="0" y="481320"/>
            <a:ext cx="4926599" cy="1079640"/>
          </a:xfrm>
          <a:prstGeom prst="rect">
            <a:avLst/>
          </a:prstGeom>
          <a:solidFill>
            <a:srgbClr val="3A3042">
              <a:alpha val="57647"/>
            </a:srgbClr>
          </a:solidFill>
          <a:ln w="2540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Flavescence Dorée</a:t>
            </a:r>
          </a:p>
        </p:txBody>
      </p:sp>
      <p:cxnSp>
        <p:nvCxnSpPr>
          <p:cNvPr id="603" name="Shape 60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4" name="Shape 60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>
                <a:solidFill>
                  <a:srgbClr val="FFDDA1"/>
                </a:solidFill>
                <a:latin typeface="Roboto Light"/>
                <a:ea typeface="Roboto Light"/>
                <a:cs typeface="Roboto Light"/>
                <a:sym typeface="Roboto Light"/>
              </a:rPr>
              <a:t>Quiz 10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10" name="Shape 610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1" name="Shape 611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Video</a:t>
            </a:r>
          </a:p>
        </p:txBody>
      </p:sp>
      <p:pic>
        <p:nvPicPr>
          <p:cNvPr id="612" name="Shape 6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" y="2259719"/>
            <a:ext cx="7609319" cy="428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Shape 6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0200" y="2404080"/>
            <a:ext cx="6536880" cy="408528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/>
          <p:nvPr/>
        </p:nvSpPr>
        <p:spPr>
          <a:xfrm>
            <a:off x="341280" y="2070359"/>
            <a:ext cx="4373279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Risultati e discussione</a:t>
            </a:r>
          </a:p>
        </p:txBody>
      </p:sp>
      <p:sp>
        <p:nvSpPr>
          <p:cNvPr id="619" name="Shape 619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4000">
              <a:solidFill>
                <a:srgbClr val="D34E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20" name="Shape 620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1" name="Shape 621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1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Quiz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114" name="Shape 114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Shape 115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Che cos’è</a:t>
            </a:r>
            <a:r>
              <a:rPr lang="it-IT" sz="2400" b="0" i="0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?</a:t>
            </a:r>
          </a:p>
        </p:txBody>
      </p:sp>
      <p:sp>
        <p:nvSpPr>
          <p:cNvPr id="116" name="Shape 116"/>
          <p:cNvSpPr/>
          <p:nvPr/>
        </p:nvSpPr>
        <p:spPr>
          <a:xfrm>
            <a:off x="269639" y="2331000"/>
            <a:ext cx="8631000" cy="8524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Il fitoplasma della FD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viene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trasmesso da pianta a pianta da un insetto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lo </a:t>
            </a:r>
            <a:r>
              <a:rPr lang="it-IT" sz="2000" i="1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Scaphoideus</a:t>
            </a:r>
            <a:r>
              <a:rPr lang="it-IT" sz="2000" b="0" i="1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i="1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T</a:t>
            </a:r>
            <a:r>
              <a:rPr lang="it-IT" sz="2000" b="0" i="1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itanus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che si nutre della linfa della pianta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5800" y="3681000"/>
            <a:ext cx="4319279" cy="287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Diffusione della malattia</a:t>
            </a:r>
          </a:p>
        </p:txBody>
      </p:sp>
      <p:sp>
        <p:nvSpPr>
          <p:cNvPr id="126" name="Shape 126"/>
          <p:cNvSpPr/>
          <p:nvPr/>
        </p:nvSpPr>
        <p:spPr>
          <a:xfrm>
            <a:off x="269639" y="2331000"/>
            <a:ext cx="8631000" cy="176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FD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è una malattia endemica in Europa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è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diventata un problema dal punto di vista economico solo nel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1955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quando lo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i="1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Scaphoideus</a:t>
            </a:r>
            <a:r>
              <a:rPr lang="it-IT" sz="2000" b="0" i="1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i="1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t</a:t>
            </a:r>
            <a:r>
              <a:rPr lang="it-IT" sz="2000" b="0" i="1" u="none" strike="noStrike" cap="none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itanus</a:t>
            </a:r>
            <a:r>
              <a:rPr lang="it-IT" sz="2000" b="0" i="0" u="none" strike="noStrike" cap="none" dirty="0" smtClean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arrivò in Europa dal Nord America,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iniziando così la diffusione del fitoplasma della FD</a:t>
            </a:r>
            <a:r>
              <a:rPr lang="it-IT" sz="2000" b="0" i="0" u="none" strike="noStrike" cap="none" dirty="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133" name="Shape 13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Shape 134"/>
          <p:cNvSpPr/>
          <p:nvPr/>
        </p:nvSpPr>
        <p:spPr>
          <a:xfrm>
            <a:off x="491400" y="1090079"/>
            <a:ext cx="4435199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Di</a:t>
            </a: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ffusione della malattia</a:t>
            </a:r>
          </a:p>
        </p:txBody>
      </p:sp>
      <p:sp>
        <p:nvSpPr>
          <p:cNvPr id="135" name="Shape 135"/>
          <p:cNvSpPr/>
          <p:nvPr/>
        </p:nvSpPr>
        <p:spPr>
          <a:xfrm>
            <a:off x="256489" y="2304250"/>
            <a:ext cx="8631000" cy="176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Ora la malattia è maggiormente diffusa in Italia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Francia e Croazia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E’ anche presente, in maniera meno severa, in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Portogallo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Spagna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Ungheria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0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 Germania</a:t>
            </a:r>
            <a:r>
              <a:rPr lang="it-IT" sz="20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3280" y="4127039"/>
            <a:ext cx="4771800" cy="2683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41280" y="381960"/>
            <a:ext cx="6687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40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Flavescenza Dorata</a:t>
            </a:r>
          </a:p>
        </p:txBody>
      </p:sp>
      <p:cxnSp>
        <p:nvCxnSpPr>
          <p:cNvPr id="143" name="Shape 143"/>
          <p:cNvCxnSpPr/>
          <p:nvPr/>
        </p:nvCxnSpPr>
        <p:spPr>
          <a:xfrm>
            <a:off x="340919" y="518400"/>
            <a:ext cx="359" cy="1043999"/>
          </a:xfrm>
          <a:prstGeom prst="straightConnector1">
            <a:avLst/>
          </a:prstGeom>
          <a:noFill/>
          <a:ln w="38150" cap="flat" cmpd="sng">
            <a:solidFill>
              <a:srgbClr val="3A30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Shape 144"/>
          <p:cNvSpPr/>
          <p:nvPr/>
        </p:nvSpPr>
        <p:spPr>
          <a:xfrm>
            <a:off x="482500" y="1081804"/>
            <a:ext cx="4435200" cy="4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rgbClr val="FF6B35"/>
                </a:solidFill>
                <a:latin typeface="Roboto Light"/>
                <a:ea typeface="Roboto Light"/>
                <a:cs typeface="Roboto Light"/>
                <a:sym typeface="Roboto Light"/>
              </a:rPr>
              <a:t>Diffusione della malattia</a:t>
            </a:r>
          </a:p>
        </p:txBody>
      </p:sp>
      <p:sp>
        <p:nvSpPr>
          <p:cNvPr id="145" name="Shape 145"/>
          <p:cNvSpPr/>
          <p:nvPr/>
        </p:nvSpPr>
        <p:spPr>
          <a:xfrm>
            <a:off x="269639" y="2331000"/>
            <a:ext cx="8631000" cy="22301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La Flavescenza Dorata può essere trasmessa esclusivamente dall’insetto vettore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ed è causa di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problemi economici</a:t>
            </a:r>
            <a:r>
              <a:rPr lang="it-IT" sz="1900" b="0" i="0" u="none" strike="noStrike" cap="none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24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solo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quando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fitoplasma e insetto sono entrambi</a:t>
            </a:r>
            <a:r>
              <a:rPr lang="it-IT" sz="1900" b="0" i="0" u="none" strike="noStrike" cap="none">
                <a:solidFill>
                  <a:srgbClr val="D34E24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presenti nel vigneto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900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Per questo motivo le prossime slide tratteranno il monitoraggio dell’insetto</a:t>
            </a:r>
            <a:r>
              <a:rPr lang="it-IT" sz="1900" b="0" i="0" u="none" strike="noStrike" cap="none">
                <a:solidFill>
                  <a:srgbClr val="3A304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5800" y="4401000"/>
            <a:ext cx="3239279" cy="215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1370</Words>
  <Application>Microsoft Office PowerPoint</Application>
  <PresentationFormat>Presentazione su schermo (4:3)</PresentationFormat>
  <Paragraphs>236</Paragraphs>
  <Slides>57</Slides>
  <Notes>57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61" baseType="lpstr">
      <vt:lpstr>Arial</vt:lpstr>
      <vt:lpstr>Calibri</vt:lpstr>
      <vt:lpstr>Roboto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Maurizio</cp:lastModifiedBy>
  <cp:revision>3</cp:revision>
  <dcterms:modified xsi:type="dcterms:W3CDTF">2017-08-16T14:28:04Z</dcterms:modified>
</cp:coreProperties>
</file>