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01" r:id="rId2"/>
    <p:sldId id="257" r:id="rId3"/>
    <p:sldId id="258" r:id="rId4"/>
    <p:sldId id="259" r:id="rId5"/>
    <p:sldId id="260" r:id="rId6"/>
    <p:sldId id="261" r:id="rId7"/>
    <p:sldId id="263" r:id="rId8"/>
    <p:sldId id="264" r:id="rId9"/>
    <p:sldId id="266" r:id="rId10"/>
    <p:sldId id="267" r:id="rId11"/>
    <p:sldId id="268" r:id="rId12"/>
    <p:sldId id="269" r:id="rId13"/>
    <p:sldId id="270" r:id="rId14"/>
    <p:sldId id="271" r:id="rId15"/>
    <p:sldId id="272" r:id="rId16"/>
    <p:sldId id="273" r:id="rId17"/>
    <p:sldId id="278" r:id="rId18"/>
    <p:sldId id="279" r:id="rId19"/>
    <p:sldId id="280" r:id="rId20"/>
    <p:sldId id="281" r:id="rId21"/>
    <p:sldId id="282" r:id="rId22"/>
    <p:sldId id="283" r:id="rId23"/>
    <p:sldId id="284" r:id="rId24"/>
    <p:sldId id="274" r:id="rId25"/>
    <p:sldId id="275" r:id="rId26"/>
    <p:sldId id="276" r:id="rId27"/>
    <p:sldId id="277" r:id="rId28"/>
    <p:sldId id="285" r:id="rId29"/>
    <p:sldId id="302" r:id="rId30"/>
    <p:sldId id="303" r:id="rId31"/>
    <p:sldId id="300" r:id="rId32"/>
    <p:sldId id="286" r:id="rId33"/>
    <p:sldId id="287" r:id="rId34"/>
    <p:sldId id="288" r:id="rId35"/>
    <p:sldId id="304" r:id="rId36"/>
    <p:sldId id="289" r:id="rId37"/>
    <p:sldId id="305" r:id="rId38"/>
    <p:sldId id="290" r:id="rId39"/>
    <p:sldId id="291" r:id="rId40"/>
    <p:sldId id="292" r:id="rId41"/>
    <p:sldId id="293" r:id="rId42"/>
    <p:sldId id="294" r:id="rId43"/>
    <p:sldId id="295" r:id="rId44"/>
    <p:sldId id="296" r:id="rId45"/>
    <p:sldId id="297" r:id="rId46"/>
    <p:sldId id="306" r:id="rId47"/>
    <p:sldId id="307" r:id="rId48"/>
    <p:sldId id="308" r:id="rId49"/>
    <p:sldId id="309" r:id="rId50"/>
    <p:sldId id="310" r:id="rId51"/>
    <p:sldId id="311" r:id="rId52"/>
    <p:sldId id="312" r:id="rId53"/>
    <p:sldId id="313" r:id="rId54"/>
    <p:sldId id="314" r:id="rId55"/>
    <p:sldId id="315" r:id="rId56"/>
    <p:sldId id="298" r:id="rId57"/>
    <p:sldId id="29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3" userDrawn="1">
          <p15:clr>
            <a:srgbClr val="A4A3A4"/>
          </p15:clr>
        </p15:guide>
        <p15:guide id="2" pos="226" userDrawn="1">
          <p15:clr>
            <a:srgbClr val="A4A3A4"/>
          </p15:clr>
        </p15:guide>
        <p15:guide id="3" pos="5534" userDrawn="1">
          <p15:clr>
            <a:srgbClr val="A4A3A4"/>
          </p15:clr>
        </p15:guide>
        <p15:guide id="4" orient="horz" pos="1593" userDrawn="1">
          <p15:clr>
            <a:srgbClr val="A4A3A4"/>
          </p15:clr>
        </p15:guide>
        <p15:guide id="5" pos="24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E24"/>
    <a:srgbClr val="3A3042"/>
    <a:srgbClr val="FFDDA1"/>
    <a:srgbClr val="FA9F42"/>
    <a:srgbClr val="FF6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204" y="108"/>
      </p:cViewPr>
      <p:guideLst>
        <p:guide orient="horz" pos="4133"/>
        <p:guide pos="226"/>
        <p:guide pos="5534"/>
        <p:guide orient="horz" pos="1593"/>
        <p:guide pos="24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C0789-E50F-4BD8-9561-4C11145B4821}" type="datetimeFigureOut">
              <a:rPr lang="en-US" smtClean="0"/>
              <a:t>8/10/2017</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0D13E-6742-42AA-AC51-AA575203348E}" type="slidenum">
              <a:rPr lang="en-US" smtClean="0"/>
              <a:t>‹N›</a:t>
            </a:fld>
            <a:endParaRPr lang="en-US"/>
          </a:p>
        </p:txBody>
      </p:sp>
    </p:spTree>
    <p:extLst>
      <p:ext uri="{BB962C8B-B14F-4D97-AF65-F5344CB8AC3E}">
        <p14:creationId xmlns:p14="http://schemas.microsoft.com/office/powerpoint/2010/main" val="38506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a:t>
            </a:fld>
            <a:endParaRPr lang="en-US"/>
          </a:p>
        </p:txBody>
      </p:sp>
    </p:spTree>
    <p:extLst>
      <p:ext uri="{BB962C8B-B14F-4D97-AF65-F5344CB8AC3E}">
        <p14:creationId xmlns:p14="http://schemas.microsoft.com/office/powerpoint/2010/main" val="248147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12</a:t>
            </a:fld>
            <a:endParaRPr lang="en-US"/>
          </a:p>
        </p:txBody>
      </p:sp>
    </p:spTree>
    <p:extLst>
      <p:ext uri="{BB962C8B-B14F-4D97-AF65-F5344CB8AC3E}">
        <p14:creationId xmlns:p14="http://schemas.microsoft.com/office/powerpoint/2010/main" val="236758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13</a:t>
            </a:fld>
            <a:endParaRPr lang="en-US"/>
          </a:p>
        </p:txBody>
      </p:sp>
    </p:spTree>
    <p:extLst>
      <p:ext uri="{BB962C8B-B14F-4D97-AF65-F5344CB8AC3E}">
        <p14:creationId xmlns:p14="http://schemas.microsoft.com/office/powerpoint/2010/main" val="244276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14</a:t>
            </a:fld>
            <a:endParaRPr lang="en-US"/>
          </a:p>
        </p:txBody>
      </p:sp>
    </p:spTree>
    <p:extLst>
      <p:ext uri="{BB962C8B-B14F-4D97-AF65-F5344CB8AC3E}">
        <p14:creationId xmlns:p14="http://schemas.microsoft.com/office/powerpoint/2010/main" val="1849282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15</a:t>
            </a:fld>
            <a:endParaRPr lang="en-US"/>
          </a:p>
        </p:txBody>
      </p:sp>
    </p:spTree>
    <p:extLst>
      <p:ext uri="{BB962C8B-B14F-4D97-AF65-F5344CB8AC3E}">
        <p14:creationId xmlns:p14="http://schemas.microsoft.com/office/powerpoint/2010/main" val="319442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16</a:t>
            </a:fld>
            <a:endParaRPr lang="en-US"/>
          </a:p>
        </p:txBody>
      </p:sp>
    </p:spTree>
    <p:extLst>
      <p:ext uri="{BB962C8B-B14F-4D97-AF65-F5344CB8AC3E}">
        <p14:creationId xmlns:p14="http://schemas.microsoft.com/office/powerpoint/2010/main" val="100569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best idea would be to have a plate physically to show to the class</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17</a:t>
            </a:fld>
            <a:endParaRPr lang="en-US"/>
          </a:p>
        </p:txBody>
      </p:sp>
    </p:spTree>
    <p:extLst>
      <p:ext uri="{BB962C8B-B14F-4D97-AF65-F5344CB8AC3E}">
        <p14:creationId xmlns:p14="http://schemas.microsoft.com/office/powerpoint/2010/main" val="805699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18</a:t>
            </a:fld>
            <a:endParaRPr lang="en-US"/>
          </a:p>
        </p:txBody>
      </p:sp>
    </p:spTree>
    <p:extLst>
      <p:ext uri="{BB962C8B-B14F-4D97-AF65-F5344CB8AC3E}">
        <p14:creationId xmlns:p14="http://schemas.microsoft.com/office/powerpoint/2010/main" val="256672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19</a:t>
            </a:fld>
            <a:endParaRPr lang="en-US"/>
          </a:p>
        </p:txBody>
      </p:sp>
    </p:spTree>
    <p:extLst>
      <p:ext uri="{BB962C8B-B14F-4D97-AF65-F5344CB8AC3E}">
        <p14:creationId xmlns:p14="http://schemas.microsoft.com/office/powerpoint/2010/main" val="2908116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20</a:t>
            </a:fld>
            <a:endParaRPr lang="en-US"/>
          </a:p>
        </p:txBody>
      </p:sp>
    </p:spTree>
    <p:extLst>
      <p:ext uri="{BB962C8B-B14F-4D97-AF65-F5344CB8AC3E}">
        <p14:creationId xmlns:p14="http://schemas.microsoft.com/office/powerpoint/2010/main" val="117730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21</a:t>
            </a:fld>
            <a:endParaRPr lang="en-US"/>
          </a:p>
        </p:txBody>
      </p:sp>
    </p:spTree>
    <p:extLst>
      <p:ext uri="{BB962C8B-B14F-4D97-AF65-F5344CB8AC3E}">
        <p14:creationId xmlns:p14="http://schemas.microsoft.com/office/powerpoint/2010/main" val="328556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a:t>
            </a:fld>
            <a:endParaRPr lang="en-US"/>
          </a:p>
        </p:txBody>
      </p:sp>
    </p:spTree>
    <p:extLst>
      <p:ext uri="{BB962C8B-B14F-4D97-AF65-F5344CB8AC3E}">
        <p14:creationId xmlns:p14="http://schemas.microsoft.com/office/powerpoint/2010/main" val="231162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22</a:t>
            </a:fld>
            <a:endParaRPr lang="en-US"/>
          </a:p>
        </p:txBody>
      </p:sp>
    </p:spTree>
    <p:extLst>
      <p:ext uri="{BB962C8B-B14F-4D97-AF65-F5344CB8AC3E}">
        <p14:creationId xmlns:p14="http://schemas.microsoft.com/office/powerpoint/2010/main" val="4036339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23</a:t>
            </a:fld>
            <a:endParaRPr lang="en-US"/>
          </a:p>
        </p:txBody>
      </p:sp>
    </p:spTree>
    <p:extLst>
      <p:ext uri="{BB962C8B-B14F-4D97-AF65-F5344CB8AC3E}">
        <p14:creationId xmlns:p14="http://schemas.microsoft.com/office/powerpoint/2010/main" val="2892317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B44601"/>
                </a:solidFill>
                <a:latin typeface="Roboto Light" panose="02000000000000000000" pitchFamily="2" charset="0"/>
                <a:ea typeface="Roboto Light" panose="02000000000000000000" pitchFamily="2" charset="0"/>
                <a:cs typeface="Roboto Light" panose="02000000000000000000" pitchFamily="2" charset="0"/>
              </a:rPr>
              <a:t>(15 minutes)</a:t>
            </a:r>
          </a:p>
          <a:p>
            <a:endParaRPr lang="en-US" dirty="0"/>
          </a:p>
        </p:txBody>
      </p:sp>
      <p:sp>
        <p:nvSpPr>
          <p:cNvPr id="4" name="Segnaposto numero diapositiva 3"/>
          <p:cNvSpPr>
            <a:spLocks noGrp="1"/>
          </p:cNvSpPr>
          <p:nvPr>
            <p:ph type="sldNum" sz="quarter" idx="10"/>
          </p:nvPr>
        </p:nvSpPr>
        <p:spPr/>
        <p:txBody>
          <a:bodyPr/>
          <a:lstStyle/>
          <a:p>
            <a:fld id="{E84137A6-28BB-4C93-80A9-5E20020E1C10}" type="slidenum">
              <a:rPr lang="en-US" smtClean="0"/>
              <a:t>24</a:t>
            </a:fld>
            <a:endParaRPr lang="en-US"/>
          </a:p>
        </p:txBody>
      </p:sp>
    </p:spTree>
    <p:extLst>
      <p:ext uri="{BB962C8B-B14F-4D97-AF65-F5344CB8AC3E}">
        <p14:creationId xmlns:p14="http://schemas.microsoft.com/office/powerpoint/2010/main" val="120868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27</a:t>
            </a:fld>
            <a:endParaRPr lang="en-US"/>
          </a:p>
        </p:txBody>
      </p:sp>
    </p:spTree>
    <p:extLst>
      <p:ext uri="{BB962C8B-B14F-4D97-AF65-F5344CB8AC3E}">
        <p14:creationId xmlns:p14="http://schemas.microsoft.com/office/powerpoint/2010/main" val="284557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28</a:t>
            </a:fld>
            <a:endParaRPr lang="en-US"/>
          </a:p>
        </p:txBody>
      </p:sp>
    </p:spTree>
    <p:extLst>
      <p:ext uri="{BB962C8B-B14F-4D97-AF65-F5344CB8AC3E}">
        <p14:creationId xmlns:p14="http://schemas.microsoft.com/office/powerpoint/2010/main" val="4193396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29</a:t>
            </a:fld>
            <a:endParaRPr lang="en-US"/>
          </a:p>
        </p:txBody>
      </p:sp>
    </p:spTree>
    <p:extLst>
      <p:ext uri="{BB962C8B-B14F-4D97-AF65-F5344CB8AC3E}">
        <p14:creationId xmlns:p14="http://schemas.microsoft.com/office/powerpoint/2010/main" val="1130495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30</a:t>
            </a:fld>
            <a:endParaRPr lang="en-US"/>
          </a:p>
        </p:txBody>
      </p:sp>
    </p:spTree>
    <p:extLst>
      <p:ext uri="{BB962C8B-B14F-4D97-AF65-F5344CB8AC3E}">
        <p14:creationId xmlns:p14="http://schemas.microsoft.com/office/powerpoint/2010/main" val="3651720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31</a:t>
            </a:fld>
            <a:endParaRPr lang="en-US"/>
          </a:p>
        </p:txBody>
      </p:sp>
    </p:spTree>
    <p:extLst>
      <p:ext uri="{BB962C8B-B14F-4D97-AF65-F5344CB8AC3E}">
        <p14:creationId xmlns:p14="http://schemas.microsoft.com/office/powerpoint/2010/main" val="1647562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32</a:t>
            </a:fld>
            <a:endParaRPr lang="en-US"/>
          </a:p>
        </p:txBody>
      </p:sp>
    </p:spTree>
    <p:extLst>
      <p:ext uri="{BB962C8B-B14F-4D97-AF65-F5344CB8AC3E}">
        <p14:creationId xmlns:p14="http://schemas.microsoft.com/office/powerpoint/2010/main" val="3326617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33</a:t>
            </a:fld>
            <a:endParaRPr lang="en-US"/>
          </a:p>
        </p:txBody>
      </p:sp>
    </p:spTree>
    <p:extLst>
      <p:ext uri="{BB962C8B-B14F-4D97-AF65-F5344CB8AC3E}">
        <p14:creationId xmlns:p14="http://schemas.microsoft.com/office/powerpoint/2010/main" val="383858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5</a:t>
            </a:fld>
            <a:endParaRPr lang="en-US"/>
          </a:p>
        </p:txBody>
      </p:sp>
    </p:spTree>
    <p:extLst>
      <p:ext uri="{BB962C8B-B14F-4D97-AF65-F5344CB8AC3E}">
        <p14:creationId xmlns:p14="http://schemas.microsoft.com/office/powerpoint/2010/main" val="1573507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34</a:t>
            </a:fld>
            <a:endParaRPr lang="en-US"/>
          </a:p>
        </p:txBody>
      </p:sp>
    </p:spTree>
    <p:extLst>
      <p:ext uri="{BB962C8B-B14F-4D97-AF65-F5344CB8AC3E}">
        <p14:creationId xmlns:p14="http://schemas.microsoft.com/office/powerpoint/2010/main" val="1492792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35</a:t>
            </a:fld>
            <a:endParaRPr lang="en-US"/>
          </a:p>
        </p:txBody>
      </p:sp>
    </p:spTree>
    <p:extLst>
      <p:ext uri="{BB962C8B-B14F-4D97-AF65-F5344CB8AC3E}">
        <p14:creationId xmlns:p14="http://schemas.microsoft.com/office/powerpoint/2010/main" val="2937906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36</a:t>
            </a:fld>
            <a:endParaRPr lang="en-US"/>
          </a:p>
        </p:txBody>
      </p:sp>
    </p:spTree>
    <p:extLst>
      <p:ext uri="{BB962C8B-B14F-4D97-AF65-F5344CB8AC3E}">
        <p14:creationId xmlns:p14="http://schemas.microsoft.com/office/powerpoint/2010/main" val="1904447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37</a:t>
            </a:fld>
            <a:endParaRPr lang="en-US"/>
          </a:p>
        </p:txBody>
      </p:sp>
    </p:spTree>
    <p:extLst>
      <p:ext uri="{BB962C8B-B14F-4D97-AF65-F5344CB8AC3E}">
        <p14:creationId xmlns:p14="http://schemas.microsoft.com/office/powerpoint/2010/main" val="1282552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38</a:t>
            </a:fld>
            <a:endParaRPr lang="en-US"/>
          </a:p>
        </p:txBody>
      </p:sp>
    </p:spTree>
    <p:extLst>
      <p:ext uri="{BB962C8B-B14F-4D97-AF65-F5344CB8AC3E}">
        <p14:creationId xmlns:p14="http://schemas.microsoft.com/office/powerpoint/2010/main" val="3899876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39</a:t>
            </a:fld>
            <a:endParaRPr lang="en-US"/>
          </a:p>
        </p:txBody>
      </p:sp>
    </p:spTree>
    <p:extLst>
      <p:ext uri="{BB962C8B-B14F-4D97-AF65-F5344CB8AC3E}">
        <p14:creationId xmlns:p14="http://schemas.microsoft.com/office/powerpoint/2010/main" val="3410348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40</a:t>
            </a:fld>
            <a:endParaRPr lang="en-US"/>
          </a:p>
        </p:txBody>
      </p:sp>
    </p:spTree>
    <p:extLst>
      <p:ext uri="{BB962C8B-B14F-4D97-AF65-F5344CB8AC3E}">
        <p14:creationId xmlns:p14="http://schemas.microsoft.com/office/powerpoint/2010/main" val="664900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41</a:t>
            </a:fld>
            <a:endParaRPr lang="en-US"/>
          </a:p>
        </p:txBody>
      </p:sp>
    </p:spTree>
    <p:extLst>
      <p:ext uri="{BB962C8B-B14F-4D97-AF65-F5344CB8AC3E}">
        <p14:creationId xmlns:p14="http://schemas.microsoft.com/office/powerpoint/2010/main" val="2869669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42</a:t>
            </a:fld>
            <a:endParaRPr lang="en-US"/>
          </a:p>
        </p:txBody>
      </p:sp>
    </p:spTree>
    <p:extLst>
      <p:ext uri="{BB962C8B-B14F-4D97-AF65-F5344CB8AC3E}">
        <p14:creationId xmlns:p14="http://schemas.microsoft.com/office/powerpoint/2010/main" val="2455728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43</a:t>
            </a:fld>
            <a:endParaRPr lang="en-US"/>
          </a:p>
        </p:txBody>
      </p:sp>
    </p:spTree>
    <p:extLst>
      <p:ext uri="{BB962C8B-B14F-4D97-AF65-F5344CB8AC3E}">
        <p14:creationId xmlns:p14="http://schemas.microsoft.com/office/powerpoint/2010/main" val="135903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6</a:t>
            </a:fld>
            <a:endParaRPr lang="en-US"/>
          </a:p>
        </p:txBody>
      </p:sp>
    </p:spTree>
    <p:extLst>
      <p:ext uri="{BB962C8B-B14F-4D97-AF65-F5344CB8AC3E}">
        <p14:creationId xmlns:p14="http://schemas.microsoft.com/office/powerpoint/2010/main" val="1715290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44</a:t>
            </a:fld>
            <a:endParaRPr lang="en-US"/>
          </a:p>
        </p:txBody>
      </p:sp>
    </p:spTree>
    <p:extLst>
      <p:ext uri="{BB962C8B-B14F-4D97-AF65-F5344CB8AC3E}">
        <p14:creationId xmlns:p14="http://schemas.microsoft.com/office/powerpoint/2010/main" val="1214951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B44601"/>
                </a:solidFill>
                <a:latin typeface="Roboto Light" panose="02000000000000000000" pitchFamily="2" charset="0"/>
                <a:ea typeface="Roboto Light" panose="02000000000000000000" pitchFamily="2" charset="0"/>
                <a:cs typeface="Roboto Light" panose="02000000000000000000" pitchFamily="2" charset="0"/>
              </a:rPr>
              <a:t>(15 minutes)</a:t>
            </a:r>
          </a:p>
          <a:p>
            <a:endParaRPr lang="en-US" dirty="0"/>
          </a:p>
        </p:txBody>
      </p:sp>
      <p:sp>
        <p:nvSpPr>
          <p:cNvPr id="4" name="Segnaposto numero diapositiva 3"/>
          <p:cNvSpPr>
            <a:spLocks noGrp="1"/>
          </p:cNvSpPr>
          <p:nvPr>
            <p:ph type="sldNum" sz="quarter" idx="10"/>
          </p:nvPr>
        </p:nvSpPr>
        <p:spPr/>
        <p:txBody>
          <a:bodyPr/>
          <a:lstStyle/>
          <a:p>
            <a:fld id="{E84137A6-28BB-4C93-80A9-5E20020E1C10}" type="slidenum">
              <a:rPr lang="en-US" smtClean="0"/>
              <a:t>45</a:t>
            </a:fld>
            <a:endParaRPr lang="en-US"/>
          </a:p>
        </p:txBody>
      </p:sp>
    </p:spTree>
    <p:extLst>
      <p:ext uri="{BB962C8B-B14F-4D97-AF65-F5344CB8AC3E}">
        <p14:creationId xmlns:p14="http://schemas.microsoft.com/office/powerpoint/2010/main" val="1540217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FD</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46</a:t>
            </a:fld>
            <a:endParaRPr lang="en-US"/>
          </a:p>
        </p:txBody>
      </p:sp>
    </p:spTree>
    <p:extLst>
      <p:ext uri="{BB962C8B-B14F-4D97-AF65-F5344CB8AC3E}">
        <p14:creationId xmlns:p14="http://schemas.microsoft.com/office/powerpoint/2010/main" val="1063593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esca</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47</a:t>
            </a:fld>
            <a:endParaRPr lang="en-US"/>
          </a:p>
        </p:txBody>
      </p:sp>
    </p:spTree>
    <p:extLst>
      <p:ext uri="{BB962C8B-B14F-4D97-AF65-F5344CB8AC3E}">
        <p14:creationId xmlns:p14="http://schemas.microsoft.com/office/powerpoint/2010/main" val="1326601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Mg deficit</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48</a:t>
            </a:fld>
            <a:endParaRPr lang="en-US"/>
          </a:p>
        </p:txBody>
      </p:sp>
    </p:spTree>
    <p:extLst>
      <p:ext uri="{BB962C8B-B14F-4D97-AF65-F5344CB8AC3E}">
        <p14:creationId xmlns:p14="http://schemas.microsoft.com/office/powerpoint/2010/main" val="2082896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FD</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49</a:t>
            </a:fld>
            <a:endParaRPr lang="en-US"/>
          </a:p>
        </p:txBody>
      </p:sp>
    </p:spTree>
    <p:extLst>
      <p:ext uri="{BB962C8B-B14F-4D97-AF65-F5344CB8AC3E}">
        <p14:creationId xmlns:p14="http://schemas.microsoft.com/office/powerpoint/2010/main" val="3848413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herbicide</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50</a:t>
            </a:fld>
            <a:endParaRPr lang="en-US"/>
          </a:p>
        </p:txBody>
      </p:sp>
    </p:spTree>
    <p:extLst>
      <p:ext uri="{BB962C8B-B14F-4D97-AF65-F5344CB8AC3E}">
        <p14:creationId xmlns:p14="http://schemas.microsoft.com/office/powerpoint/2010/main" val="3131653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FD</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51</a:t>
            </a:fld>
            <a:endParaRPr lang="en-US"/>
          </a:p>
        </p:txBody>
      </p:sp>
    </p:spTree>
    <p:extLst>
      <p:ext uri="{BB962C8B-B14F-4D97-AF65-F5344CB8AC3E}">
        <p14:creationId xmlns:p14="http://schemas.microsoft.com/office/powerpoint/2010/main" val="1845582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smtClean="0"/>
              <a:t>fd</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52</a:t>
            </a:fld>
            <a:endParaRPr lang="en-US"/>
          </a:p>
        </p:txBody>
      </p:sp>
    </p:spTree>
    <p:extLst>
      <p:ext uri="{BB962C8B-B14F-4D97-AF65-F5344CB8AC3E}">
        <p14:creationId xmlns:p14="http://schemas.microsoft.com/office/powerpoint/2010/main" val="465133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smtClean="0"/>
              <a:t>empoasca</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53</a:t>
            </a:fld>
            <a:endParaRPr lang="en-US"/>
          </a:p>
        </p:txBody>
      </p:sp>
    </p:spTree>
    <p:extLst>
      <p:ext uri="{BB962C8B-B14F-4D97-AF65-F5344CB8AC3E}">
        <p14:creationId xmlns:p14="http://schemas.microsoft.com/office/powerpoint/2010/main" val="3404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7</a:t>
            </a:fld>
            <a:endParaRPr lang="en-US"/>
          </a:p>
        </p:txBody>
      </p:sp>
    </p:spTree>
    <p:extLst>
      <p:ext uri="{BB962C8B-B14F-4D97-AF65-F5344CB8AC3E}">
        <p14:creationId xmlns:p14="http://schemas.microsoft.com/office/powerpoint/2010/main" val="4012175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smtClean="0"/>
              <a:t>fd</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54</a:t>
            </a:fld>
            <a:endParaRPr lang="en-US"/>
          </a:p>
        </p:txBody>
      </p:sp>
    </p:spTree>
    <p:extLst>
      <p:ext uri="{BB962C8B-B14F-4D97-AF65-F5344CB8AC3E}">
        <p14:creationId xmlns:p14="http://schemas.microsoft.com/office/powerpoint/2010/main" val="29945531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esca</a:t>
            </a:r>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55</a:t>
            </a:fld>
            <a:endParaRPr lang="en-US"/>
          </a:p>
        </p:txBody>
      </p:sp>
    </p:spTree>
    <p:extLst>
      <p:ext uri="{BB962C8B-B14F-4D97-AF65-F5344CB8AC3E}">
        <p14:creationId xmlns:p14="http://schemas.microsoft.com/office/powerpoint/2010/main" val="419461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8</a:t>
            </a:fld>
            <a:endParaRPr lang="en-US"/>
          </a:p>
        </p:txBody>
      </p:sp>
    </p:spTree>
    <p:extLst>
      <p:ext uri="{BB962C8B-B14F-4D97-AF65-F5344CB8AC3E}">
        <p14:creationId xmlns:p14="http://schemas.microsoft.com/office/powerpoint/2010/main" val="128042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9</a:t>
            </a:fld>
            <a:endParaRPr lang="en-US"/>
          </a:p>
        </p:txBody>
      </p:sp>
    </p:spTree>
    <p:extLst>
      <p:ext uri="{BB962C8B-B14F-4D97-AF65-F5344CB8AC3E}">
        <p14:creationId xmlns:p14="http://schemas.microsoft.com/office/powerpoint/2010/main" val="390205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10</a:t>
            </a:fld>
            <a:endParaRPr lang="en-US"/>
          </a:p>
        </p:txBody>
      </p:sp>
    </p:spTree>
    <p:extLst>
      <p:ext uri="{BB962C8B-B14F-4D97-AF65-F5344CB8AC3E}">
        <p14:creationId xmlns:p14="http://schemas.microsoft.com/office/powerpoint/2010/main" val="211369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CA20D13E-6742-42AA-AC51-AA575203348E}" type="slidenum">
              <a:rPr lang="en-US" smtClean="0"/>
              <a:t>11</a:t>
            </a:fld>
            <a:endParaRPr lang="en-US"/>
          </a:p>
        </p:txBody>
      </p:sp>
    </p:spTree>
    <p:extLst>
      <p:ext uri="{BB962C8B-B14F-4D97-AF65-F5344CB8AC3E}">
        <p14:creationId xmlns:p14="http://schemas.microsoft.com/office/powerpoint/2010/main" val="300013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en-US"/>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t>8/10/2017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401014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t>8/10/2017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395079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07757" y="365125"/>
            <a:ext cx="1478756"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71488" y="365125"/>
            <a:ext cx="4321969"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t>8/10/2017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37015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D2201C3-E48C-4D30-8EDA-9783C9740127}" type="datetimeFigureOut">
              <a:rPr lang="en-US" smtClean="0"/>
              <a:t>8/10/2017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162163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en-US"/>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D2201C3-E48C-4D30-8EDA-9783C9740127}" type="datetimeFigureOut">
              <a:rPr lang="en-US" smtClean="0"/>
              <a:t>8/10/2017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383081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71487" y="1825625"/>
            <a:ext cx="2900363"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3486150" y="1825625"/>
            <a:ext cx="2900363"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4D2201C3-E48C-4D30-8EDA-9783C9740127}" type="datetimeFigureOut">
              <a:rPr lang="en-US" smtClean="0"/>
              <a:t>8/10/2017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417300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4D2201C3-E48C-4D30-8EDA-9783C9740127}" type="datetimeFigureOut">
              <a:rPr lang="en-US" smtClean="0"/>
              <a:t>8/10/2017</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1366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4D2201C3-E48C-4D30-8EDA-9783C9740127}" type="datetimeFigureOut">
              <a:rPr lang="en-US" smtClean="0"/>
              <a:t>8/10/2017</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4257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D2201C3-E48C-4D30-8EDA-9783C9740127}" type="datetimeFigureOut">
              <a:rPr lang="en-US" smtClean="0"/>
              <a:t>8/10/2017</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51012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US"/>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2201C3-E48C-4D30-8EDA-9783C9740127}" type="datetimeFigureOut">
              <a:rPr lang="en-US" smtClean="0"/>
              <a:t>8/10/2017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86427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en-US"/>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2201C3-E48C-4D30-8EDA-9783C9740127}" type="datetimeFigureOut">
              <a:rPr lang="en-US" smtClean="0"/>
              <a:t>8/10/2017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EF05DE13-EADA-4433-86FE-86F86A7B8E31}" type="slidenum">
              <a:rPr lang="en-US" smtClean="0"/>
              <a:t>‹N›</a:t>
            </a:fld>
            <a:endParaRPr lang="en-US"/>
          </a:p>
        </p:txBody>
      </p:sp>
    </p:spTree>
    <p:extLst>
      <p:ext uri="{BB962C8B-B14F-4D97-AF65-F5344CB8AC3E}">
        <p14:creationId xmlns:p14="http://schemas.microsoft.com/office/powerpoint/2010/main" val="332695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2201C3-E48C-4D30-8EDA-9783C9740127}" type="datetimeFigureOut">
              <a:rPr lang="en-US" smtClean="0"/>
              <a:t>8/10/2017</a:t>
            </a:fld>
            <a:endParaRPr lang="en-US"/>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05DE13-EADA-4433-86FE-86F86A7B8E31}" type="slidenum">
              <a:rPr lang="en-US" smtClean="0"/>
              <a:t>‹N›</a:t>
            </a:fld>
            <a:endParaRPr lang="en-US"/>
          </a:p>
        </p:txBody>
      </p:sp>
    </p:spTree>
    <p:extLst>
      <p:ext uri="{BB962C8B-B14F-4D97-AF65-F5344CB8AC3E}">
        <p14:creationId xmlns:p14="http://schemas.microsoft.com/office/powerpoint/2010/main" val="2354349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I9Rly9obVB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video" Target="https://www.youtube.com/embed/duoXtgzyDLE"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ttangolo 4"/>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 name="Connettore 1 2"/>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491319" y="1090023"/>
            <a:ext cx="4435523" cy="584775"/>
          </a:xfrm>
          <a:prstGeom prst="rect">
            <a:avLst/>
          </a:prstGeom>
          <a:noFill/>
        </p:spPr>
        <p:txBody>
          <a:bodyPr wrap="square" rtlCol="0">
            <a:spAutoFit/>
          </a:bodyPr>
          <a:lstStyle/>
          <a:p>
            <a:r>
              <a:rPr lang="en-US" sz="32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Inform on FD</a:t>
            </a:r>
            <a:endParaRPr lang="en-US" sz="32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 name="Rettangolo 6"/>
          <p:cNvSpPr/>
          <p:nvPr/>
        </p:nvSpPr>
        <p:spPr>
          <a:xfrm>
            <a:off x="501655" y="5761746"/>
            <a:ext cx="8280000" cy="720000"/>
          </a:xfrm>
          <a:prstGeom prst="rect">
            <a:avLst/>
          </a:prstGeom>
          <a:solidFill>
            <a:srgbClr val="3A3042">
              <a:alpha val="67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775" y="5761746"/>
            <a:ext cx="1087632" cy="720000"/>
          </a:xfrm>
          <a:prstGeom prst="rect">
            <a:avLst/>
          </a:prstGeom>
        </p:spPr>
      </p:pic>
      <p:sp>
        <p:nvSpPr>
          <p:cNvPr id="9" name="CasellaDiTesto 8"/>
          <p:cNvSpPr txBox="1"/>
          <p:nvPr/>
        </p:nvSpPr>
        <p:spPr>
          <a:xfrm>
            <a:off x="1446407" y="5806275"/>
            <a:ext cx="7335248" cy="630942"/>
          </a:xfrm>
          <a:prstGeom prst="rect">
            <a:avLst/>
          </a:prstGeom>
          <a:noFill/>
        </p:spPr>
        <p:txBody>
          <a:bodyPr wrap="square" rtlCol="0">
            <a:spAutoFit/>
          </a:bodyPr>
          <a:lstStyle/>
          <a:p>
            <a:pPr algn="just"/>
            <a:r>
              <a:rPr lang="en-US" sz="1750" dirty="0">
                <a:solidFill>
                  <a:srgbClr val="FFDDA1"/>
                </a:solidFill>
                <a:latin typeface="Roboto Light" panose="02000000000000000000" pitchFamily="2" charset="0"/>
                <a:ea typeface="Roboto Light" panose="02000000000000000000" pitchFamily="2" charset="0"/>
                <a:cs typeface="Roboto Light" panose="02000000000000000000" pitchFamily="2" charset="0"/>
              </a:rPr>
              <a:t>This project has received funding from the </a:t>
            </a:r>
            <a:r>
              <a:rPr lang="en-US" sz="1750" b="1" dirty="0">
                <a:solidFill>
                  <a:srgbClr val="FFDDA1"/>
                </a:solidFill>
                <a:latin typeface="Roboto Light" panose="02000000000000000000" pitchFamily="2" charset="0"/>
                <a:ea typeface="Roboto Light" panose="02000000000000000000" pitchFamily="2" charset="0"/>
                <a:cs typeface="Roboto Light" panose="02000000000000000000" pitchFamily="2" charset="0"/>
              </a:rPr>
              <a:t>European Union's Horizon 2020 research and innovation </a:t>
            </a:r>
            <a:r>
              <a:rPr lang="en-US" sz="1750" b="1" dirty="0" err="1">
                <a:solidFill>
                  <a:srgbClr val="FFDDA1"/>
                </a:solidFill>
                <a:latin typeface="Roboto Light" panose="02000000000000000000" pitchFamily="2" charset="0"/>
                <a:ea typeface="Roboto Light" panose="02000000000000000000" pitchFamily="2" charset="0"/>
                <a:cs typeface="Roboto Light" panose="02000000000000000000" pitchFamily="2" charset="0"/>
              </a:rPr>
              <a:t>programme</a:t>
            </a:r>
            <a:r>
              <a:rPr lang="en-US" sz="1750" dirty="0">
                <a:solidFill>
                  <a:srgbClr val="FFDDA1"/>
                </a:solidFill>
                <a:latin typeface="Roboto Light" panose="02000000000000000000" pitchFamily="2" charset="0"/>
                <a:ea typeface="Roboto Light" panose="02000000000000000000" pitchFamily="2" charset="0"/>
                <a:cs typeface="Roboto Light" panose="02000000000000000000" pitchFamily="2" charset="0"/>
              </a:rPr>
              <a:t> under </a:t>
            </a:r>
            <a:r>
              <a:rPr lang="en-US" sz="1750" b="1" dirty="0">
                <a:solidFill>
                  <a:srgbClr val="FFDDA1"/>
                </a:solidFill>
                <a:latin typeface="Roboto Light" panose="02000000000000000000" pitchFamily="2" charset="0"/>
                <a:ea typeface="Roboto Light" panose="02000000000000000000" pitchFamily="2" charset="0"/>
                <a:cs typeface="Roboto Light" panose="02000000000000000000" pitchFamily="2" charset="0"/>
              </a:rPr>
              <a:t>grant agreement N°652601</a:t>
            </a:r>
            <a:endParaRPr lang="en-US" sz="175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321838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Scaphoideus titanus</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3843336" y="3179392"/>
            <a:ext cx="5043487" cy="1938992"/>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The scientific name of the vector insect is </a:t>
            </a:r>
            <a:r>
              <a:rPr lang="en-US" sz="2000" i="1"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Scaphoideus titanus, </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it is a small leafhopper, </a:t>
            </a:r>
            <a:r>
              <a:rPr lang="en-US" sz="2000" dirty="0" smtClean="0">
                <a:solidFill>
                  <a:srgbClr val="FA9F42"/>
                </a:solidFill>
                <a:latin typeface="Roboto Light" panose="02000000000000000000" pitchFamily="2" charset="0"/>
                <a:ea typeface="Roboto Light" panose="02000000000000000000" pitchFamily="2" charset="0"/>
                <a:cs typeface="Roboto Light" panose="02000000000000000000" pitchFamily="2" charset="0"/>
              </a:rPr>
              <a:t>5 mm long</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that feeds on the vine lymph.</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61179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Scaphoideus titanus</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1015663"/>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ST Lifecycle is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entirely on the vine</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it lives, eats and reproduces on the lower part of the leaf.</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6075" y="3253215"/>
            <a:ext cx="6465037" cy="3043245"/>
          </a:xfrm>
          <a:prstGeom prst="rect">
            <a:avLst/>
          </a:prstGeom>
        </p:spPr>
      </p:pic>
      <p:sp>
        <p:nvSpPr>
          <p:cNvPr id="3" name="CasellaDiTesto 2"/>
          <p:cNvSpPr txBox="1"/>
          <p:nvPr/>
        </p:nvSpPr>
        <p:spPr>
          <a:xfrm>
            <a:off x="3959225" y="6272213"/>
            <a:ext cx="1241425" cy="369332"/>
          </a:xfrm>
          <a:prstGeom prst="rect">
            <a:avLst/>
          </a:prstGeom>
          <a:noFill/>
        </p:spPr>
        <p:txBody>
          <a:bodyPr wrap="square" rtlCol="0">
            <a:spAutoFit/>
          </a:bodyPr>
          <a:lstStyle/>
          <a:p>
            <a:r>
              <a:rPr lang="en-US" dirty="0" smtClean="0">
                <a:solidFill>
                  <a:srgbClr val="92D050"/>
                </a:solidFill>
                <a:latin typeface="Roboto Light" panose="02000000000000000000" pitchFamily="2" charset="0"/>
                <a:ea typeface="Roboto Light" panose="02000000000000000000" pitchFamily="2" charset="0"/>
                <a:cs typeface="Roboto Light" panose="02000000000000000000" pitchFamily="2" charset="0"/>
              </a:rPr>
              <a:t>Spring</a:t>
            </a:r>
            <a:endParaRPr lang="en-US" dirty="0">
              <a:solidFill>
                <a:srgbClr val="92D05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CasellaDiTesto 8"/>
          <p:cNvSpPr txBox="1"/>
          <p:nvPr/>
        </p:nvSpPr>
        <p:spPr>
          <a:xfrm>
            <a:off x="5983288" y="6300798"/>
            <a:ext cx="1241425" cy="369332"/>
          </a:xfrm>
          <a:prstGeom prst="rect">
            <a:avLst/>
          </a:prstGeom>
          <a:noFill/>
        </p:spPr>
        <p:txBody>
          <a:bodyPr wrap="square" rtlCol="0">
            <a:spAutoFit/>
          </a:bodyPr>
          <a:lstStyle/>
          <a:p>
            <a:r>
              <a:rPr lang="en-US"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Summer</a:t>
            </a:r>
            <a:endParaRPr lang="en-US"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837182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Scaphoideus titanus</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1477328"/>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ST has just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one generation </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per year, it overwinters as an egg below the bark, and then in the middle of the spring it hatches; after five juvenile forms it becomes an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adult</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which is the only form able to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fly</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5225" y="4178663"/>
            <a:ext cx="4320000" cy="2668800"/>
          </a:xfrm>
          <a:prstGeom prst="rect">
            <a:avLst/>
          </a:prstGeom>
          <a:effectLst>
            <a:softEdge rad="63500"/>
          </a:effectLst>
        </p:spPr>
      </p:pic>
    </p:spTree>
    <p:extLst>
      <p:ext uri="{BB962C8B-B14F-4D97-AF65-F5344CB8AC3E}">
        <p14:creationId xmlns:p14="http://schemas.microsoft.com/office/powerpoint/2010/main" val="110647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8403" y="3614738"/>
            <a:ext cx="5429821" cy="2543182"/>
          </a:xfrm>
          <a:prstGeom prst="rect">
            <a:avLst/>
          </a:prstGeom>
        </p:spPr>
      </p:pic>
      <p:sp>
        <p:nvSpPr>
          <p:cNvPr id="9" name="CasellaDiTesto 8"/>
          <p:cNvSpPr txBox="1"/>
          <p:nvPr/>
        </p:nvSpPr>
        <p:spPr>
          <a:xfrm>
            <a:off x="4251702" y="6275749"/>
            <a:ext cx="1336298" cy="369332"/>
          </a:xfrm>
          <a:prstGeom prst="rect">
            <a:avLst/>
          </a:prstGeom>
          <a:noFill/>
        </p:spPr>
        <p:txBody>
          <a:bodyPr wrap="square" rtlCol="0">
            <a:spAutoFit/>
          </a:bodyPr>
          <a:lstStyle/>
          <a:p>
            <a:r>
              <a:rPr lang="en-US" dirty="0" smtClean="0">
                <a:solidFill>
                  <a:srgbClr val="92D050"/>
                </a:solidFill>
                <a:latin typeface="Roboto Light" panose="02000000000000000000" pitchFamily="2" charset="0"/>
                <a:ea typeface="Roboto Light" panose="02000000000000000000" pitchFamily="2" charset="0"/>
                <a:cs typeface="Roboto Light" panose="02000000000000000000" pitchFamily="2" charset="0"/>
              </a:rPr>
              <a:t>Spring</a:t>
            </a:r>
            <a:endParaRPr lang="en-US" dirty="0">
              <a:solidFill>
                <a:srgbClr val="92D05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 name="CasellaDiTesto 9"/>
          <p:cNvSpPr txBox="1"/>
          <p:nvPr/>
        </p:nvSpPr>
        <p:spPr>
          <a:xfrm>
            <a:off x="6275765" y="6304334"/>
            <a:ext cx="1239460" cy="369332"/>
          </a:xfrm>
          <a:prstGeom prst="rect">
            <a:avLst/>
          </a:prstGeom>
          <a:noFill/>
        </p:spPr>
        <p:txBody>
          <a:bodyPr wrap="square" rtlCol="0">
            <a:spAutoFit/>
          </a:bodyPr>
          <a:lstStyle/>
          <a:p>
            <a:r>
              <a:rPr lang="en-US"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Summer</a:t>
            </a:r>
            <a:endParaRPr lang="en-US"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Scaphoideus titanus</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1477328"/>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The eggs do not hatch at the same time, so in the same vineyard you can sometimes find both adults and juvenile forms, and so you have to be careful on the insecticide treatment timing.</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346532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Scaphoideus titanus</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3857626" y="3179392"/>
            <a:ext cx="5057774" cy="1938992"/>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Adults are the most responsible for the disease spreading, because, since they can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fly</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they are the form that moves the most in the vineyard.</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301632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Phytoplasma lifecycle</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3859209" y="3179392"/>
            <a:ext cx="5057774" cy="1938992"/>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FD phytoplasma is a cell wall-less bacteria that lives inside the phloem of the vine. If ST feeds on an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infected</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vine, it gets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infected</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as well.</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2575525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1094" y="3318729"/>
            <a:ext cx="4841450" cy="3455425"/>
          </a:xfrm>
          <a:prstGeom prst="rect">
            <a:avLst/>
          </a:prstGeom>
        </p:spPr>
      </p:pic>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Phytoplasma lifecycle</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28600" y="1996351"/>
            <a:ext cx="3802065" cy="3600986"/>
          </a:xfrm>
          <a:prstGeom prst="rect">
            <a:avLst/>
          </a:prstGeom>
          <a:noFill/>
        </p:spPr>
        <p:txBody>
          <a:bodyPr wrap="square" rtlCol="0">
            <a:spAutoFit/>
          </a:bodyPr>
          <a:lstStyle/>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Once ST is infected, after a latency period of </a:t>
            </a:r>
            <a:r>
              <a:rPr lang="en-US" sz="1900" b="1"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30 DAYS</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it will remain contagious until the end of its life; luckily the disease is not passed down to the next generations, so each time an egg hatches the new leafhopper is not contagious.</a:t>
            </a:r>
            <a:endParaRPr lang="en-US" sz="19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 name="CasellaDiTesto 2"/>
          <p:cNvSpPr txBox="1"/>
          <p:nvPr/>
        </p:nvSpPr>
        <p:spPr>
          <a:xfrm>
            <a:off x="5400669" y="5700726"/>
            <a:ext cx="1814513" cy="369332"/>
          </a:xfrm>
          <a:prstGeom prst="rect">
            <a:avLst/>
          </a:prstGeom>
          <a:noFill/>
        </p:spPr>
        <p:txBody>
          <a:bodyPr wrap="square" rtlCol="0">
            <a:spAutoFit/>
          </a:bodyPr>
          <a:lstStyle/>
          <a:p>
            <a:r>
              <a:rPr lang="en-US"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Next generation</a:t>
            </a:r>
            <a:endParaRPr lang="en-US"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2179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Monitoring St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3857625" y="2567686"/>
            <a:ext cx="5043487" cy="3162404"/>
          </a:xfrm>
          <a:prstGeom prst="rect">
            <a:avLst/>
          </a:prstGeom>
          <a:noFill/>
        </p:spPr>
        <p:txBody>
          <a:bodyPr wrap="square" rtlCol="0">
            <a:spAutoFit/>
          </a:bodyPr>
          <a:lstStyle/>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Monitoring </a:t>
            </a:r>
            <a:r>
              <a:rPr lang="en-US" sz="1900" i="1"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Scaphoideus titanus </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means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estimating</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the number of insects in the vineyard, this is done using a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chromatic plate</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p>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Those plates will attract the insects that will remain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stuck</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with the number of insect on the trap is possible to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estimate the population </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in the field.</a:t>
            </a:r>
            <a:endParaRPr lang="en-US" sz="19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194" y="2528888"/>
            <a:ext cx="3240000" cy="3240000"/>
          </a:xfrm>
          <a:prstGeom prst="ellipse">
            <a:avLst/>
          </a:prstGeom>
        </p:spPr>
      </p:pic>
    </p:spTree>
    <p:extLst>
      <p:ext uri="{BB962C8B-B14F-4D97-AF65-F5344CB8AC3E}">
        <p14:creationId xmlns:p14="http://schemas.microsoft.com/office/powerpoint/2010/main" val="2742183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Monitoring St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2723823"/>
          </a:xfrm>
          <a:prstGeom prst="rect">
            <a:avLst/>
          </a:prstGeom>
          <a:noFill/>
        </p:spPr>
        <p:txBody>
          <a:bodyPr wrap="square" rtlCol="0">
            <a:spAutoFit/>
          </a:bodyPr>
          <a:lstStyle/>
          <a:p>
            <a:pPr algn="just">
              <a:lnSpc>
                <a:spcPct val="150000"/>
              </a:lnSpc>
            </a:pPr>
            <a:r>
              <a:rPr lang="en-US" sz="1900" dirty="0">
                <a:solidFill>
                  <a:srgbClr val="3A3042"/>
                </a:solidFill>
                <a:latin typeface="Roboto Light" panose="02000000000000000000" pitchFamily="2" charset="0"/>
                <a:ea typeface="Roboto Light" panose="02000000000000000000" pitchFamily="2" charset="0"/>
                <a:cs typeface="Roboto Light" panose="02000000000000000000" pitchFamily="2" charset="0"/>
              </a:rPr>
              <a:t>T</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he monitoring of ST is done in order to understand:</a:t>
            </a:r>
          </a:p>
          <a:p>
            <a:pPr algn="just">
              <a:lnSpc>
                <a:spcPct val="150000"/>
              </a:lnSpc>
            </a:pPr>
            <a:endPar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endParaRPr>
          </a:p>
          <a:p>
            <a:pPr marL="342900" indent="-342900" algn="just">
              <a:lnSpc>
                <a:spcPct val="200000"/>
              </a:lnSpc>
              <a:buFont typeface="Arial" panose="020B0604020202020204" pitchFamily="34" charset="0"/>
              <a:buChar char="•"/>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When the adult appears in the vineyard</a:t>
            </a:r>
          </a:p>
          <a:p>
            <a:pPr marL="342900" indent="-342900" algn="just">
              <a:lnSpc>
                <a:spcPct val="200000"/>
              </a:lnSpc>
              <a:buFont typeface="Arial" panose="020B0604020202020204" pitchFamily="34" charset="0"/>
              <a:buChar char="•"/>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When is the best time to treat </a:t>
            </a:r>
          </a:p>
          <a:p>
            <a:pPr marL="342900" indent="-342900" algn="just">
              <a:lnSpc>
                <a:spcPct val="200000"/>
              </a:lnSpc>
              <a:buFont typeface="Arial" panose="020B0604020202020204" pitchFamily="34" charset="0"/>
              <a:buChar char="•"/>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Study the population of the insect in different years.</a:t>
            </a:r>
            <a:endParaRPr lang="en-US" sz="19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257533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3" y="382137"/>
            <a:ext cx="6281279"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41194" y="1036461"/>
            <a:ext cx="4794224"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How to Monitor St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42769" y="2331010"/>
            <a:ext cx="3802184" cy="2723823"/>
          </a:xfrm>
          <a:prstGeom prst="rect">
            <a:avLst/>
          </a:prstGeom>
          <a:noFill/>
        </p:spPr>
        <p:txBody>
          <a:bodyPr wrap="square" rtlCol="0">
            <a:spAutoFit/>
          </a:bodyPr>
          <a:lstStyle/>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In order to monitor ST we use a chromatic plate, this because the yellow color attracts the insects. This plate is adhesive, so the insect that lay on it are going to be stuck. </a:t>
            </a:r>
            <a:endParaRPr lang="en-US" sz="19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2012" y="3256091"/>
            <a:ext cx="4113213" cy="3297506"/>
          </a:xfrm>
          <a:prstGeom prst="rect">
            <a:avLst/>
          </a:prstGeom>
          <a:effectLst>
            <a:softEdge rad="63500"/>
          </a:effectLst>
        </p:spPr>
      </p:pic>
    </p:spTree>
    <p:extLst>
      <p:ext uri="{BB962C8B-B14F-4D97-AF65-F5344CB8AC3E}">
        <p14:creationId xmlns:p14="http://schemas.microsoft.com/office/powerpoint/2010/main" val="328253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What is it?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55467" y="2445318"/>
            <a:ext cx="8529758" cy="400110"/>
          </a:xfrm>
          <a:prstGeom prst="rect">
            <a:avLst/>
          </a:prstGeom>
          <a:noFill/>
        </p:spPr>
        <p:txBody>
          <a:bodyPr wrap="square" rtlCol="0">
            <a:spAutoFit/>
          </a:bodyPr>
          <a:lstStyle/>
          <a:p>
            <a:pPr algn="just"/>
            <a:r>
              <a:rPr lang="en-US" sz="2000" dirty="0">
                <a:solidFill>
                  <a:srgbClr val="3A3042"/>
                </a:solidFill>
                <a:latin typeface="Roboto Light" panose="02000000000000000000" pitchFamily="2" charset="0"/>
                <a:ea typeface="Roboto Light" panose="02000000000000000000" pitchFamily="2" charset="0"/>
                <a:cs typeface="Roboto Light" panose="02000000000000000000" pitchFamily="2" charset="0"/>
              </a:rPr>
              <a:t>Flavescence dorèe is a disease widely spread caused by a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phytoplasma</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endParaRPr lang="en-US" sz="2000" dirty="0">
              <a:solidFill>
                <a:srgbClr val="3A30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9" name="Immagin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4034" y="3321138"/>
            <a:ext cx="4861191" cy="3240000"/>
          </a:xfrm>
          <a:prstGeom prst="rect">
            <a:avLst/>
          </a:prstGeom>
          <a:effectLst>
            <a:softEdge rad="63500"/>
          </a:effectLst>
        </p:spPr>
      </p:pic>
    </p:spTree>
    <p:extLst>
      <p:ext uri="{BB962C8B-B14F-4D97-AF65-F5344CB8AC3E}">
        <p14:creationId xmlns:p14="http://schemas.microsoft.com/office/powerpoint/2010/main" val="257468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How to Monitor St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969496"/>
          </a:xfrm>
          <a:prstGeom prst="rect">
            <a:avLst/>
          </a:prstGeom>
          <a:noFill/>
        </p:spPr>
        <p:txBody>
          <a:bodyPr wrap="square" rtlCol="0">
            <a:spAutoFit/>
          </a:bodyPr>
          <a:lstStyle/>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It is possible to put in place this chromatic trap since the larval stadium L4 or L5 is observed, in order to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forecast the appearing of the adult</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endParaRPr lang="en-US" sz="19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7" name="Immagin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5225" y="3892338"/>
            <a:ext cx="4320000" cy="2668800"/>
          </a:xfrm>
          <a:prstGeom prst="rect">
            <a:avLst/>
          </a:prstGeom>
          <a:effectLst>
            <a:softEdge rad="63500"/>
          </a:effectLst>
        </p:spPr>
      </p:pic>
    </p:spTree>
    <p:extLst>
      <p:ext uri="{BB962C8B-B14F-4D97-AF65-F5344CB8AC3E}">
        <p14:creationId xmlns:p14="http://schemas.microsoft.com/office/powerpoint/2010/main" val="2834794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How to Monitor St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3857624" y="3225558"/>
            <a:ext cx="5043487" cy="1846659"/>
          </a:xfrm>
          <a:prstGeom prst="rect">
            <a:avLst/>
          </a:prstGeom>
          <a:noFill/>
        </p:spPr>
        <p:txBody>
          <a:bodyPr wrap="square" rtlCol="0">
            <a:spAutoFit/>
          </a:bodyPr>
          <a:lstStyle/>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It is advisable to place the trap in the vineyards that historically show the presence of the insect in order to observe the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quantity of the adults and when this reaches the peak</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a:t>
            </a:r>
            <a:endParaRPr lang="en-US" sz="19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l="-692"/>
          <a:stretch/>
        </p:blipFill>
        <p:spPr>
          <a:xfrm>
            <a:off x="358775" y="2528888"/>
            <a:ext cx="3240000" cy="3240000"/>
          </a:xfrm>
          <a:prstGeom prst="ellipse">
            <a:avLst/>
          </a:prstGeom>
        </p:spPr>
      </p:pic>
    </p:spTree>
    <p:extLst>
      <p:ext uri="{BB962C8B-B14F-4D97-AF65-F5344CB8AC3E}">
        <p14:creationId xmlns:p14="http://schemas.microsoft.com/office/powerpoint/2010/main" val="2468537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How to Monitor St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28600" y="2331009"/>
            <a:ext cx="3857625" cy="2285241"/>
          </a:xfrm>
          <a:prstGeom prst="rect">
            <a:avLst/>
          </a:prstGeom>
          <a:noFill/>
        </p:spPr>
        <p:txBody>
          <a:bodyPr wrap="square" rtlCol="0">
            <a:spAutoFit/>
          </a:bodyPr>
          <a:lstStyle/>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It is also possible to use the plate on asymptomatic vineyards in order to understand if Flavescence Dorèe could be a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problem in the future</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endParaRPr lang="en-US" sz="19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5185" y="3900489"/>
            <a:ext cx="4320000" cy="2673000"/>
          </a:xfrm>
          <a:prstGeom prst="rect">
            <a:avLst/>
          </a:prstGeom>
          <a:effectLst>
            <a:softEdge rad="63500"/>
          </a:effectLst>
        </p:spPr>
      </p:pic>
    </p:spTree>
    <p:extLst>
      <p:ext uri="{BB962C8B-B14F-4D97-AF65-F5344CB8AC3E}">
        <p14:creationId xmlns:p14="http://schemas.microsoft.com/office/powerpoint/2010/main" val="1097094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How to Monitor St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2285241"/>
          </a:xfrm>
          <a:prstGeom prst="rect">
            <a:avLst/>
          </a:prstGeom>
          <a:noFill/>
        </p:spPr>
        <p:txBody>
          <a:bodyPr wrap="square" rtlCol="0">
            <a:spAutoFit/>
          </a:bodyPr>
          <a:lstStyle/>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In order to make things easier is possible to fix the trap on the vineyard wire. </a:t>
            </a:r>
          </a:p>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So the best way to place the trap is to put it as close as possible to the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leaves</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because the adults are there.</a:t>
            </a:r>
          </a:p>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Once the trap is placed it is possible to come and monitor it once every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one or two weeks</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p>
        </p:txBody>
      </p:sp>
    </p:spTree>
    <p:extLst>
      <p:ext uri="{BB962C8B-B14F-4D97-AF65-F5344CB8AC3E}">
        <p14:creationId xmlns:p14="http://schemas.microsoft.com/office/powerpoint/2010/main" val="1545669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1194" y="2070445"/>
            <a:ext cx="4373681" cy="400110"/>
          </a:xfrm>
          <a:prstGeom prst="rect">
            <a:avLst/>
          </a:prstGeom>
          <a:noFill/>
        </p:spPr>
        <p:txBody>
          <a:bodyPr wrap="square" rtlCol="0">
            <a:spAutoFit/>
          </a:bodyPr>
          <a:lstStyle/>
          <a:p>
            <a:pPr algn="just"/>
            <a:r>
              <a:rPr lang="en-US" sz="2000" dirty="0" smtClean="0">
                <a:solidFill>
                  <a:srgbClr val="B44601"/>
                </a:solidFill>
                <a:latin typeface="Roboto Light" panose="02000000000000000000" pitchFamily="2" charset="0"/>
                <a:ea typeface="Roboto Light" panose="02000000000000000000" pitchFamily="2" charset="0"/>
                <a:cs typeface="Roboto Light" panose="02000000000000000000" pitchFamily="2" charset="0"/>
              </a:rPr>
              <a:t>Please answer to the given questions</a:t>
            </a:r>
          </a:p>
        </p:txBody>
      </p:sp>
      <p:pic>
        <p:nvPicPr>
          <p:cNvPr id="7" name="Immagin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2693" y="3436688"/>
            <a:ext cx="3702532" cy="3081587"/>
          </a:xfrm>
          <a:prstGeom prst="rect">
            <a:avLst/>
          </a:prstGeom>
        </p:spPr>
      </p:pic>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9" name="Connettore 1 8"/>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91319" y="1090023"/>
            <a:ext cx="4435523" cy="461665"/>
          </a:xfrm>
          <a:prstGeom prst="rect">
            <a:avLst/>
          </a:prstGeom>
          <a:noFill/>
        </p:spPr>
        <p:txBody>
          <a:bodyPr wrap="square" rtlCol="0">
            <a:spAutoFit/>
          </a:bodyPr>
          <a:lstStyle/>
          <a:p>
            <a:r>
              <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rPr>
              <a:t>Q</a:t>
            </a:r>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uiz</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700510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7" name="Connettore 1 6"/>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Video-clip</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9" name="I9Rly9obVBk"/>
          <p:cNvPicPr>
            <a:picLocks noRot="1" noChangeAspect="1"/>
          </p:cNvPicPr>
          <p:nvPr>
            <a:videoFile r:link="rId1"/>
          </p:nvPr>
        </p:nvPicPr>
        <p:blipFill>
          <a:blip r:embed="rId3"/>
          <a:stretch>
            <a:fillRect/>
          </a:stretch>
        </p:blipFill>
        <p:spPr>
          <a:xfrm>
            <a:off x="705639" y="2259574"/>
            <a:ext cx="7666844" cy="4312600"/>
          </a:xfrm>
          <a:prstGeom prst="rect">
            <a:avLst/>
          </a:prstGeom>
        </p:spPr>
      </p:pic>
    </p:spTree>
    <p:extLst>
      <p:ext uri="{BB962C8B-B14F-4D97-AF65-F5344CB8AC3E}">
        <p14:creationId xmlns:p14="http://schemas.microsoft.com/office/powerpoint/2010/main" val="4062285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0127" y="2403901"/>
            <a:ext cx="6537278" cy="4085799"/>
          </a:xfrm>
          <a:prstGeom prst="rect">
            <a:avLst/>
          </a:prstGeom>
        </p:spPr>
      </p:pic>
      <p:sp>
        <p:nvSpPr>
          <p:cNvPr id="5" name="CasellaDiTesto 4"/>
          <p:cNvSpPr txBox="1"/>
          <p:nvPr/>
        </p:nvSpPr>
        <p:spPr>
          <a:xfrm>
            <a:off x="341194" y="2070445"/>
            <a:ext cx="4373681" cy="400110"/>
          </a:xfrm>
          <a:prstGeom prst="rect">
            <a:avLst/>
          </a:prstGeom>
          <a:noFill/>
        </p:spPr>
        <p:txBody>
          <a:bodyPr wrap="square" rtlCol="0">
            <a:spAutoFit/>
          </a:bodyPr>
          <a:lstStyle/>
          <a:p>
            <a:pPr algn="just"/>
            <a:r>
              <a:rPr lang="en-US" sz="2000" dirty="0" smtClean="0">
                <a:solidFill>
                  <a:srgbClr val="B44601"/>
                </a:solidFill>
                <a:latin typeface="Roboto Light" panose="02000000000000000000" pitchFamily="2" charset="0"/>
                <a:ea typeface="Roboto Light" panose="02000000000000000000" pitchFamily="2" charset="0"/>
                <a:cs typeface="Roboto Light" panose="02000000000000000000" pitchFamily="2" charset="0"/>
              </a:rPr>
              <a:t>Results and Discussion </a:t>
            </a: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8" name="Connettore 1 7"/>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91319" y="1090023"/>
            <a:ext cx="4435523" cy="461665"/>
          </a:xfrm>
          <a:prstGeom prst="rect">
            <a:avLst/>
          </a:prstGeom>
          <a:noFill/>
        </p:spPr>
        <p:txBody>
          <a:bodyPr wrap="square" rtlCol="0">
            <a:spAutoFit/>
          </a:bodyPr>
          <a:lstStyle/>
          <a:p>
            <a:r>
              <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rPr>
              <a:t>Q</a:t>
            </a:r>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uiz</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51909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1938992"/>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Flavescence Dorée presents several symptoms that are going to be shown in the following slides.</a:t>
            </a:r>
          </a:p>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The symptoms could easily be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confused</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with other diseases,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so only if all the symptoms are present on the vine is possible to diagnose the disease</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231672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3816471" cy="2862322"/>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The disease is called Flavescence Dorée because the leaves of the infected plant turn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yellow</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(for the white grapes variety), and red for the red ones.</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3" name="Immagine 2"/>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4825225" y="3321138"/>
            <a:ext cx="3960000" cy="3240000"/>
          </a:xfrm>
          <a:prstGeom prst="rect">
            <a:avLst/>
          </a:prstGeom>
          <a:effectLst>
            <a:softEdge rad="63500"/>
          </a:effectLst>
        </p:spPr>
      </p:pic>
    </p:spTree>
    <p:extLst>
      <p:ext uri="{BB962C8B-B14F-4D97-AF65-F5344CB8AC3E}">
        <p14:creationId xmlns:p14="http://schemas.microsoft.com/office/powerpoint/2010/main" val="2519020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775" y="2529138"/>
            <a:ext cx="5376001" cy="4032000"/>
          </a:xfrm>
          <a:prstGeom prst="rect">
            <a:avLst/>
          </a:prstGeom>
          <a:effectLst>
            <a:softEdge rad="38100"/>
          </a:effectLst>
        </p:spPr>
      </p:pic>
      <p:pic>
        <p:nvPicPr>
          <p:cNvPr id="7" name="Immagin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7715" y="2528888"/>
            <a:ext cx="2687510" cy="4032250"/>
          </a:xfrm>
          <a:prstGeom prst="rect">
            <a:avLst/>
          </a:prstGeom>
          <a:effectLst>
            <a:softEdge rad="38100"/>
          </a:effectLst>
        </p:spPr>
      </p:pic>
    </p:spTree>
    <p:extLst>
      <p:ext uri="{BB962C8B-B14F-4D97-AF65-F5344CB8AC3E}">
        <p14:creationId xmlns:p14="http://schemas.microsoft.com/office/powerpoint/2010/main" val="2516386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What is it?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3856042" y="3179392"/>
            <a:ext cx="5057774" cy="1938992"/>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phytoplasma</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is a microorganism that lives inside of the plant, usually it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does not kill </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the vine but it does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obstruct the lymph </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path and alters the plant metabolism.</a:t>
            </a:r>
            <a:endParaRPr lang="en-US" sz="2000" dirty="0">
              <a:solidFill>
                <a:srgbClr val="3A30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482" y="2528888"/>
            <a:ext cx="3240000" cy="3240000"/>
          </a:xfrm>
          <a:prstGeom prst="ellipse">
            <a:avLst/>
          </a:prstGeom>
        </p:spPr>
      </p:pic>
    </p:spTree>
    <p:extLst>
      <p:ext uri="{BB962C8B-B14F-4D97-AF65-F5344CB8AC3E}">
        <p14:creationId xmlns:p14="http://schemas.microsoft.com/office/powerpoint/2010/main" val="2785075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775" y="2528888"/>
            <a:ext cx="5376333" cy="4032250"/>
          </a:xfrm>
          <a:prstGeom prst="rect">
            <a:avLst/>
          </a:prstGeom>
          <a:effectLst>
            <a:softEdge rad="38100"/>
          </a:effectLst>
        </p:spPr>
      </p:pic>
      <p:pic>
        <p:nvPicPr>
          <p:cNvPr id="3" name="Immagine 2"/>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6100761" y="2528888"/>
            <a:ext cx="2689200" cy="4032250"/>
          </a:xfrm>
          <a:prstGeom prst="rect">
            <a:avLst/>
          </a:prstGeom>
          <a:effectLst>
            <a:softEdge rad="38100"/>
          </a:effectLst>
        </p:spPr>
      </p:pic>
    </p:spTree>
    <p:extLst>
      <p:ext uri="{BB962C8B-B14F-4D97-AF65-F5344CB8AC3E}">
        <p14:creationId xmlns:p14="http://schemas.microsoft.com/office/powerpoint/2010/main" val="1269029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3857625" y="3410224"/>
            <a:ext cx="5043488" cy="1477328"/>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After being stung by an infected leafhopper the leaf starts to turn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yellow</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the first part that changes color are the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leaf veins</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7" name="Immagin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482" y="2528888"/>
            <a:ext cx="3240000" cy="3240000"/>
          </a:xfrm>
          <a:prstGeom prst="ellipse">
            <a:avLst/>
          </a:prstGeom>
        </p:spPr>
      </p:pic>
    </p:spTree>
    <p:extLst>
      <p:ext uri="{BB962C8B-B14F-4D97-AF65-F5344CB8AC3E}">
        <p14:creationId xmlns:p14="http://schemas.microsoft.com/office/powerpoint/2010/main" val="1051133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3802184" cy="1477328"/>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The leaves of the infected plants do not only turn yellow, but they also get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bent downwards</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4825225" y="3300510"/>
            <a:ext cx="3960000" cy="3240000"/>
          </a:xfrm>
          <a:prstGeom prst="rect">
            <a:avLst/>
          </a:prstGeom>
          <a:effectLst>
            <a:softEdge rad="76200"/>
          </a:effectLst>
        </p:spPr>
      </p:pic>
    </p:spTree>
    <p:extLst>
      <p:ext uri="{BB962C8B-B14F-4D97-AF65-F5344CB8AC3E}">
        <p14:creationId xmlns:p14="http://schemas.microsoft.com/office/powerpoint/2010/main" val="270220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3843337" y="3187160"/>
            <a:ext cx="5043487" cy="1938992"/>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Another symptom that affects the leaves is the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crunchiness</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as soon as you squeeze a leaf in your hand you will notice its crunchiness.</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3" name="Immagin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775" y="2536656"/>
            <a:ext cx="3240000" cy="3240000"/>
          </a:xfrm>
          <a:prstGeom prst="ellipse">
            <a:avLst/>
          </a:prstGeom>
        </p:spPr>
      </p:pic>
    </p:spTree>
    <p:extLst>
      <p:ext uri="{BB962C8B-B14F-4D97-AF65-F5344CB8AC3E}">
        <p14:creationId xmlns:p14="http://schemas.microsoft.com/office/powerpoint/2010/main" val="2443439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45301"/>
            <a:ext cx="3802184" cy="1477328"/>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 symptom that is fundamental in diagnosing the disease is that the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brunches do not lignify</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25225" y="3958820"/>
            <a:ext cx="3960000" cy="2602318"/>
          </a:xfrm>
          <a:prstGeom prst="rect">
            <a:avLst/>
          </a:prstGeom>
          <a:effectLst>
            <a:softEdge rad="63500"/>
          </a:effectLst>
        </p:spPr>
      </p:pic>
    </p:spTree>
    <p:extLst>
      <p:ext uri="{BB962C8B-B14F-4D97-AF65-F5344CB8AC3E}">
        <p14:creationId xmlns:p14="http://schemas.microsoft.com/office/powerpoint/2010/main" val="3888515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1623" y="2522538"/>
            <a:ext cx="5384800" cy="4038600"/>
          </a:xfrm>
          <a:prstGeom prst="rect">
            <a:avLst/>
          </a:prstGeom>
          <a:effectLst>
            <a:softEdge rad="63500"/>
          </a:effectLst>
        </p:spPr>
      </p:pic>
      <p:pic>
        <p:nvPicPr>
          <p:cNvPr id="7" name="Immagin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310190" y="3027363"/>
            <a:ext cx="4038600" cy="3028950"/>
          </a:xfrm>
          <a:prstGeom prst="rect">
            <a:avLst/>
          </a:prstGeom>
          <a:effectLst>
            <a:softEdge rad="63500"/>
          </a:effectLst>
        </p:spPr>
      </p:pic>
    </p:spTree>
    <p:extLst>
      <p:ext uri="{BB962C8B-B14F-4D97-AF65-F5344CB8AC3E}">
        <p14:creationId xmlns:p14="http://schemas.microsoft.com/office/powerpoint/2010/main" val="215568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3843338" y="3179392"/>
            <a:ext cx="5072062" cy="1938992"/>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Concerning the grapes the cluster are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smaller</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and some grapes are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dried out</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Some of the clusters are completely dried out.</a:t>
            </a:r>
            <a:endParaRPr lang="en-US" sz="2000" dirty="0" smtClean="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3" name="Immagine 2"/>
          <p:cNvPicPr>
            <a:picLocks noChangeAspect="1"/>
          </p:cNvPicPr>
          <p:nvPr/>
        </p:nvPicPr>
        <p:blipFill rotWithShape="1">
          <a:blip r:embed="rId3" cstate="screen">
            <a:extLst>
              <a:ext uri="{28A0092B-C50C-407E-A947-70E740481C1C}">
                <a14:useLocalDpi xmlns:a14="http://schemas.microsoft.com/office/drawing/2010/main"/>
              </a:ext>
            </a:extLst>
          </a:blip>
          <a:srcRect t="-443"/>
          <a:stretch/>
        </p:blipFill>
        <p:spPr>
          <a:xfrm>
            <a:off x="341194" y="2528888"/>
            <a:ext cx="3240000" cy="3240000"/>
          </a:xfrm>
          <a:prstGeom prst="ellipse">
            <a:avLst/>
          </a:prstGeom>
          <a:effectLst>
            <a:softEdge rad="0"/>
          </a:effectLst>
        </p:spPr>
      </p:pic>
    </p:spTree>
    <p:extLst>
      <p:ext uri="{BB962C8B-B14F-4D97-AF65-F5344CB8AC3E}">
        <p14:creationId xmlns:p14="http://schemas.microsoft.com/office/powerpoint/2010/main" val="2481704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1623" y="2522538"/>
            <a:ext cx="5384800" cy="4038600"/>
          </a:xfrm>
          <a:prstGeom prst="rect">
            <a:avLst/>
          </a:prstGeom>
          <a:effectLst>
            <a:softEdge rad="63500"/>
          </a:effectLst>
        </p:spPr>
      </p:pic>
      <p:pic>
        <p:nvPicPr>
          <p:cNvPr id="3" name="Immagin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322890" y="3027363"/>
            <a:ext cx="4038600" cy="3028950"/>
          </a:xfrm>
          <a:prstGeom prst="rect">
            <a:avLst/>
          </a:prstGeom>
          <a:effectLst>
            <a:softEdge rad="63500"/>
          </a:effectLst>
        </p:spPr>
      </p:pic>
    </p:spTree>
    <p:extLst>
      <p:ext uri="{BB962C8B-B14F-4D97-AF65-F5344CB8AC3E}">
        <p14:creationId xmlns:p14="http://schemas.microsoft.com/office/powerpoint/2010/main" val="2481524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False symptoms</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45302"/>
            <a:ext cx="8631358" cy="4247317"/>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FD symptoms, especially the ones on the leaves, could be easily mistaken with:</a:t>
            </a:r>
          </a:p>
          <a:p>
            <a:pPr algn="just">
              <a:lnSpc>
                <a:spcPct val="150000"/>
              </a:lnSpc>
            </a:pPr>
            <a:endPar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endParaRPr>
          </a:p>
          <a:p>
            <a:pPr marL="342900" indent="-342900" algn="just">
              <a:lnSpc>
                <a:spcPct val="150000"/>
              </a:lnSpc>
              <a:buFont typeface="Arial" panose="020B0604020202020204" pitchFamily="34" charset="0"/>
              <a:buChar char="•"/>
            </a:pP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Empoasca vitis bites</a:t>
            </a:r>
          </a:p>
          <a:p>
            <a:pPr marL="342900" indent="-342900" algn="just">
              <a:lnSpc>
                <a:spcPct val="150000"/>
              </a:lnSpc>
              <a:buFont typeface="Arial" panose="020B0604020202020204" pitchFamily="34" charset="0"/>
              <a:buChar char="•"/>
            </a:pP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Cold spring symptoms</a:t>
            </a:r>
          </a:p>
          <a:p>
            <a:pPr marL="342900" indent="-342900" algn="just">
              <a:lnSpc>
                <a:spcPct val="150000"/>
              </a:lnSpc>
              <a:buFont typeface="Arial" panose="020B0604020202020204" pitchFamily="34" charset="0"/>
              <a:buChar char="•"/>
            </a:pP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Herbicide</a:t>
            </a:r>
          </a:p>
          <a:p>
            <a:pPr marL="342900" indent="-342900" algn="just">
              <a:lnSpc>
                <a:spcPct val="150000"/>
              </a:lnSpc>
              <a:buFont typeface="Arial" panose="020B0604020202020204" pitchFamily="34" charset="0"/>
              <a:buChar char="•"/>
            </a:pP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Esca disease</a:t>
            </a:r>
          </a:p>
          <a:p>
            <a:pPr marL="342900" indent="-342900" algn="just">
              <a:lnSpc>
                <a:spcPct val="150000"/>
              </a:lnSpc>
              <a:buFont typeface="Arial" panose="020B0604020202020204" pitchFamily="34" charset="0"/>
              <a:buChar char="•"/>
            </a:pP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Nutritional deficits</a:t>
            </a:r>
          </a:p>
          <a:p>
            <a:pPr marL="342900" indent="-342900" algn="just">
              <a:lnSpc>
                <a:spcPct val="150000"/>
              </a:lnSpc>
              <a:buFont typeface="Arial" panose="020B0604020202020204" pitchFamily="34" charset="0"/>
              <a:buChar char="•"/>
            </a:pP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292023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ttangolo 7"/>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Empoasca vitis bites</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759394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What is it?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45302"/>
            <a:ext cx="8631358" cy="1015663"/>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FD could cause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huge production losses</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for this reason it is considered a serious quarantine disease by the European phytosanitary regulations.</a:t>
            </a:r>
            <a:endParaRPr lang="en-US" sz="2000" dirty="0">
              <a:solidFill>
                <a:srgbClr val="3A30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4164" y="3681138"/>
            <a:ext cx="4321061" cy="2880000"/>
          </a:xfrm>
          <a:prstGeom prst="rect">
            <a:avLst/>
          </a:prstGeom>
          <a:effectLst>
            <a:softEdge rad="63500"/>
          </a:effectLst>
        </p:spPr>
      </p:pic>
    </p:spTree>
    <p:extLst>
      <p:ext uri="{BB962C8B-B14F-4D97-AF65-F5344CB8AC3E}">
        <p14:creationId xmlns:p14="http://schemas.microsoft.com/office/powerpoint/2010/main" val="4121197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b="-711"/>
          <a:stretch/>
        </p:blipFill>
        <p:spPr>
          <a:xfrm>
            <a:off x="12528" y="0"/>
            <a:ext cx="9281374" cy="6961031"/>
          </a:xfrm>
          <a:prstGeom prst="rect">
            <a:avLst/>
          </a:prstGeom>
        </p:spPr>
      </p:pic>
      <p:sp>
        <p:nvSpPr>
          <p:cNvPr id="6" name="Rettangolo 5"/>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Cold spring symptoms</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815236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ttangolo 7"/>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Herbicide</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98992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ttangolo 7"/>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Esca disease</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825893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ttangolo 7"/>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Nutritional deficit</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945033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775" y="4200529"/>
            <a:ext cx="8408208" cy="2557463"/>
          </a:xfrm>
          <a:prstGeom prst="rect">
            <a:avLst/>
          </a:prstGeom>
        </p:spPr>
      </p:pic>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Bois Noir</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1477328"/>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FD show symptoms equal to the Bois Noir disease, in the field is not possible to distinguish between the two, only with proper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laboratory</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analysis it is possible to know if it is FD or bois noir.</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807199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1194" y="2070445"/>
            <a:ext cx="4373681" cy="400110"/>
          </a:xfrm>
          <a:prstGeom prst="rect">
            <a:avLst/>
          </a:prstGeom>
          <a:noFill/>
        </p:spPr>
        <p:txBody>
          <a:bodyPr wrap="square" rtlCol="0">
            <a:spAutoFit/>
          </a:bodyPr>
          <a:lstStyle/>
          <a:p>
            <a:pPr algn="just"/>
            <a:r>
              <a:rPr lang="en-US" sz="2000" dirty="0" smtClean="0">
                <a:solidFill>
                  <a:srgbClr val="B44601"/>
                </a:solidFill>
                <a:latin typeface="Roboto Light" panose="02000000000000000000" pitchFamily="2" charset="0"/>
                <a:ea typeface="Roboto Light" panose="02000000000000000000" pitchFamily="2" charset="0"/>
                <a:cs typeface="Roboto Light" panose="02000000000000000000" pitchFamily="2" charset="0"/>
              </a:rPr>
              <a:t>Please answer to the given questions</a:t>
            </a:r>
          </a:p>
        </p:txBody>
      </p:sp>
      <p:pic>
        <p:nvPicPr>
          <p:cNvPr id="7" name="Immagin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2693" y="3436688"/>
            <a:ext cx="3702532" cy="3081587"/>
          </a:xfrm>
          <a:prstGeom prst="rect">
            <a:avLst/>
          </a:prstGeom>
        </p:spPr>
      </p:pic>
      <p:sp>
        <p:nvSpPr>
          <p:cNvPr id="8" name="CasellaDiTesto 7"/>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9" name="Connettore 1 8"/>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91319" y="1090023"/>
            <a:ext cx="4435523" cy="461665"/>
          </a:xfrm>
          <a:prstGeom prst="rect">
            <a:avLst/>
          </a:prstGeom>
          <a:noFill/>
        </p:spPr>
        <p:txBody>
          <a:bodyPr wrap="square" rtlCol="0">
            <a:spAutoFit/>
          </a:bodyPr>
          <a:lstStyle/>
          <a:p>
            <a:r>
              <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rPr>
              <a:t>Q</a:t>
            </a:r>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uiz</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7540535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1</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308050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2</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378111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3</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992233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4</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747661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What is it?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964367"/>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The economic consequences of this disease are enormous and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once a plant gets infected it can never heal.</a:t>
            </a:r>
            <a:endParaRPr lang="en-US" sz="2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7" name="Immagin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4164" y="3681138"/>
            <a:ext cx="4321061" cy="2880000"/>
          </a:xfrm>
          <a:prstGeom prst="rect">
            <a:avLst/>
          </a:prstGeom>
          <a:effectLst>
            <a:softEdge rad="127000"/>
          </a:effectLst>
        </p:spPr>
      </p:pic>
    </p:spTree>
    <p:extLst>
      <p:ext uri="{BB962C8B-B14F-4D97-AF65-F5344CB8AC3E}">
        <p14:creationId xmlns:p14="http://schemas.microsoft.com/office/powerpoint/2010/main" val="3810882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5</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06361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6</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533592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7</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714359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8</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2687907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9</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938877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2" name="Rettangolo 1"/>
          <p:cNvSpPr/>
          <p:nvPr/>
        </p:nvSpPr>
        <p:spPr>
          <a:xfrm>
            <a:off x="0" y="481323"/>
            <a:ext cx="4926842" cy="1080000"/>
          </a:xfrm>
          <a:prstGeom prst="rect">
            <a:avLst/>
          </a:prstGeom>
          <a:solidFill>
            <a:srgbClr val="3A3042">
              <a:alpha val="58000"/>
            </a:srgbClr>
          </a:solidFill>
          <a:ln>
            <a:solidFill>
              <a:srgbClr val="3A3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4" name="Connettore 1 3"/>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491319" y="1090023"/>
            <a:ext cx="4435523" cy="461665"/>
          </a:xfrm>
          <a:prstGeom prst="rect">
            <a:avLst/>
          </a:prstGeom>
          <a:noFill/>
        </p:spPr>
        <p:txBody>
          <a:bodyPr wrap="square" rtlCol="0">
            <a:spAutoFit/>
          </a:bodyPr>
          <a:lstStyle/>
          <a:p>
            <a:r>
              <a:rPr lang="en-US" sz="2400" dirty="0" smtClean="0">
                <a:solidFill>
                  <a:srgbClr val="FFDDA1"/>
                </a:solidFill>
                <a:latin typeface="Roboto Light" panose="02000000000000000000" pitchFamily="2" charset="0"/>
                <a:ea typeface="Roboto Light" panose="02000000000000000000" pitchFamily="2" charset="0"/>
                <a:cs typeface="Roboto Light" panose="02000000000000000000" pitchFamily="2" charset="0"/>
              </a:rPr>
              <a:t>Quiz 10</a:t>
            </a:r>
            <a:endParaRPr lang="en-US" sz="2400" dirty="0">
              <a:solidFill>
                <a:srgbClr val="FFDDA1"/>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368243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7" name="Connettore 1 6"/>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91319" y="1090023"/>
            <a:ext cx="4435523" cy="461665"/>
          </a:xfrm>
          <a:prstGeom prst="rect">
            <a:avLst/>
          </a:prstGeom>
          <a:noFill/>
        </p:spPr>
        <p:txBody>
          <a:bodyPr wrap="square" rtlCol="0">
            <a:spAutoFit/>
          </a:bodyPr>
          <a:lstStyle/>
          <a:p>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Video-clip</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3" name="duoXtgzyDLE"/>
          <p:cNvPicPr>
            <a:picLocks noRot="1" noChangeAspect="1"/>
          </p:cNvPicPr>
          <p:nvPr>
            <a:videoFile r:link="rId1"/>
          </p:nvPr>
        </p:nvPicPr>
        <p:blipFill>
          <a:blip r:embed="rId3"/>
          <a:stretch>
            <a:fillRect/>
          </a:stretch>
        </p:blipFill>
        <p:spPr>
          <a:xfrm>
            <a:off x="777069" y="2259574"/>
            <a:ext cx="7609694" cy="4280453"/>
          </a:xfrm>
          <a:prstGeom prst="rect">
            <a:avLst/>
          </a:prstGeom>
        </p:spPr>
      </p:pic>
    </p:spTree>
    <p:extLst>
      <p:ext uri="{BB962C8B-B14F-4D97-AF65-F5344CB8AC3E}">
        <p14:creationId xmlns:p14="http://schemas.microsoft.com/office/powerpoint/2010/main" val="9049839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0127" y="2403901"/>
            <a:ext cx="6537278" cy="4085799"/>
          </a:xfrm>
          <a:prstGeom prst="rect">
            <a:avLst/>
          </a:prstGeom>
        </p:spPr>
      </p:pic>
      <p:sp>
        <p:nvSpPr>
          <p:cNvPr id="5" name="CasellaDiTesto 4"/>
          <p:cNvSpPr txBox="1"/>
          <p:nvPr/>
        </p:nvSpPr>
        <p:spPr>
          <a:xfrm>
            <a:off x="341194" y="2070445"/>
            <a:ext cx="4373681" cy="400110"/>
          </a:xfrm>
          <a:prstGeom prst="rect">
            <a:avLst/>
          </a:prstGeom>
          <a:noFill/>
        </p:spPr>
        <p:txBody>
          <a:bodyPr wrap="square" rtlCol="0">
            <a:spAutoFit/>
          </a:bodyPr>
          <a:lstStyle/>
          <a:p>
            <a:pPr algn="just"/>
            <a:r>
              <a:rPr lang="en-US" sz="2000" dirty="0" smtClean="0">
                <a:solidFill>
                  <a:srgbClr val="B44601"/>
                </a:solidFill>
                <a:latin typeface="Roboto Light" panose="02000000000000000000" pitchFamily="2" charset="0"/>
                <a:ea typeface="Roboto Light" panose="02000000000000000000" pitchFamily="2" charset="0"/>
                <a:cs typeface="Roboto Light" panose="02000000000000000000" pitchFamily="2" charset="0"/>
              </a:rPr>
              <a:t>Results and Discussion </a:t>
            </a:r>
          </a:p>
        </p:txBody>
      </p:sp>
      <p:sp>
        <p:nvSpPr>
          <p:cNvPr id="7" name="CasellaDiTesto 6"/>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8" name="Connettore 1 7"/>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91319" y="1090023"/>
            <a:ext cx="4435523" cy="461665"/>
          </a:xfrm>
          <a:prstGeom prst="rect">
            <a:avLst/>
          </a:prstGeom>
          <a:noFill/>
        </p:spPr>
        <p:txBody>
          <a:bodyPr wrap="square" rtlCol="0">
            <a:spAutoFit/>
          </a:bodyPr>
          <a:lstStyle/>
          <a:p>
            <a:r>
              <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rPr>
              <a:t>Q</a:t>
            </a:r>
            <a:r>
              <a:rPr lang="en-US" sz="2400" i="1"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uiz</a:t>
            </a:r>
            <a:endParaRPr lang="en-US" sz="2400" i="1"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159270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What is it?</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1015663"/>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The FD phytoplasma is </a:t>
            </a:r>
            <a:r>
              <a:rPr lang="en-US" sz="2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transmitted plant to plant by an insect</a:t>
            </a: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schapoideus titanus that feeds on the vine’s lymph.</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Immagin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5760" y="3681138"/>
            <a:ext cx="4319465" cy="2880000"/>
          </a:xfrm>
          <a:prstGeom prst="rect">
            <a:avLst/>
          </a:prstGeom>
          <a:effectLst>
            <a:softEdge rad="127000"/>
          </a:effectLst>
        </p:spPr>
      </p:pic>
    </p:spTree>
    <p:extLst>
      <p:ext uri="{BB962C8B-B14F-4D97-AF65-F5344CB8AC3E}">
        <p14:creationId xmlns:p14="http://schemas.microsoft.com/office/powerpoint/2010/main" val="1040580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Disease spreading</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1477328"/>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The FD is a European endemic disease, it became of economic interest only in 1955 when schapoideus titanus came to Europe from the North American regions and begun to spread the FD phytoplasma.</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055711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Disease spreading</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1938992"/>
          </a:xfrm>
          <a:prstGeom prst="rect">
            <a:avLst/>
          </a:prstGeom>
          <a:noFill/>
        </p:spPr>
        <p:txBody>
          <a:bodyPr wrap="square" rtlCol="0">
            <a:spAutoFit/>
          </a:bodyPr>
          <a:lstStyle/>
          <a:p>
            <a:pPr algn="just">
              <a:lnSpc>
                <a:spcPct val="150000"/>
              </a:lnSpc>
            </a:pPr>
            <a:r>
              <a:rPr lang="en-US" sz="20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Now the disease is mostly spread in Italy, France and Croatia.</a:t>
            </a:r>
          </a:p>
          <a:p>
            <a:pPr algn="just">
              <a:lnSpc>
                <a:spcPct val="150000"/>
              </a:lnSpc>
            </a:pPr>
            <a:r>
              <a:rPr lang="en-US" sz="2000" dirty="0">
                <a:solidFill>
                  <a:srgbClr val="3A3042"/>
                </a:solidFill>
                <a:latin typeface="Roboto Light" panose="02000000000000000000" pitchFamily="2" charset="0"/>
                <a:ea typeface="Roboto Light" panose="02000000000000000000" pitchFamily="2" charset="0"/>
                <a:cs typeface="Roboto Light" panose="02000000000000000000" pitchFamily="2" charset="0"/>
              </a:rPr>
              <a:t>The disease is also present in smaller quantity in Portugal, Spain, Hungary and Germany.</a:t>
            </a: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a:p>
            <a:pPr algn="just">
              <a:lnSpc>
                <a:spcPct val="150000"/>
              </a:lnSpc>
            </a:pPr>
            <a:endParaRPr lang="en-US" sz="20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7" name="Immagin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3200" y="4126866"/>
            <a:ext cx="4772025" cy="2683644"/>
          </a:xfrm>
          <a:prstGeom prst="rect">
            <a:avLst/>
          </a:prstGeom>
          <a:effectLst>
            <a:softEdge rad="63500"/>
          </a:effectLst>
        </p:spPr>
      </p:pic>
    </p:spTree>
    <p:extLst>
      <p:ext uri="{BB962C8B-B14F-4D97-AF65-F5344CB8AC3E}">
        <p14:creationId xmlns:p14="http://schemas.microsoft.com/office/powerpoint/2010/main" val="3558552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1194" y="382137"/>
            <a:ext cx="6687403" cy="707886"/>
          </a:xfrm>
          <a:prstGeom prst="rect">
            <a:avLst/>
          </a:prstGeom>
          <a:noFill/>
        </p:spPr>
        <p:txBody>
          <a:bodyPr wrap="square" rtlCol="0">
            <a:spAutoFit/>
          </a:bodyPr>
          <a:lstStyle/>
          <a:p>
            <a:r>
              <a:rPr lang="en-US" sz="40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Flavescence Dorée</a:t>
            </a:r>
            <a:endParaRPr lang="en-US" sz="4000" dirty="0">
              <a:solidFill>
                <a:srgbClr val="D34E24"/>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5" name="Connettore 1 4"/>
          <p:cNvCxnSpPr/>
          <p:nvPr/>
        </p:nvCxnSpPr>
        <p:spPr>
          <a:xfrm>
            <a:off x="341194" y="518614"/>
            <a:ext cx="0" cy="1044000"/>
          </a:xfrm>
          <a:prstGeom prst="line">
            <a:avLst/>
          </a:prstGeom>
          <a:ln w="38100">
            <a:solidFill>
              <a:srgbClr val="3A3042"/>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91319" y="1090023"/>
            <a:ext cx="4435523" cy="461665"/>
          </a:xfrm>
          <a:prstGeom prst="rect">
            <a:avLst/>
          </a:prstGeom>
          <a:noFill/>
        </p:spPr>
        <p:txBody>
          <a:bodyPr wrap="square" rtlCol="0">
            <a:spAutoFit/>
          </a:bodyPr>
          <a:lstStyle/>
          <a:p>
            <a:r>
              <a:rPr lang="en-US" sz="2400" dirty="0" smtClean="0">
                <a:solidFill>
                  <a:srgbClr val="FF6B35"/>
                </a:solidFill>
                <a:latin typeface="Roboto Light" panose="02000000000000000000" pitchFamily="2" charset="0"/>
                <a:ea typeface="Roboto Light" panose="02000000000000000000" pitchFamily="2" charset="0"/>
                <a:cs typeface="Roboto Light" panose="02000000000000000000" pitchFamily="2" charset="0"/>
              </a:rPr>
              <a:t>Disease spreading</a:t>
            </a:r>
            <a:endParaRPr lang="en-US" sz="2400" dirty="0">
              <a:solidFill>
                <a:srgbClr val="FF6B35"/>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CasellaDiTesto 7"/>
          <p:cNvSpPr txBox="1"/>
          <p:nvPr/>
        </p:nvSpPr>
        <p:spPr>
          <a:xfrm>
            <a:off x="269754" y="2331014"/>
            <a:ext cx="8631358" cy="1962076"/>
          </a:xfrm>
          <a:prstGeom prst="rect">
            <a:avLst/>
          </a:prstGeom>
          <a:noFill/>
        </p:spPr>
        <p:txBody>
          <a:bodyPr wrap="square" rtlCol="0">
            <a:spAutoFit/>
          </a:bodyPr>
          <a:lstStyle/>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Flavescence Dorée could only be transmitted by a vector insect, and it causes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economic problem </a:t>
            </a:r>
            <a:r>
              <a:rPr lang="en-US" sz="24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only</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 when </a:t>
            </a:r>
            <a:r>
              <a:rPr lang="en-US" sz="1900" dirty="0" smtClean="0">
                <a:solidFill>
                  <a:srgbClr val="D34E24"/>
                </a:solidFill>
                <a:latin typeface="Roboto Light" panose="02000000000000000000" pitchFamily="2" charset="0"/>
                <a:ea typeface="Roboto Light" panose="02000000000000000000" pitchFamily="2" charset="0"/>
                <a:cs typeface="Roboto Light" panose="02000000000000000000" pitchFamily="2" charset="0"/>
              </a:rPr>
              <a:t>both the phytoplasma and the insect </a:t>
            </a: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are present in the vineyard.</a:t>
            </a:r>
          </a:p>
          <a:p>
            <a:pPr algn="just">
              <a:lnSpc>
                <a:spcPct val="150000"/>
              </a:lnSpc>
            </a:pPr>
            <a:r>
              <a:rPr lang="en-US" sz="1900" dirty="0" smtClean="0">
                <a:solidFill>
                  <a:srgbClr val="3A3042"/>
                </a:solidFill>
                <a:latin typeface="Roboto Light" panose="02000000000000000000" pitchFamily="2" charset="0"/>
                <a:ea typeface="Roboto Light" panose="02000000000000000000" pitchFamily="2" charset="0"/>
                <a:cs typeface="Roboto Light" panose="02000000000000000000" pitchFamily="2" charset="0"/>
              </a:rPr>
              <a:t>For this reason in the following slides we will discuss on the insect monitoring.</a:t>
            </a:r>
            <a:endParaRPr lang="en-US" sz="1900" dirty="0">
              <a:solidFill>
                <a:srgbClr val="FA9F42"/>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7" name="Immagin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5620" y="4401138"/>
            <a:ext cx="3239605" cy="2160000"/>
          </a:xfrm>
          <a:prstGeom prst="rect">
            <a:avLst/>
          </a:prstGeom>
          <a:effectLst>
            <a:softEdge rad="127000"/>
          </a:effectLst>
        </p:spPr>
      </p:pic>
    </p:spTree>
    <p:extLst>
      <p:ext uri="{BB962C8B-B14F-4D97-AF65-F5344CB8AC3E}">
        <p14:creationId xmlns:p14="http://schemas.microsoft.com/office/powerpoint/2010/main" val="746626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1335</Words>
  <Application>Microsoft Office PowerPoint</Application>
  <PresentationFormat>Presentazione su schermo (4:3)</PresentationFormat>
  <Paragraphs>235</Paragraphs>
  <Slides>57</Slides>
  <Notes>51</Notes>
  <HiddenSlides>0</HiddenSlides>
  <MMClips>2</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57</vt:i4>
      </vt:variant>
    </vt:vector>
  </HeadingPairs>
  <TitlesOfParts>
    <vt:vector size="62" baseType="lpstr">
      <vt:lpstr>Arial</vt:lpstr>
      <vt:lpstr>Calibri</vt:lpstr>
      <vt:lpstr>Calibri Light</vt:lpstr>
      <vt:lpstr>Roboto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Invernizzi</dc:creator>
  <cp:lastModifiedBy>Lorenza Celaschi</cp:lastModifiedBy>
  <cp:revision>38</cp:revision>
  <dcterms:created xsi:type="dcterms:W3CDTF">2017-07-26T11:45:04Z</dcterms:created>
  <dcterms:modified xsi:type="dcterms:W3CDTF">2017-08-10T13:59:50Z</dcterms:modified>
</cp:coreProperties>
</file>