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01" r:id="rId2"/>
    <p:sldId id="31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74" r:id="rId26"/>
    <p:sldId id="275" r:id="rId27"/>
    <p:sldId id="276" r:id="rId28"/>
    <p:sldId id="277" r:id="rId29"/>
    <p:sldId id="285" r:id="rId30"/>
    <p:sldId id="302" r:id="rId31"/>
    <p:sldId id="303" r:id="rId32"/>
    <p:sldId id="300" r:id="rId33"/>
    <p:sldId id="286" r:id="rId34"/>
    <p:sldId id="287" r:id="rId35"/>
    <p:sldId id="288" r:id="rId36"/>
    <p:sldId id="304" r:id="rId37"/>
    <p:sldId id="289" r:id="rId38"/>
    <p:sldId id="305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298" r:id="rId58"/>
    <p:sldId id="299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3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orient="horz" pos="1593" userDrawn="1">
          <p15:clr>
            <a:srgbClr val="A4A3A4"/>
          </p15:clr>
        </p15:guide>
        <p15:guide id="5" pos="24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4E24"/>
    <a:srgbClr val="3A3042"/>
    <a:srgbClr val="FFDDA1"/>
    <a:srgbClr val="FA9F42"/>
    <a:srgbClr val="FF6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764" y="114"/>
      </p:cViewPr>
      <p:guideLst>
        <p:guide orient="horz" pos="4133"/>
        <p:guide pos="226"/>
        <p:guide pos="5534"/>
        <p:guide orient="horz" pos="1593"/>
        <p:guide pos="24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C0789-E50F-4BD8-9561-4C11145B4821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0D13E-6742-42AA-AC51-AA575203348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74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86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68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82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29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90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best idea would be to have a plate physically to show to the class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99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262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16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04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68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24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396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174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(15 minutes)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83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776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968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950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204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628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170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85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075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921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061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474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528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760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482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001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693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288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36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906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514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(15 minutes)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173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FD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937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esca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019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Mg deficit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969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FD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1382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herbicide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536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FD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829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fd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338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empoasca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751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fd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531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esca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13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24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58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93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30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01C3-E48C-4D30-8EDA-9783C9740127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E13-EADA-4433-86FE-86F86A7B8E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40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01C3-E48C-4D30-8EDA-9783C9740127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E13-EADA-4433-86FE-86F86A7B8E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9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01C3-E48C-4D30-8EDA-9783C9740127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E13-EADA-4433-86FE-86F86A7B8E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9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01C3-E48C-4D30-8EDA-9783C9740127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E13-EADA-4433-86FE-86F86A7B8E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3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01C3-E48C-4D30-8EDA-9783C9740127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E13-EADA-4433-86FE-86F86A7B8E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1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01C3-E48C-4D30-8EDA-9783C9740127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E13-EADA-4433-86FE-86F86A7B8E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0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01C3-E48C-4D30-8EDA-9783C9740127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E13-EADA-4433-86FE-86F86A7B8E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01C3-E48C-4D30-8EDA-9783C9740127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E13-EADA-4433-86FE-86F86A7B8E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01C3-E48C-4D30-8EDA-9783C9740127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E13-EADA-4433-86FE-86F86A7B8E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2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01C3-E48C-4D30-8EDA-9783C9740127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E13-EADA-4433-86FE-86F86A7B8E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73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01C3-E48C-4D30-8EDA-9783C9740127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E13-EADA-4433-86FE-86F86A7B8E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5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201C3-E48C-4D30-8EDA-9783C9740127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5DE13-EADA-4433-86FE-86F86A7B8E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4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9Rly9obVBk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uoXtgzyDLE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481323"/>
            <a:ext cx="4926842" cy="1080000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4435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Informationen</a:t>
            </a:r>
            <a:r>
              <a:rPr lang="en-US" sz="320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zur</a:t>
            </a:r>
            <a:r>
              <a:rPr lang="en-US" sz="320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FD</a:t>
            </a:r>
            <a:endParaRPr lang="en-US" sz="3200" dirty="0">
              <a:solidFill>
                <a:srgbClr val="FFDDA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01655" y="5761746"/>
            <a:ext cx="8280000" cy="720000"/>
          </a:xfrm>
          <a:prstGeom prst="rect">
            <a:avLst/>
          </a:prstGeom>
          <a:solidFill>
            <a:srgbClr val="3A3042">
              <a:alpha val="67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75" y="5761746"/>
            <a:ext cx="1087632" cy="7200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446407" y="5806275"/>
            <a:ext cx="733524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de-DE" sz="1750" b="1" dirty="0">
                <a:solidFill>
                  <a:srgbClr val="FFDDA1"/>
                </a:solidFill>
                <a:latin typeface="Roboto Light" panose="02000000000000000000"/>
              </a:rPr>
              <a:t>Dieses </a:t>
            </a:r>
            <a:r>
              <a:rPr lang="en-US" altLang="de-DE" sz="1750" b="1" dirty="0" err="1">
                <a:solidFill>
                  <a:srgbClr val="FFDDA1"/>
                </a:solidFill>
                <a:latin typeface="Roboto Light" panose="02000000000000000000"/>
              </a:rPr>
              <a:t>Projekt</a:t>
            </a:r>
            <a:r>
              <a:rPr lang="en-US" altLang="de-DE" sz="1750" b="1" dirty="0">
                <a:solidFill>
                  <a:srgbClr val="FFDDA1"/>
                </a:solidFill>
                <a:latin typeface="Roboto Light" panose="02000000000000000000"/>
              </a:rPr>
              <a:t> </a:t>
            </a:r>
            <a:r>
              <a:rPr lang="en-US" altLang="de-DE" sz="1750" b="1" dirty="0" err="1">
                <a:solidFill>
                  <a:srgbClr val="FFDDA1"/>
                </a:solidFill>
                <a:latin typeface="Roboto Light" panose="02000000000000000000"/>
              </a:rPr>
              <a:t>wird</a:t>
            </a:r>
            <a:r>
              <a:rPr lang="en-US" altLang="de-DE" sz="1750" b="1" dirty="0">
                <a:solidFill>
                  <a:srgbClr val="FFDDA1"/>
                </a:solidFill>
                <a:latin typeface="Roboto Light" panose="02000000000000000000"/>
              </a:rPr>
              <a:t> </a:t>
            </a:r>
            <a:r>
              <a:rPr lang="en-US" altLang="de-DE" sz="1750" b="1" dirty="0" err="1">
                <a:solidFill>
                  <a:srgbClr val="FFDDA1"/>
                </a:solidFill>
                <a:latin typeface="Roboto Light" panose="02000000000000000000"/>
              </a:rPr>
              <a:t>durch</a:t>
            </a:r>
            <a:r>
              <a:rPr lang="en-US" altLang="de-DE" sz="1750" b="1" dirty="0">
                <a:solidFill>
                  <a:srgbClr val="FFDDA1"/>
                </a:solidFill>
                <a:latin typeface="Roboto Light" panose="02000000000000000000"/>
              </a:rPr>
              <a:t> das </a:t>
            </a:r>
            <a:r>
              <a:rPr lang="en-US" altLang="de-DE" sz="1750" b="1" dirty="0" err="1">
                <a:solidFill>
                  <a:srgbClr val="FFDDA1"/>
                </a:solidFill>
                <a:latin typeface="Roboto Light" panose="02000000000000000000"/>
              </a:rPr>
              <a:t>Wissenschafts</a:t>
            </a:r>
            <a:r>
              <a:rPr lang="en-US" altLang="de-DE" sz="1750" b="1" dirty="0">
                <a:solidFill>
                  <a:srgbClr val="FFDDA1"/>
                </a:solidFill>
                <a:latin typeface="Roboto Light" panose="02000000000000000000"/>
              </a:rPr>
              <a:t>- und </a:t>
            </a:r>
            <a:r>
              <a:rPr lang="en-US" altLang="de-DE" sz="1750" b="1" dirty="0" err="1">
                <a:solidFill>
                  <a:srgbClr val="FFDDA1"/>
                </a:solidFill>
                <a:latin typeface="Roboto Light" panose="02000000000000000000"/>
              </a:rPr>
              <a:t>Innovationsprogramm</a:t>
            </a:r>
            <a:r>
              <a:rPr lang="en-US" altLang="de-DE" sz="1750" b="1" dirty="0">
                <a:solidFill>
                  <a:srgbClr val="FFDDA1"/>
                </a:solidFill>
                <a:latin typeface="Roboto Light" panose="02000000000000000000"/>
              </a:rPr>
              <a:t> </a:t>
            </a:r>
            <a:r>
              <a:rPr lang="en-US" altLang="de-DE" sz="1750" b="1" dirty="0" err="1">
                <a:solidFill>
                  <a:srgbClr val="FFDDA1"/>
                </a:solidFill>
                <a:latin typeface="Roboto Light" panose="02000000000000000000"/>
              </a:rPr>
              <a:t>Horizont</a:t>
            </a:r>
            <a:r>
              <a:rPr lang="en-US" altLang="de-DE" sz="1750" b="1" dirty="0">
                <a:solidFill>
                  <a:srgbClr val="FFDDA1"/>
                </a:solidFill>
                <a:latin typeface="Roboto Light" panose="02000000000000000000"/>
              </a:rPr>
              <a:t> 2020 der </a:t>
            </a:r>
            <a:r>
              <a:rPr lang="en-US" altLang="de-DE" sz="1750" b="1" dirty="0" err="1">
                <a:solidFill>
                  <a:srgbClr val="FFDDA1"/>
                </a:solidFill>
                <a:latin typeface="Roboto Light" panose="02000000000000000000"/>
              </a:rPr>
              <a:t>Europäischen</a:t>
            </a:r>
            <a:r>
              <a:rPr lang="en-US" altLang="de-DE" sz="1750" b="1" dirty="0">
                <a:solidFill>
                  <a:srgbClr val="FFDDA1"/>
                </a:solidFill>
                <a:latin typeface="Roboto Light" panose="02000000000000000000"/>
              </a:rPr>
              <a:t> Union </a:t>
            </a:r>
            <a:r>
              <a:rPr lang="en-US" altLang="de-DE" sz="1750" b="1" dirty="0" err="1">
                <a:solidFill>
                  <a:srgbClr val="FFDDA1"/>
                </a:solidFill>
                <a:latin typeface="Roboto Light" panose="02000000000000000000"/>
              </a:rPr>
              <a:t>unter</a:t>
            </a:r>
            <a:r>
              <a:rPr lang="en-US" altLang="de-DE" sz="1750" b="1" dirty="0">
                <a:solidFill>
                  <a:srgbClr val="FFDDA1"/>
                </a:solidFill>
                <a:latin typeface="Roboto Light" panose="02000000000000000000"/>
              </a:rPr>
              <a:t> der </a:t>
            </a:r>
            <a:r>
              <a:rPr lang="en-US" altLang="de-DE" sz="1750" b="1" dirty="0" err="1">
                <a:solidFill>
                  <a:srgbClr val="FFDDA1"/>
                </a:solidFill>
                <a:latin typeface="Roboto Light" panose="02000000000000000000"/>
              </a:rPr>
              <a:t>Projektnummer</a:t>
            </a:r>
            <a:r>
              <a:rPr lang="en-US" altLang="de-DE" sz="1750" b="1" dirty="0">
                <a:solidFill>
                  <a:srgbClr val="FFDDA1"/>
                </a:solidFill>
                <a:latin typeface="Roboto Light" panose="02000000000000000000"/>
              </a:rPr>
              <a:t> 652601 </a:t>
            </a:r>
            <a:r>
              <a:rPr lang="en-US" altLang="de-DE" sz="1750" b="1" dirty="0" err="1">
                <a:solidFill>
                  <a:srgbClr val="FFDDA1"/>
                </a:solidFill>
                <a:latin typeface="Roboto Light" panose="02000000000000000000"/>
              </a:rPr>
              <a:t>finanziert</a:t>
            </a:r>
            <a:r>
              <a:rPr lang="en-US" altLang="de-DE" sz="1750" b="1" dirty="0">
                <a:solidFill>
                  <a:srgbClr val="FFDDA1"/>
                </a:solidFill>
                <a:latin typeface="Roboto Light" panose="02000000000000000000"/>
              </a:rPr>
              <a:t>. </a:t>
            </a:r>
            <a:endParaRPr lang="fr-FR" altLang="de-DE" sz="1750" b="1" dirty="0">
              <a:solidFill>
                <a:srgbClr val="FFDDA1"/>
              </a:solidFill>
              <a:latin typeface="Roboto Light" panose="02000000000000000000"/>
            </a:endParaRPr>
          </a:p>
          <a:p>
            <a:pPr algn="just"/>
            <a:endParaRPr lang="en-US" sz="1750" dirty="0">
              <a:solidFill>
                <a:srgbClr val="FFDDA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83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Krankheitsausbreitung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9754" y="2331014"/>
            <a:ext cx="863135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Die FD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kann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lediglich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über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Vektorinsekt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übertragen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werden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und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verursacht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nur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dann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wirtschaftliche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Verluste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wenn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sowohl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Phytoplasma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als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auch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Insekt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gleichzeitig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im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Weinberg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anwesend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sind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Aus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disem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Grund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wird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den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folgenden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Folien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über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das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Insektenmonitoring</a:t>
            </a:r>
            <a:r>
              <a:rPr lang="en-US" sz="19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diskutiert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19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5620" y="4401138"/>
            <a:ext cx="3239605" cy="216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4662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Scaphoideus titanus</a:t>
            </a:r>
            <a:endParaRPr lang="en-US" sz="2400" i="1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843336" y="3179392"/>
            <a:ext cx="50434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Der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wissenschaftliche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Name des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Vektorinsekts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ist </a:t>
            </a:r>
            <a:r>
              <a:rPr lang="en-US" sz="2000" i="1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Scaphoideus </a:t>
            </a:r>
            <a:r>
              <a:rPr lang="en-US" sz="2000" i="1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titanus. 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Die ist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Zikade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ca. 5mm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lang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und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saugt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an den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Leitbahnen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Weinrebe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94" y="2528888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117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Scaphoideus titanus</a:t>
            </a:r>
            <a:endParaRPr lang="en-US" sz="2400" i="1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9754" y="2331014"/>
            <a:ext cx="8631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Der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Lebenszyklus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von ST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findet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komplett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auf der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Weinrebe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statt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; ST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lebt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ernährt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und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reproduziert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sich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auf der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Blattunterseite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Pflanze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6075" y="3253215"/>
            <a:ext cx="6465037" cy="304324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959225" y="6272213"/>
            <a:ext cx="124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Frühjahr</a:t>
            </a:r>
            <a:endParaRPr lang="en-US" dirty="0">
              <a:solidFill>
                <a:srgbClr val="92D05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983288" y="6300798"/>
            <a:ext cx="124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Sommer</a:t>
            </a:r>
            <a:endParaRPr lang="en-US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18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Scaphoideus titanus</a:t>
            </a:r>
            <a:endParaRPr lang="en-US" sz="2400" i="1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9754" y="2331014"/>
            <a:ext cx="86313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 hat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nur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Generation pro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Jahr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und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überwintert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als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unter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Rinde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um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im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Frühjahr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schlüpfen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Nach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5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Nymphenstadien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entwickelt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sich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ST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zum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Adulttier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welches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als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einzige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verschiedenen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Entwicklungsstadien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flugfähig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ist.</a:t>
            </a: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225" y="4178663"/>
            <a:ext cx="4320000" cy="26688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10647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8403" y="3614738"/>
            <a:ext cx="5429821" cy="254318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251702" y="6275749"/>
            <a:ext cx="1336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Frühjahr</a:t>
            </a:r>
            <a:endParaRPr lang="en-US" dirty="0">
              <a:solidFill>
                <a:srgbClr val="92D05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275765" y="6304334"/>
            <a:ext cx="1239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Sommer</a:t>
            </a:r>
            <a:endParaRPr lang="en-US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Scaphoideus titanus</a:t>
            </a:r>
            <a:endParaRPr lang="en-US" sz="2400" i="1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9754" y="2331014"/>
            <a:ext cx="86313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Die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Eier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schlüpfen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nicht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alle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zum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gleichen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Zeitpunkt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sodass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im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selben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Weinberg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sowohl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adulte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als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auch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juvenile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Formen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vorkommen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können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Dies muss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im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Hinblick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auf den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Anwendungszeitpunkt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von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Insektiziden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berücksichtigt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werden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53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Scaphoideus titanus</a:t>
            </a:r>
            <a:endParaRPr lang="en-US" sz="2400" i="1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857626" y="3179392"/>
            <a:ext cx="5057774" cy="1421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Die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Adulten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sind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für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die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Krankheitsausbreitung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verantwortlich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da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sie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ab der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Fähigkeit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Fliegen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von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Pflanze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Pflanze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wandern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94" y="2528888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163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Phytoplasma </a:t>
            </a:r>
            <a:r>
              <a:rPr lang="en-US" sz="2400" i="1" dirty="0" err="1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</a:t>
            </a:r>
            <a:r>
              <a:rPr lang="en-US" sz="2400" i="1" dirty="0" err="1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ebenszyklus</a:t>
            </a:r>
            <a:endParaRPr lang="en-US" sz="2400" i="1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859209" y="3179392"/>
            <a:ext cx="5057774" cy="1883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Das FD Phytoplasma ist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zellwandloses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Bakterium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welches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sich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im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Phloem der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Pflanze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aufhält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Wenn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ST an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infizierten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Reben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saugt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wird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sie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infektiös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94" y="2528888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7552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094" y="3318729"/>
            <a:ext cx="4841450" cy="345542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Phytoplasma </a:t>
            </a:r>
            <a:r>
              <a:rPr lang="en-US" sz="2400" dirty="0" err="1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Lebenszyklus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28600" y="1996351"/>
            <a:ext cx="3802065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Nach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einer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Latenzzeit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von 30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Tagen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bleibt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ST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lebenslang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infektiös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Die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Krankheit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kann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nicht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an die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nächste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Generation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weitergeben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werden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D.h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beim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Schlupf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neuen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Generation ist ST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nicht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infektiös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19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400669" y="5700726"/>
            <a:ext cx="1959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Nächste</a:t>
            </a:r>
            <a:r>
              <a:rPr lang="en-US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</a:t>
            </a:r>
            <a:r>
              <a:rPr lang="en-US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eneration</a:t>
            </a:r>
            <a:endParaRPr lang="en-US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17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Monitoring von ST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857625" y="2567686"/>
            <a:ext cx="5043487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Durch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das Monitoring von ST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kann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die Population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im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Weinberg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anhand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von </a:t>
            </a:r>
            <a:r>
              <a:rPr lang="en-US" sz="19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Farbtafeln</a:t>
            </a:r>
            <a:r>
              <a:rPr lang="en-US" sz="19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abgeschätzt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werden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Durch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die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Attraktivität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Farbtafeln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für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ST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bleiben</a:t>
            </a:r>
            <a:r>
              <a:rPr lang="en-US" sz="19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die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Insekten</a:t>
            </a:r>
            <a:r>
              <a:rPr lang="en-US" sz="19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 der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beleimten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Fläche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kleben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und die </a:t>
            </a:r>
            <a:r>
              <a:rPr lang="en-US" sz="19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Anzahl</a:t>
            </a:r>
            <a:r>
              <a:rPr lang="en-US" sz="19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19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Insekten</a:t>
            </a:r>
            <a:r>
              <a:rPr lang="en-US" sz="19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 der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Weinbergsfläche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kann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abgeschätzt</a:t>
            </a:r>
            <a:r>
              <a:rPr lang="en-US" sz="19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werden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19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94" y="2528888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4218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Monitoring von ST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9754" y="2331014"/>
            <a:ext cx="863135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Das Monitoring von ST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wird</a:t>
            </a:r>
            <a:r>
              <a:rPr lang="en-US" sz="19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aus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folgenden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Gründen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gemacht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en-US" sz="1900" dirty="0" smtClean="0">
              <a:solidFill>
                <a:srgbClr val="3A30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Feststellung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des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Auftretens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adulter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Tiere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der Anlage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Terminierung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Insektizidbehandlung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Untersuchung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Populationen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über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mehrere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Jahre</a:t>
            </a:r>
            <a:endParaRPr lang="en-US" sz="19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53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715224" y="1991762"/>
            <a:ext cx="64098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+mj-lt"/>
              </a:rPr>
              <a:t>Bei </a:t>
            </a:r>
            <a:r>
              <a:rPr lang="de-DE" b="1" dirty="0" smtClean="0">
                <a:solidFill>
                  <a:srgbClr val="FF0000"/>
                </a:solidFill>
                <a:latin typeface="+mj-lt"/>
              </a:rPr>
              <a:t>dieser Präsentation </a:t>
            </a:r>
            <a:r>
              <a:rPr lang="de-DE" b="1" dirty="0">
                <a:solidFill>
                  <a:srgbClr val="FF0000"/>
                </a:solidFill>
                <a:latin typeface="+mj-lt"/>
              </a:rPr>
              <a:t>handelt es sich um eine reine Übersetzung. Die hier vorgestellten Ansätze zur Bekämpfung der </a:t>
            </a:r>
            <a:r>
              <a:rPr lang="de-DE" b="1" dirty="0" smtClean="0">
                <a:solidFill>
                  <a:srgbClr val="FF0000"/>
                </a:solidFill>
                <a:latin typeface="+mj-lt"/>
              </a:rPr>
              <a:t>FD</a:t>
            </a:r>
            <a:r>
              <a:rPr lang="de-DE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DE" b="1" dirty="0">
                <a:solidFill>
                  <a:srgbClr val="FF0000"/>
                </a:solidFill>
                <a:latin typeface="+mj-lt"/>
              </a:rPr>
              <a:t>sind lediglich eine Zusammenfassung aller Maßnahmen, die von den am WINETWORK-Projekt teilnehmenden Ländern durchgeführt bzw. getestet werden. Bitte beachten Sie, dass die nationalen und regionalen Vorgaben bzw. Empfehlungen einzuhalten </a:t>
            </a:r>
            <a:r>
              <a:rPr lang="de-DE" b="1" dirty="0" smtClean="0">
                <a:solidFill>
                  <a:srgbClr val="FF0000"/>
                </a:solidFill>
                <a:latin typeface="+mj-lt"/>
              </a:rPr>
              <a:t>sind!</a:t>
            </a:r>
            <a:endParaRPr lang="de-DE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037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3" y="382137"/>
            <a:ext cx="6281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341194" y="1036461"/>
            <a:ext cx="4794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Durchführung</a:t>
            </a:r>
            <a:r>
              <a:rPr lang="en-US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des ST </a:t>
            </a:r>
            <a:r>
              <a:rPr lang="en-US" sz="2400" dirty="0" err="1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Monitorings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42769" y="2331010"/>
            <a:ext cx="3802184" cy="223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Für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das Monitoring von ST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wird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Farbtafel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verwendet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die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für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die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Insekten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attraktiv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ist. Die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Farbtafel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ist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beleimt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sodas die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Tiere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darauf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kleben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bleiben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19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2012" y="3256091"/>
            <a:ext cx="4113213" cy="329750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28253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Durchführung</a:t>
            </a:r>
            <a:r>
              <a:rPr lang="en-US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des ST </a:t>
            </a:r>
            <a:r>
              <a:rPr lang="en-US" sz="2400" dirty="0" err="1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Monitorings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9754" y="2331014"/>
            <a:ext cx="863135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Die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beleimten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Farbtafeln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können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ab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dem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Larvenstadium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L4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oder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L5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aufgehängt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werden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um das </a:t>
            </a:r>
            <a:r>
              <a:rPr lang="en-US" sz="19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vorraussichtliche</a:t>
            </a:r>
            <a:r>
              <a:rPr lang="en-US" sz="19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Auftreten</a:t>
            </a:r>
            <a:r>
              <a:rPr lang="en-US" sz="19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19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adulten</a:t>
            </a:r>
            <a:r>
              <a:rPr lang="en-US" sz="19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Tiere</a:t>
            </a:r>
            <a:r>
              <a:rPr lang="en-US" sz="19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festzustellen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19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225" y="3892338"/>
            <a:ext cx="4320000" cy="26688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3479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Durchführung</a:t>
            </a:r>
            <a:r>
              <a:rPr lang="en-US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des ST </a:t>
            </a:r>
            <a:r>
              <a:rPr lang="en-US" sz="2400" dirty="0" err="1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Monitorings</a:t>
            </a:r>
            <a:r>
              <a:rPr lang="en-US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857624" y="3225558"/>
            <a:ext cx="504348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wird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empfohlen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die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Tafeln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Weinbergsfläche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aufzuhängen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in der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bereits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ST Population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vorhanden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ist.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Somit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kann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die </a:t>
            </a:r>
            <a:r>
              <a:rPr lang="en-US" sz="19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Quantität</a:t>
            </a:r>
            <a:r>
              <a:rPr lang="en-US" sz="19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und das Peak  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der ST Population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beobachtet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werden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19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92"/>
          <a:stretch/>
        </p:blipFill>
        <p:spPr>
          <a:xfrm>
            <a:off x="358775" y="2528888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6853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Durchführung</a:t>
            </a:r>
            <a:r>
              <a:rPr lang="en-US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des ST </a:t>
            </a:r>
            <a:r>
              <a:rPr lang="en-US" sz="2400" dirty="0" err="1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Monitorings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28600" y="2331009"/>
            <a:ext cx="3857625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Die </a:t>
            </a:r>
            <a:r>
              <a:rPr lang="en-US" sz="1900" dirty="0" err="1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arbtaflen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können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auch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symptomfreien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Anlagen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aufgehängt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werden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um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abzuschätzen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ob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die Flavescence dorée </a:t>
            </a:r>
            <a:r>
              <a:rPr lang="en-US" sz="19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zukünftig</a:t>
            </a:r>
            <a:r>
              <a:rPr lang="en-US" sz="19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</a:t>
            </a:r>
            <a:r>
              <a:rPr lang="en-US" sz="19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Problem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werden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könnte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19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5185" y="3900489"/>
            <a:ext cx="4320000" cy="2673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9709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269754" y="2331014"/>
            <a:ext cx="8631358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Für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leichtere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Handhabung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können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die Fallen am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Draht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befestigt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werden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Die Fallen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sollten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dabei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so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nahe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wie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möglich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der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Blattzone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hängen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da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sich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hier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die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adulten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Tiere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aufhalten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Wenn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die Fallen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angebracht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sind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sollten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diese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einem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Abstand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von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etwa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</a:t>
            </a:r>
            <a:r>
              <a:rPr lang="en-US" sz="19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bis</a:t>
            </a:r>
            <a:r>
              <a:rPr lang="en-US" sz="19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zwei</a:t>
            </a:r>
            <a:r>
              <a:rPr lang="en-US" sz="19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Wochen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kontrolliert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werden</a:t>
            </a:r>
            <a:r>
              <a:rPr lang="en-US" sz="19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</p:txBody>
      </p:sp>
      <p:sp>
        <p:nvSpPr>
          <p:cNvPr id="7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Durchführung</a:t>
            </a:r>
            <a:r>
              <a:rPr lang="en-US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des ST </a:t>
            </a:r>
            <a:r>
              <a:rPr lang="en-US" sz="2400" dirty="0" err="1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Monitorings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66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41194" y="2070445"/>
            <a:ext cx="437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Bitte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beantworten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die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folgenden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Fragen</a:t>
            </a:r>
            <a:endParaRPr lang="en-US" sz="2000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693" y="3436688"/>
            <a:ext cx="3702532" cy="308158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</a:t>
            </a:r>
            <a:r>
              <a:rPr lang="en-US" sz="2400" i="1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uiz</a:t>
            </a:r>
            <a:endParaRPr lang="en-US" sz="2400" i="1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51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Video-Clip</a:t>
            </a:r>
            <a:endParaRPr lang="en-US" sz="2400" i="1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9" name="I9Rly9obVB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05639" y="2259574"/>
            <a:ext cx="7666844" cy="431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8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127" y="2403901"/>
            <a:ext cx="6537278" cy="408579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41194" y="2070445"/>
            <a:ext cx="437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Ergebnisse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und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Diskussion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</a:t>
            </a:r>
            <a:r>
              <a:rPr lang="en-US" sz="2400" i="1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uiz</a:t>
            </a:r>
            <a:endParaRPr lang="en-US" sz="2400" i="1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Symptome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9754" y="2331014"/>
            <a:ext cx="86313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Die Flavescence dorée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äußert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mehrere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Symptome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die in den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folgenden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Folien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beschrieben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werden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Die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Symptome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können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leicht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mit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denen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anderer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rankheiten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verwechselt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werden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Nur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wenn</a:t>
            </a:r>
            <a:r>
              <a:rPr lang="en-US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alle</a:t>
            </a:r>
            <a:r>
              <a:rPr lang="en-US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Symptome</a:t>
            </a:r>
            <a:r>
              <a:rPr lang="en-US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vorhanden</a:t>
            </a:r>
            <a:r>
              <a:rPr lang="en-US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sind</a:t>
            </a:r>
            <a:r>
              <a:rPr lang="en-US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kann</a:t>
            </a:r>
            <a:r>
              <a:rPr lang="en-US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die </a:t>
            </a:r>
            <a:r>
              <a:rPr lang="en-US" sz="20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Krankheit</a:t>
            </a:r>
            <a:r>
              <a:rPr lang="en-US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diagnostiziert</a:t>
            </a:r>
            <a:r>
              <a:rPr lang="en-US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werden</a:t>
            </a:r>
            <a:r>
              <a:rPr lang="en-US" sz="2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2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67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Symptome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9754" y="2331014"/>
            <a:ext cx="381647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Die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Krankheit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wurde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Flavescence dorée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genannt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da die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Blätter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infizierter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Reben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gelb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werden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bei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Weißweinsorten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 und rot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bei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Rotweinsorten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3" name="Immagine 2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5225" y="3321138"/>
            <a:ext cx="3960000" cy="3240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1902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Was ist die FD?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5467" y="2445318"/>
            <a:ext cx="8529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Die Flavescence dorée ist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weit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verbreitete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Krankheit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die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durch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Phytoplasma </a:t>
            </a:r>
            <a:r>
              <a:rPr lang="en-US" sz="2000" dirty="0" err="1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hervorgerufen</a:t>
            </a:r>
            <a:r>
              <a:rPr lang="en-US" sz="2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wird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2000" dirty="0">
              <a:solidFill>
                <a:srgbClr val="3A30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034" y="3321138"/>
            <a:ext cx="4861191" cy="3240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7468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Symptome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5" y="2529138"/>
            <a:ext cx="5376001" cy="403200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715" y="2528888"/>
            <a:ext cx="2687510" cy="4032250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51638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Symptome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5" y="2528888"/>
            <a:ext cx="5376333" cy="403225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" name="Immagine 2"/>
          <p:cNvPicPr preferRelativeResize="0"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0761" y="2528888"/>
            <a:ext cx="2689200" cy="4032250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26902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Symptome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857625" y="3410224"/>
            <a:ext cx="5043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Wenn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die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infizierte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Zikade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an der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Weinrebe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gesaugt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hat,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beginnen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die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Blätter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an den </a:t>
            </a:r>
            <a:r>
              <a:rPr lang="en-US" sz="20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Blattadern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gelb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verfärben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482" y="2528888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5113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Symptome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9754" y="2331014"/>
            <a:ext cx="3802184" cy="95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Neben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Vergilbung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rollen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sich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die Blatter </a:t>
            </a:r>
            <a:r>
              <a:rPr lang="en-US" sz="20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nach</a:t>
            </a:r>
            <a:r>
              <a:rPr lang="en-US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unten</a:t>
            </a:r>
            <a:r>
              <a:rPr lang="en-US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5225" y="3300510"/>
            <a:ext cx="3960000" cy="3240000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27022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Symptome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843337" y="3187160"/>
            <a:ext cx="5043487" cy="95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weiteres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Symptome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ist,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dass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die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Blätter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zerbröseln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wenn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man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sie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der Hand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faltet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5" y="2536656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434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Symptome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9754" y="2345301"/>
            <a:ext cx="3802184" cy="1421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weiteres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wichtiges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Symptom ist die </a:t>
            </a:r>
            <a:r>
              <a:rPr lang="en-US" sz="20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ausbleibende</a:t>
            </a:r>
            <a:r>
              <a:rPr lang="en-US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Lignifizierung</a:t>
            </a:r>
            <a:r>
              <a:rPr lang="en-US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der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Triebe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225" y="3958820"/>
            <a:ext cx="3960000" cy="260231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8851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Symptome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623" y="2522538"/>
            <a:ext cx="5384800" cy="40386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310190" y="3027363"/>
            <a:ext cx="4038600" cy="302895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1556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Symptome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843338" y="3179392"/>
            <a:ext cx="5072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Die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Trauben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sind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kleiner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und </a:t>
            </a:r>
            <a:r>
              <a:rPr lang="en-US" sz="20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trocknen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teilweise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bzw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en-US" sz="2000" dirty="0" err="1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uch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vollständig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aus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2000" dirty="0" smtClean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3"/>
          <a:stretch/>
        </p:blipFill>
        <p:spPr>
          <a:xfrm>
            <a:off x="341194" y="2528888"/>
            <a:ext cx="3240000" cy="3240000"/>
          </a:xfrm>
          <a:prstGeom prst="ellipse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48170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Symptome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623" y="2522538"/>
            <a:ext cx="5384800" cy="40386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322890" y="3027363"/>
            <a:ext cx="4038600" cy="302895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48152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Verwechslung</a:t>
            </a:r>
            <a:r>
              <a:rPr lang="en-US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von </a:t>
            </a:r>
            <a:r>
              <a:rPr lang="en-US" sz="2400" dirty="0" err="1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Symptomen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9754" y="2345302"/>
            <a:ext cx="86313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FD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Symptome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insbesondere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an den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Blättern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können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mit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folgenden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Symptomen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verwechselt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werden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:</a:t>
            </a:r>
          </a:p>
          <a:p>
            <a:pPr algn="just">
              <a:lnSpc>
                <a:spcPct val="150000"/>
              </a:lnSpc>
            </a:pPr>
            <a:endParaRPr lang="en-US" sz="2000" dirty="0" smtClean="0">
              <a:solidFill>
                <a:srgbClr val="3A30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Saugschäden</a:t>
            </a:r>
            <a:r>
              <a:rPr lang="en-US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von </a:t>
            </a:r>
            <a:r>
              <a:rPr lang="en-US" sz="2000" i="1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Empoasca</a:t>
            </a:r>
            <a:r>
              <a:rPr lang="en-US" sz="2000" i="1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i="1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vitis</a:t>
            </a:r>
            <a:r>
              <a:rPr lang="en-US" sz="2000" i="1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Symptome</a:t>
            </a:r>
            <a:r>
              <a:rPr lang="en-US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durch</a:t>
            </a:r>
            <a:r>
              <a:rPr lang="en-US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kühle</a:t>
            </a:r>
            <a:r>
              <a:rPr lang="en-US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Frühjahre</a:t>
            </a:r>
            <a:endParaRPr lang="en-US" sz="2000" dirty="0" smtClean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Herbizide</a:t>
            </a:r>
            <a:endParaRPr lang="en-US" sz="2000" dirty="0" smtClean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Esca </a:t>
            </a:r>
            <a:r>
              <a:rPr lang="en-US" sz="20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Krankheit</a:t>
            </a:r>
            <a:endParaRPr lang="en-US" sz="2000" dirty="0" smtClean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Mangelsymptome</a:t>
            </a:r>
            <a:endParaRPr lang="en-US" sz="2000" dirty="0" smtClean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02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Was ist die FD?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856042" y="3179392"/>
            <a:ext cx="50577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</a:t>
            </a:r>
            <a:r>
              <a:rPr lang="en-US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hytoplasma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ist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Mikroorganismus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der in der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Pflanze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lebt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in der Regel </a:t>
            </a:r>
            <a:r>
              <a:rPr lang="en-US" sz="20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nicht</a:t>
            </a:r>
            <a:r>
              <a:rPr lang="en-US" sz="2000" dirty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zum</a:t>
            </a:r>
            <a:r>
              <a:rPr lang="en-US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Absterben</a:t>
            </a:r>
            <a:r>
              <a:rPr lang="en-US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der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Rebe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führt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jedoch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das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Gefäßsystem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Pflanze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behindert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und</a:t>
            </a:r>
            <a:r>
              <a:rPr lang="en-US" sz="2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 den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Pflanzenmetabolismus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eingreift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2000" dirty="0">
              <a:solidFill>
                <a:srgbClr val="3A30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482" y="2528888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8507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0" y="481323"/>
            <a:ext cx="4926842" cy="1080000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Saugschäden</a:t>
            </a:r>
            <a:r>
              <a:rPr lang="en-US" sz="240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von </a:t>
            </a:r>
            <a:r>
              <a:rPr lang="en-US" sz="2400" i="1" dirty="0" err="1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Empoasca</a:t>
            </a:r>
            <a:r>
              <a:rPr lang="en-US" sz="2400" i="1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vitis</a:t>
            </a:r>
            <a:endParaRPr lang="en-US" sz="2400" i="1" dirty="0">
              <a:solidFill>
                <a:srgbClr val="FFDDA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39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11"/>
          <a:stretch/>
        </p:blipFill>
        <p:spPr>
          <a:xfrm>
            <a:off x="12528" y="0"/>
            <a:ext cx="9281374" cy="696103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481323"/>
            <a:ext cx="4926842" cy="1080000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Symptome</a:t>
            </a:r>
            <a:r>
              <a:rPr lang="en-US" sz="240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durch</a:t>
            </a:r>
            <a:r>
              <a:rPr lang="en-US" sz="240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kalte</a:t>
            </a:r>
            <a:r>
              <a:rPr lang="en-US" sz="240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Frühjahre</a:t>
            </a:r>
            <a:endParaRPr lang="en-US" sz="2400" dirty="0">
              <a:solidFill>
                <a:srgbClr val="FFDDA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3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0" y="481323"/>
            <a:ext cx="4926842" cy="1080000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Herbizide</a:t>
            </a:r>
            <a:endParaRPr lang="en-US" sz="2400" dirty="0">
              <a:solidFill>
                <a:srgbClr val="FFDDA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99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0" y="481323"/>
            <a:ext cx="4926842" cy="1080000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Esca </a:t>
            </a:r>
            <a:r>
              <a:rPr lang="en-US" sz="2400" dirty="0" err="1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Krankheit</a:t>
            </a:r>
            <a:endParaRPr lang="en-US" sz="2400" dirty="0">
              <a:solidFill>
                <a:srgbClr val="FFDDA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89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0" y="481323"/>
            <a:ext cx="4926842" cy="1080000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Mangelsymptome</a:t>
            </a:r>
            <a:endParaRPr lang="en-US" sz="2400" dirty="0">
              <a:solidFill>
                <a:srgbClr val="FFDDA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03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5" y="4200529"/>
            <a:ext cx="8408208" cy="255746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Bois Noir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9754" y="2331014"/>
            <a:ext cx="8631358" cy="1421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Die FD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zeigt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identische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Synptome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wie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die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Schwarzholzkrankheit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In der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Rebanlage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ist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nicht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möglich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diese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beiden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Krankheiten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voneinander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unterscheiden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Nur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durch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Analyse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im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Labor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kann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Gewissheit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geschaffen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werden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19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41194" y="2070445"/>
            <a:ext cx="437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Bitte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beantworten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die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folgenden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Fragen</a:t>
            </a:r>
            <a:endParaRPr lang="en-US" sz="2000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693" y="3436688"/>
            <a:ext cx="3702532" cy="308158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</a:t>
            </a:r>
            <a:r>
              <a:rPr lang="en-US" sz="2400" i="1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uiz</a:t>
            </a:r>
            <a:endParaRPr lang="en-US" sz="2400" i="1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5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481323"/>
            <a:ext cx="4926842" cy="1080000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Quiz 1</a:t>
            </a:r>
            <a:endParaRPr lang="en-US" sz="2400" dirty="0">
              <a:solidFill>
                <a:srgbClr val="FFDDA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05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481323"/>
            <a:ext cx="4926842" cy="1080000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Quiz 2</a:t>
            </a:r>
            <a:endParaRPr lang="en-US" sz="2400" dirty="0">
              <a:solidFill>
                <a:srgbClr val="FFDDA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1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481323"/>
            <a:ext cx="4926842" cy="1080000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Quiz 3</a:t>
            </a:r>
            <a:endParaRPr lang="en-US" sz="2400" dirty="0">
              <a:solidFill>
                <a:srgbClr val="FFDDA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23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Was ist die FD?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9754" y="2345302"/>
            <a:ext cx="8631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FD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kann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erheblichen</a:t>
            </a:r>
            <a:r>
              <a:rPr lang="en-US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wirtschaftlichen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Verlusten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führen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weshalb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die FD in der EU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als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Quarantänekrankheit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eingestuft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ist.</a:t>
            </a:r>
            <a:endParaRPr lang="en-US" sz="2000" dirty="0">
              <a:solidFill>
                <a:srgbClr val="3A30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4164" y="3681138"/>
            <a:ext cx="4321061" cy="2880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12119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481323"/>
            <a:ext cx="4926842" cy="1080000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Quiz 4</a:t>
            </a:r>
            <a:endParaRPr lang="en-US" sz="2400" dirty="0">
              <a:solidFill>
                <a:srgbClr val="FFDDA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66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481323"/>
            <a:ext cx="4926842" cy="1080000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Quiz 5</a:t>
            </a:r>
            <a:endParaRPr lang="en-US" sz="2400" dirty="0">
              <a:solidFill>
                <a:srgbClr val="FFDDA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6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481323"/>
            <a:ext cx="4926842" cy="1080000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Quiz 6</a:t>
            </a:r>
            <a:endParaRPr lang="en-US" sz="2400" dirty="0">
              <a:solidFill>
                <a:srgbClr val="FFDDA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59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481323"/>
            <a:ext cx="4926842" cy="1080000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Quiz 7</a:t>
            </a:r>
            <a:endParaRPr lang="en-US" sz="2400" dirty="0">
              <a:solidFill>
                <a:srgbClr val="FFDDA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35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481323"/>
            <a:ext cx="4926842" cy="1080000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Quiz 8</a:t>
            </a:r>
            <a:endParaRPr lang="en-US" sz="2400" dirty="0">
              <a:solidFill>
                <a:srgbClr val="FFDDA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79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481323"/>
            <a:ext cx="4926842" cy="1080000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Quiz 9</a:t>
            </a:r>
            <a:endParaRPr lang="en-US" sz="2400" dirty="0">
              <a:solidFill>
                <a:srgbClr val="FFDDA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7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481323"/>
            <a:ext cx="4926842" cy="1080000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DDA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Quiz 10</a:t>
            </a:r>
            <a:endParaRPr lang="en-US" sz="2400" dirty="0">
              <a:solidFill>
                <a:srgbClr val="FFDDA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4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Video-Clip</a:t>
            </a:r>
            <a:endParaRPr lang="en-US" sz="2400" i="1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3" name="duoXtgzyDL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77069" y="2259574"/>
            <a:ext cx="7609694" cy="428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8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127" y="2403901"/>
            <a:ext cx="6537278" cy="408579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41194" y="2070445"/>
            <a:ext cx="437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Ergebnisse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nd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Diskussion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</a:t>
            </a:r>
            <a:r>
              <a:rPr lang="en-US" sz="2400" i="1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uiz</a:t>
            </a:r>
            <a:endParaRPr lang="en-US" sz="2400" i="1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27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Was ist die FD?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9754" y="2331014"/>
            <a:ext cx="8631358" cy="95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Die </a:t>
            </a:r>
            <a:r>
              <a:rPr lang="en-US" sz="2000" dirty="0" err="1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ökonomischen</a:t>
            </a:r>
            <a:r>
              <a:rPr lang="en-US" sz="2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Folgen</a:t>
            </a:r>
            <a:r>
              <a:rPr lang="en-US" sz="2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sind</a:t>
            </a:r>
            <a:r>
              <a:rPr lang="en-US" sz="2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verheerend</a:t>
            </a:r>
            <a:r>
              <a:rPr lang="en-US" sz="2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en-US" sz="2000" dirty="0" err="1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Wenn</a:t>
            </a:r>
            <a:r>
              <a:rPr lang="en-US" sz="2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</a:t>
            </a:r>
            <a:r>
              <a:rPr lang="en-US" sz="2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Rebe</a:t>
            </a:r>
            <a:r>
              <a:rPr lang="en-US" sz="2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einmal</a:t>
            </a:r>
            <a:r>
              <a:rPr lang="en-US" sz="2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infiziert</a:t>
            </a:r>
            <a:r>
              <a:rPr lang="en-US" sz="2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wurde</a:t>
            </a:r>
            <a:r>
              <a:rPr lang="en-US" sz="2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 err="1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kann</a:t>
            </a:r>
            <a:r>
              <a:rPr lang="en-US" sz="2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sie</a:t>
            </a:r>
            <a:r>
              <a:rPr lang="en-US" sz="2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nicht</a:t>
            </a:r>
            <a:r>
              <a:rPr lang="en-US" sz="2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mehr</a:t>
            </a:r>
            <a:r>
              <a:rPr lang="en-US" sz="2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geheilt</a:t>
            </a:r>
            <a:r>
              <a:rPr lang="en-US" sz="2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werden</a:t>
            </a:r>
            <a:r>
              <a:rPr lang="en-US" sz="20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4164" y="3681138"/>
            <a:ext cx="4321061" cy="288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1088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Was ist die FD?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9754" y="2331014"/>
            <a:ext cx="8631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Das FD Phytoplasma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wird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von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Pflanze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Pflanze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über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Insekt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i="1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Scaphoideus titanus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übertragen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welches an den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Leitbahnen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Pflanzen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saugt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5760" y="3681138"/>
            <a:ext cx="4319465" cy="288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4058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Krankheitsausbreitung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9754" y="2331014"/>
            <a:ext cx="8631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Die FD ist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europäische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endemische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Krankheit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1955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wanderte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i="1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Scaphoideus titanus 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von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Nordamerika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nach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Eurpa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und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verbreitete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somit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das FD Phytoplasma.</a:t>
            </a: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71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Krankheitsausbreitung</a:t>
            </a:r>
            <a:endParaRPr lang="en-US" sz="2400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9754" y="2331014"/>
            <a:ext cx="86313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Aktuell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ist die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Krankheit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überwiegend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Italien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Frankreich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und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Kroatien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verbreitet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Ebenfalls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präsent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jedoch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geringerem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Ausmaß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ist  die FD in Portugal,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Spanien</a:t>
            </a:r>
            <a:r>
              <a:rPr lang="en-US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und </a:t>
            </a:r>
            <a:r>
              <a:rPr lang="en-US" sz="2000" dirty="0" err="1" smtClean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Ungarn</a:t>
            </a:r>
            <a:r>
              <a:rPr lang="en-US" sz="2000" dirty="0">
                <a:solidFill>
                  <a:srgbClr val="3A304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solidFill>
                <a:srgbClr val="FA9F4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200" y="4126866"/>
            <a:ext cx="4772025" cy="268364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55855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1262</Words>
  <Application>Microsoft Office PowerPoint</Application>
  <PresentationFormat>Bildschirmpräsentation (4:3)</PresentationFormat>
  <Paragraphs>234</Paragraphs>
  <Slides>58</Slides>
  <Notes>51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58</vt:i4>
      </vt:variant>
    </vt:vector>
  </HeadingPairs>
  <TitlesOfParts>
    <vt:vector size="63" baseType="lpstr">
      <vt:lpstr>Arial</vt:lpstr>
      <vt:lpstr>Calibri</vt:lpstr>
      <vt:lpstr>Calibri Light</vt:lpstr>
      <vt:lpstr>Roboto Light</vt:lpstr>
      <vt:lpstr>Tema di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Invernizzi</dc:creator>
  <cp:lastModifiedBy>Mesca Constanze</cp:lastModifiedBy>
  <cp:revision>56</cp:revision>
  <dcterms:created xsi:type="dcterms:W3CDTF">2017-07-26T11:45:04Z</dcterms:created>
  <dcterms:modified xsi:type="dcterms:W3CDTF">2017-09-12T09:25:47Z</dcterms:modified>
</cp:coreProperties>
</file>