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6" r:id="rId9"/>
    <p:sldId id="267" r:id="rId10"/>
    <p:sldId id="268" r:id="rId11"/>
    <p:sldId id="262" r:id="rId12"/>
    <p:sldId id="269" r:id="rId13"/>
    <p:sldId id="270" r:id="rId14"/>
    <p:sldId id="271" r:id="rId15"/>
    <p:sldId id="275" r:id="rId16"/>
    <p:sldId id="273" r:id="rId17"/>
    <p:sldId id="263" r:id="rId18"/>
    <p:sldId id="272" r:id="rId19"/>
    <p:sldId id="276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ZMAN Fanny" initials="PF" lastIdx="1" clrIdx="0">
    <p:extLst>
      <p:ext uri="{19B8F6BF-5375-455C-9EA6-DF929625EA0E}">
        <p15:presenceInfo xmlns:p15="http://schemas.microsoft.com/office/powerpoint/2012/main" userId="S-1-5-21-4142967066-1120423359-4218037590-20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B7B03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04T17:34:20.425" idx="1">
    <p:pos x="5630" y="882"/>
    <p:text>Not the good picture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8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89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55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96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50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19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18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72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15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07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82CC-8A4E-4188-B100-81559187CE11}" type="datetimeFigureOut">
              <a:rPr lang="fr-FR" smtClean="0"/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0D53B-FCB3-4E99-90D0-4E99605A59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6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network-data.eu/" TargetMode="External"/><Relationship Id="rId5" Type="http://schemas.openxmlformats.org/officeDocument/2006/relationships/hyperlink" Target="http://www.winetwork.eu/" TargetMode="Externa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15238" r="-93" b="5972"/>
          <a:stretch/>
        </p:blipFill>
        <p:spPr>
          <a:xfrm>
            <a:off x="0" y="0"/>
            <a:ext cx="9144000" cy="480298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17573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fr-FR" b="1" dirty="0" err="1" smtClean="0">
                <a:solidFill>
                  <a:schemeClr val="bg1"/>
                </a:solidFill>
                <a:latin typeface="+mn-lt"/>
              </a:rPr>
              <a:t>Applicazione</a:t>
            </a:r>
            <a:r>
              <a:rPr lang="fr-FR" b="1" dirty="0" smtClean="0">
                <a:solidFill>
                  <a:schemeClr val="bg1"/>
                </a:solidFill>
                <a:latin typeface="+mn-lt"/>
              </a:rPr>
              <a:t> di </a:t>
            </a:r>
            <a:r>
              <a:rPr lang="fr-FR" b="1" i="1" dirty="0" err="1" smtClean="0">
                <a:solidFill>
                  <a:schemeClr val="bg1"/>
                </a:solidFill>
                <a:latin typeface="+mn-lt"/>
              </a:rPr>
              <a:t>Trichoderma</a:t>
            </a:r>
            <a:r>
              <a:rPr lang="fr-FR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+mn-lt"/>
              </a:rPr>
              <a:t>spp</a:t>
            </a:r>
            <a:r>
              <a:rPr lang="fr-FR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fr-FR" b="1" dirty="0" err="1" smtClean="0">
                <a:solidFill>
                  <a:schemeClr val="bg1"/>
                </a:solidFill>
                <a:latin typeface="+mn-lt"/>
              </a:rPr>
              <a:t>Nella</a:t>
            </a:r>
            <a:r>
              <a:rPr lang="fr-FR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+mn-lt"/>
              </a:rPr>
              <a:t>gestione</a:t>
            </a:r>
            <a:r>
              <a:rPr lang="fr-FR" b="1" dirty="0" smtClean="0">
                <a:solidFill>
                  <a:schemeClr val="bg1"/>
                </a:solidFill>
                <a:latin typeface="+mn-lt"/>
              </a:rPr>
              <a:t> delle </a:t>
            </a:r>
            <a:r>
              <a:rPr lang="fr-FR" b="1" dirty="0" err="1" smtClean="0">
                <a:solidFill>
                  <a:schemeClr val="bg1"/>
                </a:solidFill>
                <a:latin typeface="+mn-lt"/>
              </a:rPr>
              <a:t>malattie</a:t>
            </a:r>
            <a:r>
              <a:rPr lang="fr-FR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+mn-lt"/>
              </a:rPr>
              <a:t>del</a:t>
            </a:r>
            <a:r>
              <a:rPr lang="fr-FR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+mn-lt"/>
              </a:rPr>
              <a:t>legno</a:t>
            </a:r>
            <a:r>
              <a:rPr lang="fr-FR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+mn-lt"/>
              </a:rPr>
              <a:t>della</a:t>
            </a:r>
            <a:r>
              <a:rPr lang="fr-FR" b="1" dirty="0" smtClean="0">
                <a:solidFill>
                  <a:schemeClr val="bg1"/>
                </a:solidFill>
                <a:latin typeface="+mn-lt"/>
              </a:rPr>
              <a:t> vite (</a:t>
            </a:r>
            <a:r>
              <a:rPr lang="fr-FR" b="1" dirty="0" err="1" smtClean="0">
                <a:solidFill>
                  <a:schemeClr val="bg1"/>
                </a:solidFill>
                <a:latin typeface="+mn-lt"/>
              </a:rPr>
              <a:t>GTDs</a:t>
            </a:r>
            <a:r>
              <a:rPr lang="fr-FR" b="1" dirty="0" smtClean="0">
                <a:solidFill>
                  <a:schemeClr val="bg1"/>
                </a:solidFill>
                <a:latin typeface="+mn-lt"/>
              </a:rPr>
              <a:t>) in Europa</a:t>
            </a:r>
            <a:br>
              <a:rPr lang="fr-FR" b="1" dirty="0" smtClean="0">
                <a:solidFill>
                  <a:schemeClr val="bg1"/>
                </a:solidFill>
                <a:latin typeface="+mn-lt"/>
              </a:rPr>
            </a:br>
            <a:r>
              <a:rPr lang="fr-FR" sz="3100" b="1" dirty="0" smtClean="0">
                <a:solidFill>
                  <a:schemeClr val="bg1"/>
                </a:solidFill>
                <a:latin typeface="+mn-lt"/>
              </a:rPr>
              <a:t>(Grape Trunk Diseases, </a:t>
            </a:r>
            <a:r>
              <a:rPr lang="fr-FR" sz="3100" b="1" dirty="0" err="1" smtClean="0">
                <a:solidFill>
                  <a:schemeClr val="bg1"/>
                </a:solidFill>
                <a:latin typeface="+mn-lt"/>
              </a:rPr>
              <a:t>Esca</a:t>
            </a:r>
            <a:r>
              <a:rPr lang="fr-FR" sz="3100" b="1" dirty="0" smtClean="0">
                <a:solidFill>
                  <a:schemeClr val="bg1"/>
                </a:solidFill>
                <a:latin typeface="+mn-lt"/>
              </a:rPr>
              <a:t> e </a:t>
            </a:r>
            <a:r>
              <a:rPr lang="fr-FR" sz="3100" b="1" dirty="0" err="1" smtClean="0">
                <a:solidFill>
                  <a:schemeClr val="bg1"/>
                </a:solidFill>
                <a:latin typeface="+mn-lt"/>
              </a:rPr>
              <a:t>altri</a:t>
            </a:r>
            <a:r>
              <a:rPr lang="fr-FR" sz="3100" b="1" dirty="0">
                <a:solidFill>
                  <a:schemeClr val="bg1"/>
                </a:solidFill>
                <a:latin typeface="+mn-lt"/>
              </a:rPr>
              <a:t>)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5359401"/>
            <a:ext cx="8077200" cy="787399"/>
          </a:xfrm>
        </p:spPr>
        <p:txBody>
          <a:bodyPr>
            <a:normAutofit/>
          </a:bodyPr>
          <a:lstStyle/>
          <a:p>
            <a:r>
              <a:rPr lang="fr-FR" dirty="0" smtClean="0"/>
              <a:t>Dati </a:t>
            </a:r>
            <a:r>
              <a:rPr lang="fr-FR" dirty="0" err="1" smtClean="0"/>
              <a:t>raccolti</a:t>
            </a:r>
            <a:r>
              <a:rPr lang="fr-FR" dirty="0" smtClean="0"/>
              <a:t> </a:t>
            </a:r>
            <a:r>
              <a:rPr lang="fr-FR" dirty="0" err="1" smtClean="0"/>
              <a:t>nell’ambito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progetto</a:t>
            </a:r>
            <a:r>
              <a:rPr lang="fr-FR" dirty="0" smtClean="0"/>
              <a:t> WINETWORK da </a:t>
            </a:r>
            <a:r>
              <a:rPr lang="fr-FR" dirty="0" err="1" smtClean="0"/>
              <a:t>un’indagine</a:t>
            </a:r>
            <a:r>
              <a:rPr lang="fr-FR" dirty="0" smtClean="0"/>
              <a:t> presso 219 </a:t>
            </a:r>
            <a:r>
              <a:rPr lang="fr-FR" dirty="0" err="1" smtClean="0"/>
              <a:t>aziende</a:t>
            </a:r>
            <a:r>
              <a:rPr lang="fr-FR" dirty="0" smtClean="0"/>
              <a:t> e da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sintesi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letteratura</a:t>
            </a:r>
            <a:r>
              <a:rPr lang="fr-FR" dirty="0" smtClean="0"/>
              <a:t> </a:t>
            </a:r>
            <a:r>
              <a:rPr lang="fr-FR" dirty="0" err="1" smtClean="0"/>
              <a:t>scientifica</a:t>
            </a:r>
            <a:r>
              <a:rPr lang="fr-FR" dirty="0" smtClean="0"/>
              <a:t> </a:t>
            </a:r>
            <a:r>
              <a:rPr lang="fr-FR" dirty="0" err="1" smtClean="0"/>
              <a:t>sull’argomento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-150019"/>
            <a:ext cx="4944533" cy="21755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6600" y="5359401"/>
            <a:ext cx="59267" cy="558800"/>
          </a:xfrm>
          <a:prstGeom prst="rect">
            <a:avLst/>
          </a:prstGeom>
          <a:solidFill>
            <a:srgbClr val="70AD4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46149" y="6229902"/>
            <a:ext cx="7816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ct val="25000"/>
            </a:pPr>
            <a:r>
              <a:rPr lang="it-IT" sz="1200" dirty="0">
                <a:latin typeface="Roboto Light"/>
                <a:ea typeface="Roboto Light"/>
                <a:cs typeface="Roboto Light"/>
                <a:sym typeface="Roboto Light"/>
              </a:rPr>
              <a:t>Questo progetto è stato finanziato dall’Unione Europea nell’ambito</a:t>
            </a:r>
            <a:r>
              <a:rPr lang="it-IT" sz="1200" b="1" dirty="0">
                <a:latin typeface="Roboto Light"/>
                <a:ea typeface="Roboto Light"/>
                <a:cs typeface="Roboto Light"/>
                <a:sym typeface="Roboto Light"/>
              </a:rPr>
              <a:t> del Programma di Ricerca e Innovazione </a:t>
            </a:r>
            <a:r>
              <a:rPr lang="it-IT" sz="1200" b="1" dirty="0" err="1">
                <a:latin typeface="Roboto Light"/>
                <a:ea typeface="Roboto Light"/>
                <a:cs typeface="Roboto Light"/>
                <a:sym typeface="Roboto Light"/>
              </a:rPr>
              <a:t>Horizon</a:t>
            </a:r>
            <a:r>
              <a:rPr lang="it-IT" sz="1200" b="1" dirty="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it-IT" sz="1200" b="1" dirty="0" smtClean="0">
                <a:latin typeface="Roboto Light"/>
                <a:ea typeface="Roboto Light"/>
                <a:cs typeface="Roboto Light"/>
                <a:sym typeface="Roboto Light"/>
              </a:rPr>
              <a:t>2020, </a:t>
            </a:r>
            <a:r>
              <a:rPr lang="it-IT" sz="1200" b="1" dirty="0">
                <a:latin typeface="Roboto Light"/>
                <a:ea typeface="Roboto Light"/>
                <a:cs typeface="Roboto Light"/>
                <a:sym typeface="Roboto Light"/>
              </a:rPr>
              <a:t>contratto N°652601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6294999"/>
            <a:ext cx="781050" cy="5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7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2028825"/>
            <a:ext cx="7886700" cy="38512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fr-FR" sz="2400" i="1" dirty="0" err="1" smtClean="0"/>
              <a:t>Trichoderma</a:t>
            </a:r>
            <a:r>
              <a:rPr lang="fr-FR" sz="2400" dirty="0" smtClean="0"/>
              <a:t> </a:t>
            </a:r>
            <a:r>
              <a:rPr lang="fr-FR" sz="2400" dirty="0" err="1" smtClean="0"/>
              <a:t>spp</a:t>
            </a:r>
            <a:r>
              <a:rPr lang="fr-FR" sz="2400" dirty="0" smtClean="0"/>
              <a:t>. </a:t>
            </a:r>
            <a:r>
              <a:rPr lang="fr-FR" sz="2400" dirty="0" err="1" smtClean="0"/>
              <a:t>devono</a:t>
            </a:r>
            <a:r>
              <a:rPr lang="fr-FR" sz="2400" dirty="0" smtClean="0"/>
              <a:t> </a:t>
            </a:r>
            <a:r>
              <a:rPr lang="fr-FR" sz="2400" dirty="0" err="1" smtClean="0"/>
              <a:t>essere</a:t>
            </a:r>
            <a:r>
              <a:rPr lang="fr-FR" sz="2400" dirty="0" smtClean="0"/>
              <a:t> </a:t>
            </a:r>
            <a:r>
              <a:rPr lang="fr-FR" sz="2400" dirty="0" err="1" smtClean="0"/>
              <a:t>usati</a:t>
            </a:r>
            <a:r>
              <a:rPr lang="fr-FR" sz="2400" dirty="0" smtClean="0"/>
              <a:t> come </a:t>
            </a:r>
            <a:r>
              <a:rPr lang="fr-FR" sz="2400" b="1" dirty="0" err="1" smtClean="0"/>
              <a:t>trattamento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preventivo</a:t>
            </a:r>
            <a:r>
              <a:rPr lang="fr-FR" sz="2400" b="1" dirty="0" smtClean="0"/>
              <a:t> </a:t>
            </a:r>
            <a:r>
              <a:rPr lang="fr-FR" sz="2400" dirty="0" smtClean="0"/>
              <a:t>in quanto non </a:t>
            </a:r>
            <a:r>
              <a:rPr lang="fr-FR" sz="2400" dirty="0" err="1" smtClean="0"/>
              <a:t>hanno</a:t>
            </a:r>
            <a:r>
              <a:rPr lang="fr-FR" sz="2400" dirty="0" smtClean="0"/>
              <a:t> </a:t>
            </a:r>
            <a:r>
              <a:rPr lang="fr-FR" sz="2400" dirty="0" err="1" smtClean="0"/>
              <a:t>un’efficacia</a:t>
            </a:r>
            <a:r>
              <a:rPr lang="fr-FR" sz="2400" dirty="0" smtClean="0"/>
              <a:t> </a:t>
            </a:r>
            <a:r>
              <a:rPr lang="fr-FR" sz="2400" dirty="0" err="1" smtClean="0"/>
              <a:t>curativa</a:t>
            </a:r>
            <a:endParaRPr lang="fr-FR" sz="2400" b="1" dirty="0" smtClean="0"/>
          </a:p>
          <a:p>
            <a:pPr>
              <a:lnSpc>
                <a:spcPct val="100000"/>
              </a:lnSpc>
            </a:pPr>
            <a:r>
              <a:rPr lang="fr-FR" sz="2400" i="1" dirty="0" err="1" smtClean="0"/>
              <a:t>Trichoderma</a:t>
            </a:r>
            <a:r>
              <a:rPr lang="fr-FR" sz="2400" dirty="0" smtClean="0"/>
              <a:t> </a:t>
            </a:r>
            <a:r>
              <a:rPr lang="fr-FR" sz="2400" dirty="0" err="1" smtClean="0"/>
              <a:t>spp</a:t>
            </a:r>
            <a:r>
              <a:rPr lang="fr-FR" sz="2400" dirty="0" smtClean="0"/>
              <a:t> </a:t>
            </a:r>
            <a:r>
              <a:rPr lang="fr-FR" sz="2400" dirty="0" err="1" smtClean="0"/>
              <a:t>possono</a:t>
            </a:r>
            <a:r>
              <a:rPr lang="fr-FR" sz="2400" dirty="0" smtClean="0"/>
              <a:t> </a:t>
            </a:r>
            <a:r>
              <a:rPr lang="fr-FR" sz="2400" dirty="0" err="1" smtClean="0"/>
              <a:t>efficacemente</a:t>
            </a:r>
            <a:r>
              <a:rPr lang="fr-FR" sz="2400" dirty="0" smtClean="0"/>
              <a:t> </a:t>
            </a:r>
            <a:r>
              <a:rPr lang="fr-FR" sz="2400" b="1" dirty="0" err="1" smtClean="0"/>
              <a:t>prevenire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infezioni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sulle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ferite</a:t>
            </a:r>
            <a:r>
              <a:rPr lang="fr-FR" sz="2400" b="1" dirty="0" smtClean="0"/>
              <a:t> di </a:t>
            </a:r>
            <a:r>
              <a:rPr lang="fr-FR" sz="2400" b="1" dirty="0" err="1" smtClean="0"/>
              <a:t>potatura</a:t>
            </a:r>
            <a:endParaRPr lang="fr-FR" sz="2400" b="1" dirty="0" smtClean="0"/>
          </a:p>
          <a:p>
            <a:pPr>
              <a:lnSpc>
                <a:spcPct val="100000"/>
              </a:lnSpc>
            </a:pPr>
            <a:r>
              <a:rPr lang="fr-FR" sz="2400" dirty="0" smtClean="0"/>
              <a:t>In quanto </a:t>
            </a:r>
            <a:r>
              <a:rPr lang="fr-FR" sz="2400" dirty="0" err="1" smtClean="0"/>
              <a:t>funghi</a:t>
            </a:r>
            <a:r>
              <a:rPr lang="fr-FR" sz="2400" dirty="0" smtClean="0"/>
              <a:t> a </a:t>
            </a:r>
            <a:r>
              <a:rPr lang="fr-FR" sz="2400" dirty="0" err="1" smtClean="0"/>
              <a:t>rapida</a:t>
            </a:r>
            <a:r>
              <a:rPr lang="fr-FR" sz="2400" dirty="0" smtClean="0"/>
              <a:t> </a:t>
            </a:r>
            <a:r>
              <a:rPr lang="fr-FR" sz="2400" dirty="0" err="1" smtClean="0"/>
              <a:t>crescita</a:t>
            </a:r>
            <a:r>
              <a:rPr lang="fr-FR" sz="2400" dirty="0" smtClean="0"/>
              <a:t>, i </a:t>
            </a:r>
            <a:r>
              <a:rPr lang="fr-FR" sz="2400" i="1" dirty="0" err="1" smtClean="0"/>
              <a:t>Trichoderma</a:t>
            </a:r>
            <a:r>
              <a:rPr lang="fr-FR" sz="2400" dirty="0" smtClean="0"/>
              <a:t> </a:t>
            </a:r>
            <a:r>
              <a:rPr lang="fr-FR" sz="2400" dirty="0" err="1" smtClean="0"/>
              <a:t>possono</a:t>
            </a:r>
            <a:r>
              <a:rPr lang="fr-FR" sz="2400" dirty="0" smtClean="0"/>
              <a:t> </a:t>
            </a:r>
            <a:r>
              <a:rPr lang="fr-FR" sz="2400" dirty="0" err="1" smtClean="0"/>
              <a:t>colonizzare</a:t>
            </a:r>
            <a:r>
              <a:rPr lang="fr-FR" sz="2400" dirty="0" smtClean="0"/>
              <a:t> </a:t>
            </a:r>
            <a:r>
              <a:rPr lang="fr-FR" sz="2400" dirty="0" err="1" smtClean="0"/>
              <a:t>rapdamente</a:t>
            </a:r>
            <a:r>
              <a:rPr lang="fr-FR" sz="2400" dirty="0" smtClean="0"/>
              <a:t> le </a:t>
            </a:r>
            <a:r>
              <a:rPr lang="fr-FR" sz="2400" dirty="0" err="1" smtClean="0"/>
              <a:t>ferite</a:t>
            </a:r>
            <a:r>
              <a:rPr lang="fr-FR" sz="2400" dirty="0" smtClean="0"/>
              <a:t> di </a:t>
            </a:r>
            <a:r>
              <a:rPr lang="fr-FR" sz="2400" dirty="0" err="1" smtClean="0"/>
              <a:t>potatura</a:t>
            </a:r>
            <a:r>
              <a:rPr lang="fr-FR" sz="2400" dirty="0" smtClean="0"/>
              <a:t> se le </a:t>
            </a:r>
            <a:r>
              <a:rPr lang="fr-FR" sz="2400" dirty="0" err="1" smtClean="0"/>
              <a:t>condizioni</a:t>
            </a:r>
            <a:r>
              <a:rPr lang="fr-FR" sz="2400" dirty="0" smtClean="0"/>
              <a:t> </a:t>
            </a:r>
            <a:r>
              <a:rPr lang="fr-FR" sz="2400" dirty="0" err="1" smtClean="0"/>
              <a:t>ambientali</a:t>
            </a:r>
            <a:r>
              <a:rPr lang="fr-FR" sz="2400" dirty="0" smtClean="0"/>
              <a:t> sono </a:t>
            </a:r>
            <a:r>
              <a:rPr lang="fr-FR" sz="2400" dirty="0" err="1" smtClean="0"/>
              <a:t>favorevoli</a:t>
            </a:r>
            <a:endParaRPr lang="fr-FR" sz="2400" dirty="0" smtClean="0"/>
          </a:p>
          <a:p>
            <a:pPr>
              <a:lnSpc>
                <a:spcPct val="100000"/>
              </a:lnSpc>
            </a:pPr>
            <a:r>
              <a:rPr lang="fr-FR" sz="2400" dirty="0" err="1" smtClean="0"/>
              <a:t>Inducono</a:t>
            </a:r>
            <a:r>
              <a:rPr lang="fr-FR" sz="2400" dirty="0" smtClean="0"/>
              <a:t> </a:t>
            </a:r>
            <a:r>
              <a:rPr lang="fr-FR" sz="2400" dirty="0" err="1" smtClean="0"/>
              <a:t>una</a:t>
            </a:r>
            <a:r>
              <a:rPr lang="fr-FR" sz="2400" dirty="0" smtClean="0"/>
              <a:t> forte </a:t>
            </a:r>
            <a:r>
              <a:rPr lang="fr-FR" sz="2400" dirty="0" err="1" smtClean="0"/>
              <a:t>competizione</a:t>
            </a:r>
            <a:r>
              <a:rPr lang="fr-FR" sz="2400" dirty="0" smtClean="0"/>
              <a:t> </a:t>
            </a:r>
            <a:r>
              <a:rPr lang="fr-FR" sz="2400" dirty="0" err="1" smtClean="0"/>
              <a:t>nei</a:t>
            </a:r>
            <a:r>
              <a:rPr lang="fr-FR" sz="2400" dirty="0" smtClean="0"/>
              <a:t> </a:t>
            </a:r>
            <a:r>
              <a:rPr lang="fr-FR" sz="2400" dirty="0" err="1" smtClean="0"/>
              <a:t>loro</a:t>
            </a:r>
            <a:r>
              <a:rPr lang="fr-FR" sz="2400" dirty="0" smtClean="0"/>
              <a:t> </a:t>
            </a:r>
            <a:r>
              <a:rPr lang="fr-FR" sz="2400" dirty="0" err="1" smtClean="0"/>
              <a:t>siti</a:t>
            </a:r>
            <a:r>
              <a:rPr lang="fr-FR" sz="2400" dirty="0" smtClean="0"/>
              <a:t> di </a:t>
            </a:r>
            <a:r>
              <a:rPr lang="fr-FR" sz="2400" dirty="0" err="1" smtClean="0"/>
              <a:t>colonizzazione</a:t>
            </a:r>
            <a:endParaRPr lang="fr-FR" sz="2400" dirty="0" smtClean="0"/>
          </a:p>
          <a:p>
            <a:pPr>
              <a:lnSpc>
                <a:spcPct val="100000"/>
              </a:lnSpc>
            </a:pPr>
            <a:r>
              <a:rPr lang="fr-FR" sz="2400" dirty="0" smtClean="0"/>
              <a:t>Il </a:t>
            </a:r>
            <a:r>
              <a:rPr lang="fr-FR" sz="2400" dirty="0" err="1" smtClean="0"/>
              <a:t>micelio</a:t>
            </a:r>
            <a:r>
              <a:rPr lang="fr-FR" sz="2400" dirty="0" smtClean="0"/>
              <a:t> di </a:t>
            </a:r>
            <a:r>
              <a:rPr lang="fr-FR" sz="2400" dirty="0" err="1" smtClean="0"/>
              <a:t>Tichoderma</a:t>
            </a:r>
            <a:r>
              <a:rPr lang="fr-FR" sz="2400" dirty="0" smtClean="0"/>
              <a:t> </a:t>
            </a:r>
            <a:r>
              <a:rPr lang="fr-FR" sz="2400" dirty="0" err="1" smtClean="0"/>
              <a:t>può</a:t>
            </a:r>
            <a:r>
              <a:rPr lang="fr-FR" sz="2400" dirty="0" smtClean="0"/>
              <a:t> </a:t>
            </a:r>
            <a:r>
              <a:rPr lang="fr-FR" sz="2400" dirty="0" err="1" smtClean="0"/>
              <a:t>colonizzare</a:t>
            </a:r>
            <a:r>
              <a:rPr lang="fr-FR" sz="2400" dirty="0" smtClean="0"/>
              <a:t> </a:t>
            </a:r>
            <a:r>
              <a:rPr lang="fr-FR" sz="2400" dirty="0" err="1" smtClean="0"/>
              <a:t>tessuti</a:t>
            </a:r>
            <a:r>
              <a:rPr lang="fr-FR" sz="2400" dirty="0" smtClean="0"/>
              <a:t> </a:t>
            </a:r>
            <a:r>
              <a:rPr lang="fr-FR" sz="2400" dirty="0" err="1" smtClean="0"/>
              <a:t>legnosi</a:t>
            </a:r>
            <a:r>
              <a:rPr lang="fr-FR" sz="2400" dirty="0" smtClean="0"/>
              <a:t> </a:t>
            </a:r>
            <a:r>
              <a:rPr lang="fr-FR" sz="2400" dirty="0" err="1" smtClean="0"/>
              <a:t>fino</a:t>
            </a:r>
            <a:r>
              <a:rPr lang="fr-FR" sz="2400" dirty="0" smtClean="0"/>
              <a:t> a 2 cm al di </a:t>
            </a:r>
            <a:r>
              <a:rPr lang="fr-FR" sz="2400" dirty="0" err="1" smtClean="0"/>
              <a:t>sotto</a:t>
            </a:r>
            <a:r>
              <a:rPr lang="fr-FR" sz="2400" dirty="0" smtClean="0"/>
              <a:t> dei </a:t>
            </a:r>
            <a:r>
              <a:rPr lang="fr-FR" sz="2400" dirty="0" err="1" smtClean="0"/>
              <a:t>tagli</a:t>
            </a:r>
            <a:r>
              <a:rPr lang="fr-FR" sz="2400" dirty="0" smtClean="0"/>
              <a:t> di </a:t>
            </a:r>
            <a:r>
              <a:rPr lang="fr-FR" sz="2400" dirty="0" err="1" smtClean="0"/>
              <a:t>potatura</a:t>
            </a:r>
            <a:r>
              <a:rPr lang="fr-FR" sz="2400" dirty="0" smtClean="0"/>
              <a:t> e </a:t>
            </a:r>
            <a:r>
              <a:rPr lang="fr-FR" sz="2400" dirty="0" err="1" smtClean="0"/>
              <a:t>può</a:t>
            </a:r>
            <a:r>
              <a:rPr lang="fr-FR" sz="2400" dirty="0" smtClean="0"/>
              <a:t> </a:t>
            </a:r>
            <a:r>
              <a:rPr lang="fr-FR" sz="2400" dirty="0" err="1" smtClean="0"/>
              <a:t>inibire</a:t>
            </a:r>
            <a:r>
              <a:rPr lang="fr-FR" sz="2400" dirty="0" smtClean="0"/>
              <a:t> la </a:t>
            </a:r>
            <a:r>
              <a:rPr lang="fr-FR" sz="2400" dirty="0" err="1" smtClean="0"/>
              <a:t>germinazione</a:t>
            </a:r>
            <a:r>
              <a:rPr lang="fr-FR" sz="2400" dirty="0" smtClean="0"/>
              <a:t> delle spore</a:t>
            </a:r>
            <a:endParaRPr 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95866" y="365126"/>
            <a:ext cx="6068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 startAt="2"/>
            </a:pPr>
            <a:r>
              <a:rPr lang="fr-FR" sz="8000" dirty="0"/>
              <a:t>Come </a:t>
            </a:r>
            <a:r>
              <a:rPr lang="fr-FR" sz="8000" i="1" dirty="0" err="1"/>
              <a:t>Trichoderma</a:t>
            </a:r>
            <a:r>
              <a:rPr lang="fr-FR" sz="8000" dirty="0"/>
              <a:t> </a:t>
            </a:r>
            <a:r>
              <a:rPr lang="fr-FR" sz="8000" dirty="0" err="1"/>
              <a:t>favorisce</a:t>
            </a:r>
            <a:r>
              <a:rPr lang="fr-FR" sz="8000" dirty="0"/>
              <a:t> il </a:t>
            </a:r>
            <a:r>
              <a:rPr lang="fr-FR" sz="8000" dirty="0" err="1"/>
              <a:t>controllo</a:t>
            </a:r>
            <a:r>
              <a:rPr lang="fr-FR" sz="8000" dirty="0"/>
              <a:t> delle </a:t>
            </a:r>
            <a:r>
              <a:rPr lang="fr-FR" sz="8000" dirty="0" err="1"/>
              <a:t>GTDs</a:t>
            </a:r>
            <a:r>
              <a:rPr lang="fr-FR" sz="8000" dirty="0"/>
              <a:t> 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1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332" y="675744"/>
            <a:ext cx="7711017" cy="93715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FR" sz="4000" dirty="0"/>
              <a:t>Come </a:t>
            </a:r>
            <a:r>
              <a:rPr lang="fr-FR" sz="4000" dirty="0" err="1"/>
              <a:t>usare</a:t>
            </a:r>
            <a:r>
              <a:rPr lang="fr-FR" sz="4000" dirty="0"/>
              <a:t> i </a:t>
            </a:r>
            <a:r>
              <a:rPr lang="fr-FR" sz="4000" dirty="0" err="1"/>
              <a:t>prodotti</a:t>
            </a:r>
            <a:r>
              <a:rPr lang="fr-FR" sz="4000" dirty="0"/>
              <a:t> a base di </a:t>
            </a:r>
            <a:r>
              <a:rPr lang="fr-FR" sz="4000" i="1" dirty="0" err="1"/>
              <a:t>Trichoderma</a:t>
            </a:r>
            <a:r>
              <a:rPr lang="fr-FR" sz="4000" dirty="0"/>
              <a:t>?</a:t>
            </a:r>
            <a:r>
              <a:rPr lang="fr-FR" sz="3700" dirty="0" smtClean="0"/>
              <a:t/>
            </a:r>
            <a:br>
              <a:rPr lang="fr-FR" sz="3700" dirty="0" smtClean="0"/>
            </a:b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019300"/>
            <a:ext cx="7550150" cy="4432299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6"/>
              </a:buClr>
            </a:pPr>
            <a:r>
              <a:rPr lang="fr-FR" b="1" dirty="0" err="1" smtClean="0"/>
              <a:t>Epoca</a:t>
            </a:r>
            <a:r>
              <a:rPr lang="fr-FR" b="1" dirty="0" smtClean="0"/>
              <a:t> di </a:t>
            </a:r>
            <a:r>
              <a:rPr lang="fr-FR" b="1" dirty="0" err="1" smtClean="0"/>
              <a:t>applicazione</a:t>
            </a:r>
            <a:endParaRPr lang="fr-FR" b="1" dirty="0" smtClean="0"/>
          </a:p>
          <a:p>
            <a:pPr marL="0" indent="0" algn="just">
              <a:buClr>
                <a:schemeClr val="accent6"/>
              </a:buClr>
              <a:buNone/>
            </a:pPr>
            <a:endParaRPr lang="fr-FR" b="1" dirty="0" smtClean="0"/>
          </a:p>
          <a:p>
            <a:pPr marL="0" indent="0" algn="just">
              <a:buClr>
                <a:schemeClr val="accent6"/>
              </a:buClr>
              <a:buNone/>
            </a:pPr>
            <a:r>
              <a:rPr lang="fr-FR" dirty="0" err="1" smtClean="0"/>
              <a:t>Dopo</a:t>
            </a:r>
            <a:r>
              <a:rPr lang="fr-FR" dirty="0" smtClean="0"/>
              <a:t> la </a:t>
            </a:r>
            <a:r>
              <a:rPr lang="fr-FR" dirty="0" err="1" smtClean="0"/>
              <a:t>potatura</a:t>
            </a:r>
            <a:r>
              <a:rPr lang="fr-FR" dirty="0" smtClean="0"/>
              <a:t>, le </a:t>
            </a:r>
            <a:r>
              <a:rPr lang="fr-FR" dirty="0" err="1" smtClean="0"/>
              <a:t>ferite</a:t>
            </a:r>
            <a:r>
              <a:rPr lang="fr-FR" dirty="0" smtClean="0"/>
              <a:t> </a:t>
            </a:r>
            <a:r>
              <a:rPr lang="fr-FR" dirty="0" err="1" smtClean="0"/>
              <a:t>rimangono</a:t>
            </a:r>
            <a:r>
              <a:rPr lang="fr-FR" dirty="0" smtClean="0"/>
              <a:t> </a:t>
            </a:r>
            <a:r>
              <a:rPr lang="fr-FR" dirty="0" err="1" smtClean="0"/>
              <a:t>suscettibili</a:t>
            </a:r>
            <a:r>
              <a:rPr lang="fr-FR" dirty="0" smtClean="0"/>
              <a:t> a </a:t>
            </a:r>
            <a:r>
              <a:rPr lang="fr-FR" dirty="0" err="1" smtClean="0"/>
              <a:t>lungo</a:t>
            </a:r>
            <a:r>
              <a:rPr lang="fr-FR" dirty="0" smtClean="0"/>
              <a:t> </a:t>
            </a:r>
            <a:r>
              <a:rPr lang="fr-FR" dirty="0" err="1" smtClean="0"/>
              <a:t>alle</a:t>
            </a:r>
            <a:r>
              <a:rPr lang="fr-FR" dirty="0" smtClean="0"/>
              <a:t> </a:t>
            </a:r>
            <a:r>
              <a:rPr lang="fr-FR" dirty="0" err="1" smtClean="0"/>
              <a:t>infezioni</a:t>
            </a:r>
            <a:r>
              <a:rPr lang="fr-FR" dirty="0" smtClean="0"/>
              <a:t> dei </a:t>
            </a:r>
            <a:r>
              <a:rPr lang="fr-FR" dirty="0" err="1" smtClean="0"/>
              <a:t>patogeni</a:t>
            </a:r>
            <a:r>
              <a:rPr lang="fr-FR" dirty="0" smtClean="0"/>
              <a:t>, il </a:t>
            </a:r>
            <a:r>
              <a:rPr lang="fr-FR" dirty="0" err="1" smtClean="0"/>
              <a:t>periodo</a:t>
            </a:r>
            <a:r>
              <a:rPr lang="fr-FR" dirty="0" smtClean="0"/>
              <a:t> più </a:t>
            </a:r>
            <a:r>
              <a:rPr lang="fr-FR" dirty="0" err="1" smtClean="0"/>
              <a:t>critico</a:t>
            </a:r>
            <a:r>
              <a:rPr lang="fr-FR" dirty="0" smtClean="0"/>
              <a:t> va da 2 a 8 </a:t>
            </a:r>
            <a:r>
              <a:rPr lang="fr-FR" dirty="0" err="1" smtClean="0"/>
              <a:t>settimane</a:t>
            </a:r>
            <a:r>
              <a:rPr lang="fr-FR" dirty="0" smtClean="0"/>
              <a:t> </a:t>
            </a:r>
            <a:r>
              <a:rPr lang="fr-FR" dirty="0" err="1" smtClean="0"/>
              <a:t>dopo</a:t>
            </a:r>
            <a:r>
              <a:rPr lang="fr-FR" dirty="0" smtClean="0"/>
              <a:t> la </a:t>
            </a:r>
            <a:r>
              <a:rPr lang="fr-FR" dirty="0" err="1" smtClean="0"/>
              <a:t>potatura</a:t>
            </a:r>
            <a:endParaRPr lang="fr-FR" dirty="0" smtClean="0"/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Applicare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i="1" dirty="0" err="1" smtClean="0">
                <a:sym typeface="Wingdings" panose="05000000000000000000" pitchFamily="2" charset="2"/>
              </a:rPr>
              <a:t>Trichoderma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il più presto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possibile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dopo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potatura</a:t>
            </a:r>
            <a:endParaRPr lang="fr-FR" b="1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Tra</a:t>
            </a:r>
            <a:r>
              <a:rPr lang="fr-FR" dirty="0" smtClean="0">
                <a:sym typeface="Wingdings" panose="05000000000000000000" pitchFamily="2" charset="2"/>
              </a:rPr>
              <a:t> la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gemma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dormiente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e il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pianto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(BBCH 00- BBCH 05)</a:t>
            </a: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 Con </a:t>
            </a:r>
            <a:r>
              <a:rPr lang="fr-FR" dirty="0" err="1" smtClean="0">
                <a:sym typeface="Wingdings" panose="05000000000000000000" pitchFamily="2" charset="2"/>
              </a:rPr>
              <a:t>una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temperatura</a:t>
            </a:r>
            <a:r>
              <a:rPr lang="fr-FR" dirty="0" smtClean="0">
                <a:sym typeface="Wingdings" panose="05000000000000000000" pitchFamily="2" charset="2"/>
              </a:rPr>
              <a:t> minima da </a:t>
            </a:r>
            <a:r>
              <a:rPr lang="fr-FR" b="1" dirty="0" smtClean="0">
                <a:solidFill>
                  <a:srgbClr val="4B7B03"/>
                </a:solidFill>
                <a:sym typeface="Wingdings" panose="05000000000000000000" pitchFamily="2" charset="2"/>
              </a:rPr>
              <a:t>0°C a 10°C </a:t>
            </a:r>
            <a:r>
              <a:rPr lang="fr-FR" dirty="0" smtClean="0">
                <a:sym typeface="Wingdings" panose="05000000000000000000" pitchFamily="2" charset="2"/>
              </a:rPr>
              <a:t>a seconda dei </a:t>
            </a:r>
            <a:r>
              <a:rPr lang="fr-FR" dirty="0" err="1" smtClean="0">
                <a:sym typeface="Wingdings" panose="05000000000000000000" pitchFamily="2" charset="2"/>
              </a:rPr>
              <a:t>ceppi</a:t>
            </a:r>
            <a:endParaRPr lang="fr-FR" dirty="0" smtClean="0">
              <a:sym typeface="Wingdings" panose="05000000000000000000" pitchFamily="2" charset="2"/>
            </a:endParaRP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Attenzione</a:t>
            </a:r>
            <a:r>
              <a:rPr lang="fr-FR" dirty="0" smtClean="0">
                <a:sym typeface="Wingdings" panose="05000000000000000000" pitchFamily="2" charset="2"/>
              </a:rPr>
              <a:t> al </a:t>
            </a:r>
            <a:r>
              <a:rPr lang="fr-FR" dirty="0" err="1" smtClean="0">
                <a:sym typeface="Wingdings" panose="05000000000000000000" pitchFamily="2" charset="2"/>
              </a:rPr>
              <a:t>meteo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r>
              <a:rPr lang="fr-FR" dirty="0" err="1" smtClean="0">
                <a:sym typeface="Wingdings" panose="05000000000000000000" pitchFamily="2" charset="2"/>
              </a:rPr>
              <a:t>Piogge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consistgenti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causano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dilavamento</a:t>
            </a:r>
            <a:r>
              <a:rPr lang="fr-FR" dirty="0" smtClean="0">
                <a:sym typeface="Wingdings" panose="05000000000000000000" pitchFamily="2" charset="2"/>
              </a:rPr>
              <a:t> dei </a:t>
            </a:r>
            <a:r>
              <a:rPr lang="fr-FR" dirty="0" err="1" smtClean="0">
                <a:sym typeface="Wingdings" panose="05000000000000000000" pitchFamily="2" charset="2"/>
              </a:rPr>
              <a:t>prodotti</a:t>
            </a:r>
            <a:r>
              <a:rPr lang="fr-FR" dirty="0" smtClean="0">
                <a:sym typeface="Wingdings" panose="05000000000000000000" pitchFamily="2" charset="2"/>
              </a:rPr>
              <a:t> a base di </a:t>
            </a:r>
            <a:r>
              <a:rPr lang="fr-FR" i="1" dirty="0" err="1" smtClean="0">
                <a:sym typeface="Wingdings" panose="05000000000000000000" pitchFamily="2" charset="2"/>
              </a:rPr>
              <a:t>Trichoderma</a:t>
            </a:r>
            <a:r>
              <a:rPr lang="fr-FR" dirty="0">
                <a:sym typeface="Wingdings" panose="05000000000000000000" pitchFamily="2" charset="2"/>
              </a:rPr>
              <a:t>.</a:t>
            </a:r>
            <a:endParaRPr lang="fr-FR" dirty="0" smtClean="0">
              <a:sym typeface="Wingdings" panose="05000000000000000000" pitchFamily="2" charset="2"/>
            </a:endParaRP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è"/>
            </a:pPr>
            <a:endParaRPr lang="fr-FR" dirty="0">
              <a:sym typeface="Wingdings" panose="05000000000000000000" pitchFamily="2" charset="2"/>
            </a:endParaRPr>
          </a:p>
          <a:p>
            <a:pPr marL="0" indent="0" algn="just">
              <a:buClr>
                <a:schemeClr val="accent6"/>
              </a:buClr>
              <a:buNone/>
            </a:pPr>
            <a:r>
              <a:rPr lang="fr-FR" dirty="0" err="1" smtClean="0">
                <a:sym typeface="Wingdings" panose="05000000000000000000" pitchFamily="2" charset="2"/>
              </a:rPr>
              <a:t>Raccomandazione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r>
              <a:rPr lang="fr-FR" dirty="0" err="1" smtClean="0">
                <a:sym typeface="Wingdings" panose="05000000000000000000" pitchFamily="2" charset="2"/>
              </a:rPr>
              <a:t>Piantare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viti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inoculate</a:t>
            </a:r>
            <a:r>
              <a:rPr lang="fr-FR" dirty="0" smtClean="0">
                <a:sym typeface="Wingdings" panose="05000000000000000000" pitchFamily="2" charset="2"/>
              </a:rPr>
              <a:t> con </a:t>
            </a:r>
            <a:r>
              <a:rPr lang="fr-FR" i="1" dirty="0" err="1" smtClean="0">
                <a:sym typeface="Wingdings" panose="05000000000000000000" pitchFamily="2" charset="2"/>
              </a:rPr>
              <a:t>Trichoderma</a:t>
            </a:r>
            <a:r>
              <a:rPr lang="fr-FR" dirty="0" smtClean="0">
                <a:sym typeface="Wingdings" panose="05000000000000000000" pitchFamily="2" charset="2"/>
              </a:rPr>
              <a:t> in </a:t>
            </a:r>
            <a:r>
              <a:rPr lang="fr-FR" dirty="0" err="1" smtClean="0">
                <a:sym typeface="Wingdings" panose="05000000000000000000" pitchFamily="2" charset="2"/>
              </a:rPr>
              <a:t>vivaio</a:t>
            </a:r>
            <a:r>
              <a:rPr lang="fr-FR" dirty="0" smtClean="0">
                <a:sym typeface="Wingdings" panose="05000000000000000000" pitchFamily="2" charset="2"/>
              </a:rPr>
              <a:t> e </a:t>
            </a:r>
            <a:r>
              <a:rPr lang="fr-FR" dirty="0" err="1" smtClean="0">
                <a:sym typeface="Wingdings" panose="05000000000000000000" pitchFamily="2" charset="2"/>
              </a:rPr>
              <a:t>ripetere</a:t>
            </a:r>
            <a:r>
              <a:rPr lang="fr-FR" dirty="0" smtClean="0">
                <a:sym typeface="Wingdings" panose="05000000000000000000" pitchFamily="2" charset="2"/>
              </a:rPr>
              <a:t> i </a:t>
            </a:r>
            <a:r>
              <a:rPr lang="fr-FR" dirty="0" err="1" smtClean="0">
                <a:sym typeface="Wingdings" panose="05000000000000000000" pitchFamily="2" charset="2"/>
              </a:rPr>
              <a:t>trattamenti</a:t>
            </a:r>
            <a:r>
              <a:rPr lang="fr-FR" dirty="0" smtClean="0">
                <a:sym typeface="Wingdings" panose="05000000000000000000" pitchFamily="2" charset="2"/>
              </a:rPr>
              <a:t> in campo </a:t>
            </a:r>
            <a:r>
              <a:rPr lang="fr-FR" dirty="0" err="1" smtClean="0">
                <a:sym typeface="Wingdings" panose="05000000000000000000" pitchFamily="2" charset="2"/>
              </a:rPr>
              <a:t>ogni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anno</a:t>
            </a:r>
            <a:endParaRPr lang="fr-FR" dirty="0" smtClean="0">
              <a:sym typeface="Wingdings" panose="05000000000000000000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366" y="39634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32220" y="1382067"/>
            <a:ext cx="402282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2400" b="1" dirty="0" smtClean="0">
                <a:solidFill>
                  <a:srgbClr val="006600"/>
                </a:solidFill>
              </a:rPr>
              <a:t>PROTEZIONE DELLE FERITE</a:t>
            </a:r>
            <a:endParaRPr lang="fr-FR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8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332" y="753533"/>
            <a:ext cx="7711017" cy="93715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FR" sz="3600" dirty="0"/>
              <a:t>Come </a:t>
            </a:r>
            <a:r>
              <a:rPr lang="fr-FR" sz="3600" dirty="0" err="1"/>
              <a:t>usare</a:t>
            </a:r>
            <a:r>
              <a:rPr lang="fr-FR" sz="3600" dirty="0"/>
              <a:t> i </a:t>
            </a:r>
            <a:r>
              <a:rPr lang="fr-FR" sz="3600" dirty="0" err="1"/>
              <a:t>prodotti</a:t>
            </a:r>
            <a:r>
              <a:rPr lang="fr-FR" sz="3600" dirty="0"/>
              <a:t> a base di </a:t>
            </a:r>
            <a:r>
              <a:rPr lang="fr-FR" sz="3600" i="1" dirty="0" err="1"/>
              <a:t>Trichoderma</a:t>
            </a:r>
            <a:r>
              <a:rPr lang="fr-FR" sz="3600" dirty="0"/>
              <a:t>?</a:t>
            </a:r>
            <a:r>
              <a:rPr lang="fr-FR" sz="3700" dirty="0" smtClean="0"/>
              <a:t/>
            </a:r>
            <a:br>
              <a:rPr lang="fr-FR" sz="3700" dirty="0" smtClean="0"/>
            </a:b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fr-FR" b="1" dirty="0" err="1" smtClean="0"/>
              <a:t>Metodo</a:t>
            </a:r>
            <a:r>
              <a:rPr lang="fr-FR" b="1" dirty="0" smtClean="0"/>
              <a:t> di </a:t>
            </a:r>
            <a:r>
              <a:rPr lang="fr-FR" b="1" dirty="0" err="1" smtClean="0"/>
              <a:t>applicazione</a:t>
            </a:r>
            <a:r>
              <a:rPr lang="fr-FR" dirty="0" smtClean="0"/>
              <a:t>: </a:t>
            </a:r>
            <a:r>
              <a:rPr lang="fr-FR" dirty="0" err="1" smtClean="0"/>
              <a:t>irrorazione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spruzzo</a:t>
            </a:r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Clr>
                <a:schemeClr val="accent6"/>
              </a:buClr>
              <a:buNone/>
            </a:pPr>
            <a:endParaRPr lang="fr-FR" b="1" dirty="0" smtClean="0">
              <a:solidFill>
                <a:srgbClr val="4B7B03"/>
              </a:solidFill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 smtClean="0"/>
              <a:t> </a:t>
            </a:r>
            <a:r>
              <a:rPr lang="fr-FR" dirty="0" err="1" smtClean="0"/>
              <a:t>Sospendere</a:t>
            </a:r>
            <a:r>
              <a:rPr lang="fr-FR" dirty="0" smtClean="0"/>
              <a:t> le spore in </a:t>
            </a:r>
            <a:r>
              <a:rPr lang="fr-FR" dirty="0" err="1" smtClean="0"/>
              <a:t>acqua</a:t>
            </a:r>
            <a:endParaRPr lang="fr-FR" dirty="0" smtClean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 smtClean="0"/>
              <a:t> </a:t>
            </a:r>
            <a:r>
              <a:rPr lang="fr-FR" dirty="0" err="1" smtClean="0"/>
              <a:t>Indirizzare</a:t>
            </a:r>
            <a:r>
              <a:rPr lang="fr-FR" dirty="0" smtClean="0"/>
              <a:t> i </a:t>
            </a:r>
            <a:r>
              <a:rPr lang="fr-FR" dirty="0" err="1" smtClean="0"/>
              <a:t>getti</a:t>
            </a:r>
            <a:r>
              <a:rPr lang="fr-FR" dirty="0" smtClean="0"/>
              <a:t> </a:t>
            </a:r>
            <a:r>
              <a:rPr lang="fr-FR" dirty="0" err="1" smtClean="0"/>
              <a:t>sulle</a:t>
            </a:r>
            <a:r>
              <a:rPr lang="fr-FR" dirty="0" smtClean="0"/>
              <a:t> zone di </a:t>
            </a:r>
            <a:r>
              <a:rPr lang="fr-FR" dirty="0" err="1" smtClean="0"/>
              <a:t>potatura</a:t>
            </a:r>
            <a:r>
              <a:rPr lang="fr-FR" dirty="0" smtClean="0"/>
              <a:t> </a:t>
            </a:r>
            <a:r>
              <a:rPr lang="fr-FR" b="1" dirty="0" smtClean="0"/>
              <a:t>per </a:t>
            </a:r>
            <a:r>
              <a:rPr lang="fr-FR" b="1" dirty="0" err="1" smtClean="0"/>
              <a:t>irrorare</a:t>
            </a:r>
            <a:r>
              <a:rPr lang="fr-FR" b="1" dirty="0" smtClean="0"/>
              <a:t> </a:t>
            </a:r>
            <a:r>
              <a:rPr lang="fr-FR" b="1" dirty="0" err="1" smtClean="0"/>
              <a:t>piccole</a:t>
            </a:r>
            <a:r>
              <a:rPr lang="fr-FR" b="1" dirty="0" smtClean="0"/>
              <a:t> e grandi      </a:t>
            </a:r>
            <a:r>
              <a:rPr lang="fr-FR" b="1" dirty="0" err="1" smtClean="0"/>
              <a:t>ferite</a:t>
            </a:r>
            <a:endParaRPr lang="fr-FR" dirty="0" smtClean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 smtClean="0"/>
              <a:t> Alto volume di </a:t>
            </a:r>
            <a:r>
              <a:rPr lang="fr-FR" dirty="0" err="1" smtClean="0"/>
              <a:t>acqua</a:t>
            </a:r>
            <a:r>
              <a:rPr lang="fr-FR" dirty="0" smtClean="0"/>
              <a:t> (400 l o più per </a:t>
            </a:r>
            <a:r>
              <a:rPr lang="fr-FR" dirty="0" err="1" smtClean="0"/>
              <a:t>ettaro</a:t>
            </a:r>
            <a:r>
              <a:rPr lang="fr-FR" dirty="0" smtClean="0"/>
              <a:t>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 smtClean="0"/>
              <a:t> </a:t>
            </a:r>
            <a:r>
              <a:rPr lang="fr-FR" dirty="0" err="1" smtClean="0"/>
              <a:t>Lavare</a:t>
            </a:r>
            <a:r>
              <a:rPr lang="fr-FR" dirty="0" smtClean="0"/>
              <a:t> </a:t>
            </a:r>
            <a:r>
              <a:rPr lang="fr-FR" dirty="0" err="1" smtClean="0"/>
              <a:t>accuratamente</a:t>
            </a:r>
            <a:r>
              <a:rPr lang="fr-FR" dirty="0" smtClean="0"/>
              <a:t> il </a:t>
            </a:r>
            <a:r>
              <a:rPr lang="fr-FR" dirty="0" err="1" smtClean="0"/>
              <a:t>carro</a:t>
            </a:r>
            <a:r>
              <a:rPr lang="fr-FR" dirty="0" smtClean="0"/>
              <a:t> botte da </a:t>
            </a:r>
            <a:r>
              <a:rPr lang="fr-FR" dirty="0" err="1" smtClean="0"/>
              <a:t>residui</a:t>
            </a:r>
            <a:r>
              <a:rPr lang="fr-FR" dirty="0" smtClean="0"/>
              <a:t> di </a:t>
            </a:r>
            <a:r>
              <a:rPr lang="fr-FR" dirty="0" err="1" smtClean="0"/>
              <a:t>antiparassitari</a:t>
            </a:r>
            <a:endParaRPr lang="fr-FR" dirty="0" smtClean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 smtClean="0"/>
              <a:t> </a:t>
            </a:r>
            <a:r>
              <a:rPr lang="fr-FR" dirty="0" err="1" smtClean="0"/>
              <a:t>Applicare</a:t>
            </a:r>
            <a:r>
              <a:rPr lang="fr-FR" dirty="0" smtClean="0"/>
              <a:t> il </a:t>
            </a:r>
            <a:r>
              <a:rPr lang="fr-FR" dirty="0" err="1" smtClean="0"/>
              <a:t>prodotto</a:t>
            </a:r>
            <a:r>
              <a:rPr lang="fr-FR" dirty="0" smtClean="0"/>
              <a:t> da solo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46" y="4804725"/>
            <a:ext cx="2737700" cy="20532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6" y="4804723"/>
            <a:ext cx="2737700" cy="20532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26" y="4804723"/>
            <a:ext cx="2737700" cy="2053275"/>
          </a:xfrm>
          <a:prstGeom prst="rect">
            <a:avLst/>
          </a:prstGeom>
        </p:spPr>
      </p:pic>
      <p:sp>
        <p:nvSpPr>
          <p:cNvPr id="11" name="ZoneTexte 5"/>
          <p:cNvSpPr txBox="1"/>
          <p:nvPr/>
        </p:nvSpPr>
        <p:spPr>
          <a:xfrm>
            <a:off x="4492521" y="1229024"/>
            <a:ext cx="402282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2400" b="1" dirty="0" smtClean="0">
                <a:solidFill>
                  <a:srgbClr val="006600"/>
                </a:solidFill>
              </a:rPr>
              <a:t>PROTEZIONE DELLE FERITE</a:t>
            </a:r>
            <a:endParaRPr lang="fr-FR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10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566" y="324612"/>
            <a:ext cx="7711017" cy="93715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FR" sz="4000" dirty="0"/>
              <a:t>Come </a:t>
            </a:r>
            <a:r>
              <a:rPr lang="fr-FR" sz="4000" dirty="0" err="1"/>
              <a:t>usare</a:t>
            </a:r>
            <a:r>
              <a:rPr lang="fr-FR" sz="4000" dirty="0"/>
              <a:t> i </a:t>
            </a:r>
            <a:r>
              <a:rPr lang="fr-FR" sz="4000" dirty="0" err="1"/>
              <a:t>prodotti</a:t>
            </a:r>
            <a:r>
              <a:rPr lang="fr-FR" sz="4000" dirty="0"/>
              <a:t> a base di </a:t>
            </a:r>
            <a:r>
              <a:rPr lang="fr-FR" sz="4000" i="1" dirty="0" err="1"/>
              <a:t>Trichoderma</a:t>
            </a:r>
            <a:r>
              <a:rPr lang="fr-FR" sz="4000" dirty="0"/>
              <a:t>?</a:t>
            </a: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584325"/>
            <a:ext cx="7886700" cy="4351338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fr-FR" b="1" dirty="0" err="1" smtClean="0"/>
              <a:t>Prodotti</a:t>
            </a:r>
            <a:r>
              <a:rPr lang="fr-FR" b="1" dirty="0" smtClean="0"/>
              <a:t> </a:t>
            </a:r>
            <a:r>
              <a:rPr lang="fr-FR" b="1" dirty="0" err="1" smtClean="0"/>
              <a:t>disponibili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613383"/>
              </p:ext>
            </p:extLst>
          </p:nvPr>
        </p:nvGraphicFramePr>
        <p:xfrm>
          <a:off x="323849" y="2133260"/>
          <a:ext cx="8496299" cy="4124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5049"/>
                <a:gridCol w="1181425"/>
                <a:gridCol w="1059208"/>
                <a:gridCol w="3481357"/>
                <a:gridCol w="169926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Paese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Prodotto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Dosaggio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Composizione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Prezzo</a:t>
                      </a:r>
                      <a:r>
                        <a:rPr lang="fr-FR" sz="1600" dirty="0" smtClean="0"/>
                        <a:t> (</a:t>
                      </a:r>
                      <a:r>
                        <a:rPr lang="fr-FR" sz="1600" dirty="0" err="1" smtClean="0"/>
                        <a:t>prodotto</a:t>
                      </a:r>
                      <a:r>
                        <a:rPr lang="fr-FR" sz="1600" dirty="0" smtClean="0"/>
                        <a:t> commerciale) 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sz="1600" dirty="0" smtClean="0"/>
                        <a:t>Francia</a:t>
                      </a:r>
                      <a:endParaRPr lang="fr-FR" sz="1600" dirty="0"/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Esquive WP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4 kg/ha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atroviride</a:t>
                      </a:r>
                      <a:r>
                        <a:rPr lang="fr-FR" sz="1600" baseline="0" dirty="0" smtClean="0"/>
                        <a:t> I-1237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252 €/ha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Vintec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200 g/ha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atroviride</a:t>
                      </a:r>
                      <a:r>
                        <a:rPr lang="fr-FR" sz="1600" dirty="0" smtClean="0"/>
                        <a:t> SC1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200 €/ha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fr-FR" sz="1600" dirty="0" err="1" smtClean="0"/>
                        <a:t>Italia</a:t>
                      </a:r>
                      <a:endParaRPr lang="fr-FR" sz="1600" dirty="0"/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Patriot</a:t>
                      </a:r>
                      <a:r>
                        <a:rPr lang="fr-FR" sz="1600" dirty="0" smtClean="0"/>
                        <a:t> Dry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1kg/ha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asperellum</a:t>
                      </a:r>
                      <a:r>
                        <a:rPr lang="fr-FR" sz="1600" dirty="0" smtClean="0"/>
                        <a:t> ICC012+ </a:t>
                      </a:r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gamsii</a:t>
                      </a:r>
                      <a:r>
                        <a:rPr lang="fr-FR" sz="1600" baseline="0" dirty="0" smtClean="0"/>
                        <a:t> ICC080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Da 45 a</a:t>
                      </a:r>
                      <a:r>
                        <a:rPr lang="fr-FR" sz="1600" baseline="0" dirty="0" smtClean="0"/>
                        <a:t> 55 €/ha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Remedier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1kg/ha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asperellum</a:t>
                      </a:r>
                      <a:r>
                        <a:rPr lang="fr-FR" sz="1600" dirty="0" smtClean="0"/>
                        <a:t> ICC012+ </a:t>
                      </a:r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gamsii</a:t>
                      </a:r>
                      <a:r>
                        <a:rPr lang="fr-FR" sz="1600" baseline="0" dirty="0" smtClean="0"/>
                        <a:t> ICC080</a:t>
                      </a:r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Da 45 a 50 €/ha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Tellus WP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200g/ha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asperellum</a:t>
                      </a:r>
                      <a:r>
                        <a:rPr lang="fr-FR" sz="1600" dirty="0" smtClean="0"/>
                        <a:t> ICC012+ </a:t>
                      </a:r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gamsii</a:t>
                      </a:r>
                      <a:r>
                        <a:rPr lang="fr-FR" sz="1600" baseline="0" dirty="0" smtClean="0"/>
                        <a:t> ICC080</a:t>
                      </a:r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Da 45 a 55 €/ha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Germania</a:t>
                      </a:r>
                      <a:endParaRPr lang="fr-FR" sz="1600" dirty="0"/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Vintec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200g/ha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atroviride</a:t>
                      </a:r>
                      <a:r>
                        <a:rPr lang="fr-FR" sz="1600" dirty="0" smtClean="0"/>
                        <a:t> SC1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180 €/ha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537074" y="1304795"/>
            <a:ext cx="397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</a:rPr>
              <a:t>PROTEZIONE DELLE FERITE DI POTATURA</a:t>
            </a:r>
            <a:endParaRPr lang="fr-FR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8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332" y="753533"/>
            <a:ext cx="7711017" cy="93715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FR" sz="3600" dirty="0"/>
              <a:t>Come </a:t>
            </a:r>
            <a:r>
              <a:rPr lang="fr-FR" sz="3600" dirty="0" err="1"/>
              <a:t>usare</a:t>
            </a:r>
            <a:r>
              <a:rPr lang="fr-FR" sz="3600" dirty="0"/>
              <a:t> i </a:t>
            </a:r>
            <a:r>
              <a:rPr lang="fr-FR" sz="3600" dirty="0" err="1"/>
              <a:t>prodotti</a:t>
            </a:r>
            <a:r>
              <a:rPr lang="fr-FR" sz="3600" dirty="0"/>
              <a:t> a base di </a:t>
            </a:r>
            <a:r>
              <a:rPr lang="fr-FR" sz="3600" i="1" dirty="0" err="1"/>
              <a:t>Trichoderma</a:t>
            </a:r>
            <a:r>
              <a:rPr lang="fr-FR" sz="3600" dirty="0"/>
              <a:t>?</a:t>
            </a:r>
            <a:r>
              <a:rPr lang="fr-FR" sz="3700" dirty="0" smtClean="0"/>
              <a:t/>
            </a:r>
            <a:br>
              <a:rPr lang="fr-FR" sz="3700" dirty="0" smtClean="0"/>
            </a:b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2133599"/>
            <a:ext cx="7886700" cy="3802063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fr-FR" dirty="0" err="1" smtClean="0"/>
              <a:t>Prodotti</a:t>
            </a:r>
            <a:r>
              <a:rPr lang="fr-FR" dirty="0" smtClean="0"/>
              <a:t> in </a:t>
            </a:r>
            <a:r>
              <a:rPr lang="fr-FR" dirty="0" err="1" smtClean="0"/>
              <a:t>fase</a:t>
            </a:r>
            <a:r>
              <a:rPr lang="fr-FR" dirty="0" smtClean="0"/>
              <a:t> di </a:t>
            </a:r>
            <a:r>
              <a:rPr lang="fr-FR" dirty="0" err="1" smtClean="0"/>
              <a:t>registrazione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494992"/>
              </p:ext>
            </p:extLst>
          </p:nvPr>
        </p:nvGraphicFramePr>
        <p:xfrm>
          <a:off x="804332" y="2971460"/>
          <a:ext cx="6296632" cy="209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4906"/>
                <a:gridCol w="1605059"/>
                <a:gridCol w="3346667"/>
              </a:tblGrid>
              <a:tr h="52396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Paese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Prodotto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Composizione</a:t>
                      </a:r>
                      <a:endParaRPr lang="fr-FR" sz="1600" dirty="0"/>
                    </a:p>
                  </a:txBody>
                  <a:tcPr/>
                </a:tc>
              </a:tr>
              <a:tr h="52396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Portogallo</a:t>
                      </a:r>
                      <a:r>
                        <a:rPr lang="fr-FR" sz="1600" dirty="0" smtClean="0"/>
                        <a:t> </a:t>
                      </a:r>
                      <a:endParaRPr lang="fr-FR" sz="1600" dirty="0"/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Esquive WP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atroviride</a:t>
                      </a:r>
                      <a:r>
                        <a:rPr lang="fr-FR" sz="1600" baseline="0" dirty="0" smtClean="0"/>
                        <a:t> I-1237</a:t>
                      </a:r>
                      <a:endParaRPr lang="fr-FR" sz="1600" dirty="0"/>
                    </a:p>
                  </a:txBody>
                  <a:tcPr/>
                </a:tc>
              </a:tr>
              <a:tr h="52396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Spagna</a:t>
                      </a:r>
                      <a:endParaRPr lang="fr-FR" sz="1600" dirty="0"/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Esquive WP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atroviride</a:t>
                      </a:r>
                      <a:r>
                        <a:rPr lang="fr-FR" sz="1600" baseline="0" dirty="0" smtClean="0"/>
                        <a:t> I-1237</a:t>
                      </a:r>
                      <a:endParaRPr lang="fr-FR" sz="1600" dirty="0"/>
                    </a:p>
                  </a:txBody>
                  <a:tcPr/>
                </a:tc>
              </a:tr>
              <a:tr h="52396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Ungheria</a:t>
                      </a:r>
                      <a:endParaRPr lang="fr-FR" sz="1600" dirty="0"/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Vintec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b="0" i="1" dirty="0" err="1" smtClean="0"/>
                        <a:t>atroviride</a:t>
                      </a:r>
                      <a:r>
                        <a:rPr lang="fr-FR" sz="1600" dirty="0" smtClean="0"/>
                        <a:t> SC1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14"/>
          <p:cNvSpPr txBox="1"/>
          <p:nvPr/>
        </p:nvSpPr>
        <p:spPr>
          <a:xfrm>
            <a:off x="4537074" y="1304795"/>
            <a:ext cx="397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</a:rPr>
              <a:t>PROTEZIONE DELLE FERITE DI POTATURA</a:t>
            </a:r>
            <a:endParaRPr lang="fr-FR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332" y="753533"/>
            <a:ext cx="7711017" cy="93715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FR" sz="4000" dirty="0"/>
              <a:t>Come </a:t>
            </a:r>
            <a:r>
              <a:rPr lang="fr-FR" sz="4000" dirty="0" err="1"/>
              <a:t>usare</a:t>
            </a:r>
            <a:r>
              <a:rPr lang="fr-FR" sz="4000" dirty="0"/>
              <a:t> i </a:t>
            </a:r>
            <a:r>
              <a:rPr lang="fr-FR" sz="4000" dirty="0" err="1"/>
              <a:t>prodotti</a:t>
            </a:r>
            <a:r>
              <a:rPr lang="fr-FR" sz="4000" dirty="0"/>
              <a:t> a base di </a:t>
            </a:r>
            <a:r>
              <a:rPr lang="fr-FR" sz="4000" i="1" dirty="0" err="1"/>
              <a:t>Trichoderma</a:t>
            </a:r>
            <a:r>
              <a:rPr lang="fr-FR" sz="4000" dirty="0"/>
              <a:t>?</a:t>
            </a:r>
            <a:r>
              <a:rPr lang="fr-FR" sz="3700" dirty="0" smtClean="0"/>
              <a:t/>
            </a:r>
            <a:br>
              <a:rPr lang="fr-FR" sz="3700" dirty="0" smtClean="0"/>
            </a:br>
            <a:endParaRPr lang="fr-FR" sz="3700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883965"/>
              </p:ext>
            </p:extLst>
          </p:nvPr>
        </p:nvGraphicFramePr>
        <p:xfrm>
          <a:off x="297390" y="1628577"/>
          <a:ext cx="8724900" cy="52806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82698"/>
                <a:gridCol w="1295400"/>
                <a:gridCol w="1651000"/>
                <a:gridCol w="1104900"/>
                <a:gridCol w="1549400"/>
                <a:gridCol w="184150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Prodotto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Fase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fenologica</a:t>
                      </a:r>
                      <a:r>
                        <a:rPr lang="fr-FR" dirty="0" smtClean="0"/>
                        <a:t>  di </a:t>
                      </a:r>
                      <a:r>
                        <a:rPr lang="fr-FR" dirty="0" err="1" smtClean="0"/>
                        <a:t>applicazione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Dosaggio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Temperatura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Condizioni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meteo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Altro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Esquive WP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BBCH</a:t>
                      </a:r>
                      <a:r>
                        <a:rPr lang="fr-FR" baseline="0" dirty="0" smtClean="0"/>
                        <a:t> 00 (gemma ferma)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kg/ha in 150 L di </a:t>
                      </a:r>
                      <a:r>
                        <a:rPr lang="fr-FR" dirty="0" err="1" smtClean="0"/>
                        <a:t>acqua</a:t>
                      </a:r>
                      <a:r>
                        <a:rPr lang="fr-FR" dirty="0" smtClean="0"/>
                        <a:t> /ha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≥ 4°C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Clima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asciutto</a:t>
                      </a:r>
                      <a:r>
                        <a:rPr lang="fr-FR" dirty="0" smtClean="0"/>
                        <a:t>, </a:t>
                      </a:r>
                      <a:r>
                        <a:rPr lang="fr-FR" dirty="0" err="1" smtClean="0"/>
                        <a:t>assenza</a:t>
                      </a:r>
                      <a:r>
                        <a:rPr lang="fr-FR" dirty="0" smtClean="0"/>
                        <a:t> di </a:t>
                      </a:r>
                      <a:r>
                        <a:rPr lang="fr-FR" dirty="0" err="1" smtClean="0"/>
                        <a:t>pioggia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nelle</a:t>
                      </a:r>
                      <a:r>
                        <a:rPr lang="fr-FR" dirty="0" smtClean="0"/>
                        <a:t> 4 ore successive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Conservare</a:t>
                      </a:r>
                      <a:r>
                        <a:rPr lang="fr-FR" dirty="0" smtClean="0"/>
                        <a:t> a </a:t>
                      </a:r>
                      <a:r>
                        <a:rPr lang="fr-FR" dirty="0" err="1" smtClean="0"/>
                        <a:t>temperatura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ambiente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Vintec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BBCH 00- BBCH 05 (da gemma ferma a </a:t>
                      </a:r>
                      <a:r>
                        <a:rPr lang="fr-FR" dirty="0" err="1" smtClean="0"/>
                        <a:t>pianto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200 g/ha con 100 L di </a:t>
                      </a:r>
                      <a:r>
                        <a:rPr lang="fr-FR" dirty="0" err="1" smtClean="0"/>
                        <a:t>acqua</a:t>
                      </a:r>
                      <a:r>
                        <a:rPr lang="fr-FR" dirty="0" smtClean="0"/>
                        <a:t>/ha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≥ 10°C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Non </a:t>
                      </a:r>
                      <a:r>
                        <a:rPr lang="fr-FR" dirty="0" err="1" smtClean="0"/>
                        <a:t>pioggia</a:t>
                      </a:r>
                      <a:r>
                        <a:rPr lang="fr-FR" dirty="0" smtClean="0"/>
                        <a:t> o </a:t>
                      </a:r>
                      <a:r>
                        <a:rPr lang="fr-FR" dirty="0" err="1" smtClean="0"/>
                        <a:t>gelo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dopo</a:t>
                      </a:r>
                      <a:r>
                        <a:rPr lang="fr-FR" dirty="0" smtClean="0"/>
                        <a:t> il </a:t>
                      </a:r>
                      <a:r>
                        <a:rPr lang="fr-FR" dirty="0" err="1" smtClean="0"/>
                        <a:t>trattamento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 </a:t>
                      </a:r>
                      <a:r>
                        <a:rPr lang="fr-FR" dirty="0" err="1" smtClean="0"/>
                        <a:t>sospensione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eve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essere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preparata</a:t>
                      </a:r>
                      <a:r>
                        <a:rPr lang="fr-FR" dirty="0" smtClean="0"/>
                        <a:t> prima </a:t>
                      </a:r>
                      <a:r>
                        <a:rPr lang="fr-FR" dirty="0" err="1" smtClean="0"/>
                        <a:t>del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trattamento</a:t>
                      </a:r>
                      <a:r>
                        <a:rPr lang="fr-FR" dirty="0" smtClean="0"/>
                        <a:t> e non </a:t>
                      </a:r>
                      <a:r>
                        <a:rPr lang="fr-FR" dirty="0" err="1" smtClean="0"/>
                        <a:t>riutilizzata</a:t>
                      </a:r>
                      <a:r>
                        <a:rPr lang="fr-FR" dirty="0" smtClean="0"/>
                        <a:t>, </a:t>
                      </a:r>
                      <a:r>
                        <a:rPr lang="fr-FR" dirty="0" err="1" smtClean="0"/>
                        <a:t>conservazione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tra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0°C e 4°C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Patriot</a:t>
                      </a:r>
                      <a:r>
                        <a:rPr lang="fr-FR" sz="1600" dirty="0" smtClean="0"/>
                        <a:t> Dry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BBCH 00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250 g/l con 400 L di </a:t>
                      </a:r>
                      <a:r>
                        <a:rPr lang="fr-FR" dirty="0" err="1" smtClean="0"/>
                        <a:t>acqua</a:t>
                      </a:r>
                      <a:r>
                        <a:rPr lang="fr-FR" dirty="0" smtClean="0"/>
                        <a:t> per </a:t>
                      </a:r>
                      <a:r>
                        <a:rPr lang="fr-FR" dirty="0" err="1" smtClean="0"/>
                        <a:t>ettaro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≥ 10°C</a:t>
                      </a:r>
                    </a:p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Conservazione</a:t>
                      </a:r>
                      <a:r>
                        <a:rPr lang="fr-FR" dirty="0" smtClean="0"/>
                        <a:t> a T &lt;</a:t>
                      </a:r>
                      <a:r>
                        <a:rPr lang="fr-FR" baseline="0" dirty="0" smtClean="0"/>
                        <a:t> 25°C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Remedier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BBCH 00- BBCH 05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250 g/l con 400 L di </a:t>
                      </a:r>
                      <a:r>
                        <a:rPr lang="fr-FR" dirty="0" err="1" smtClean="0"/>
                        <a:t>acqua</a:t>
                      </a:r>
                      <a:r>
                        <a:rPr lang="fr-FR" dirty="0" smtClean="0"/>
                        <a:t> per </a:t>
                      </a:r>
                      <a:r>
                        <a:rPr lang="fr-FR" dirty="0" err="1" smtClean="0"/>
                        <a:t>ettaro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≥ 10°C</a:t>
                      </a:r>
                    </a:p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Per </a:t>
                      </a:r>
                      <a:r>
                        <a:rPr lang="fr-FR" dirty="0" err="1" smtClean="0"/>
                        <a:t>facilitare</a:t>
                      </a:r>
                      <a:r>
                        <a:rPr lang="fr-FR" dirty="0" smtClean="0"/>
                        <a:t> la </a:t>
                      </a:r>
                      <a:r>
                        <a:rPr lang="fr-FR" dirty="0" err="1" smtClean="0"/>
                        <a:t>germinazione</a:t>
                      </a:r>
                      <a:r>
                        <a:rPr lang="fr-FR" dirty="0" smtClean="0"/>
                        <a:t> delle spore </a:t>
                      </a:r>
                      <a:r>
                        <a:rPr lang="fr-FR" dirty="0" err="1" smtClean="0"/>
                        <a:t>sospendere</a:t>
                      </a:r>
                      <a:r>
                        <a:rPr lang="fr-FR" dirty="0" smtClean="0"/>
                        <a:t> in </a:t>
                      </a:r>
                      <a:r>
                        <a:rPr lang="fr-FR" dirty="0" err="1" smtClean="0"/>
                        <a:t>acqua</a:t>
                      </a:r>
                      <a:r>
                        <a:rPr lang="fr-FR" dirty="0" smtClean="0"/>
                        <a:t> 24 ore prima </a:t>
                      </a:r>
                      <a:r>
                        <a:rPr lang="fr-FR" dirty="0" err="1" smtClean="0"/>
                        <a:t>del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trattamento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Tellus WP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BBCH 00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250 g/l con 400 L di </a:t>
                      </a:r>
                      <a:r>
                        <a:rPr lang="fr-FR" dirty="0" err="1" smtClean="0"/>
                        <a:t>acqua</a:t>
                      </a:r>
                      <a:r>
                        <a:rPr lang="fr-FR" dirty="0" smtClean="0"/>
                        <a:t> per </a:t>
                      </a:r>
                      <a:r>
                        <a:rPr lang="fr-FR" dirty="0" err="1" smtClean="0"/>
                        <a:t>ettaro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≥ 10°C</a:t>
                      </a:r>
                    </a:p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Conservare</a:t>
                      </a:r>
                      <a:r>
                        <a:rPr lang="fr-FR" baseline="0" dirty="0" smtClean="0"/>
                        <a:t> a &lt;25°C </a:t>
                      </a:r>
                    </a:p>
                    <a:p>
                      <a:r>
                        <a:rPr lang="fr-FR" baseline="0" dirty="0" smtClean="0"/>
                        <a:t>15 </a:t>
                      </a:r>
                      <a:r>
                        <a:rPr lang="fr-FR" baseline="0" dirty="0" err="1" smtClean="0"/>
                        <a:t>mesi</a:t>
                      </a:r>
                      <a:r>
                        <a:rPr lang="fr-FR" baseline="0" dirty="0" smtClean="0"/>
                        <a:t> di </a:t>
                      </a:r>
                      <a:r>
                        <a:rPr lang="fr-FR" baseline="0" dirty="0" err="1" smtClean="0"/>
                        <a:t>conservazione</a:t>
                      </a:r>
                      <a:r>
                        <a:rPr lang="fr-FR" baseline="0" dirty="0" smtClean="0"/>
                        <a:t> a </a:t>
                      </a:r>
                      <a:r>
                        <a:rPr lang="fr-FR" baseline="0" dirty="0" err="1" smtClean="0"/>
                        <a:t>confezione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chiusa</a:t>
                      </a:r>
                      <a:r>
                        <a:rPr lang="fr-FR" baseline="0" dirty="0" smtClean="0"/>
                        <a:t>.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ZoneTexte 14"/>
          <p:cNvSpPr txBox="1"/>
          <p:nvPr/>
        </p:nvSpPr>
        <p:spPr>
          <a:xfrm>
            <a:off x="4712756" y="881047"/>
            <a:ext cx="397827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</a:rPr>
              <a:t>PROTEZIONE DELLE FERITE DI POTATURA</a:t>
            </a:r>
            <a:endParaRPr lang="fr-FR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3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9" y="97631"/>
            <a:ext cx="8347925" cy="1325563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3200" dirty="0" err="1"/>
              <a:t>Qual</a:t>
            </a:r>
            <a:r>
              <a:rPr lang="fr-FR" sz="3200" dirty="0"/>
              <a:t> è il </a:t>
            </a:r>
            <a:r>
              <a:rPr lang="fr-FR" sz="3200" dirty="0" err="1"/>
              <a:t>grado</a:t>
            </a:r>
            <a:r>
              <a:rPr lang="fr-FR" sz="3200" dirty="0"/>
              <a:t> di </a:t>
            </a:r>
            <a:r>
              <a:rPr lang="fr-FR" sz="3200" dirty="0" err="1"/>
              <a:t>efficacia</a:t>
            </a:r>
            <a:r>
              <a:rPr lang="fr-FR" sz="3200" dirty="0"/>
              <a:t> </a:t>
            </a:r>
            <a:r>
              <a:rPr lang="fr-FR" sz="3200" dirty="0" err="1"/>
              <a:t>del</a:t>
            </a:r>
            <a:r>
              <a:rPr lang="fr-FR" sz="3200" dirty="0"/>
              <a:t> </a:t>
            </a:r>
            <a:r>
              <a:rPr lang="fr-FR" sz="3200" i="1" dirty="0" err="1"/>
              <a:t>Trichoderma</a:t>
            </a:r>
            <a:r>
              <a:rPr lang="fr-FR" sz="3200" dirty="0"/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4692650" cy="435133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fr-FR" sz="2400" b="1" dirty="0" smtClean="0"/>
              <a:t>Come </a:t>
            </a:r>
            <a:r>
              <a:rPr lang="fr-FR" sz="2400" b="1" dirty="0" err="1" smtClean="0"/>
              <a:t>agisce</a:t>
            </a:r>
            <a:r>
              <a:rPr lang="fr-FR" sz="2400" b="1" dirty="0" smtClean="0"/>
              <a:t> il T. </a:t>
            </a:r>
            <a:r>
              <a:rPr lang="fr-FR" sz="2400" b="1" dirty="0" err="1" smtClean="0"/>
              <a:t>sulla</a:t>
            </a:r>
            <a:r>
              <a:rPr lang="fr-FR" sz="2400" b="1" dirty="0" smtClean="0"/>
              <a:t> vite?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b="1" dirty="0" smtClean="0"/>
          </a:p>
          <a:p>
            <a:pPr algn="just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 smtClean="0"/>
              <a:t> In quanto </a:t>
            </a:r>
            <a:r>
              <a:rPr lang="fr-FR" dirty="0" err="1" smtClean="0"/>
              <a:t>fungo</a:t>
            </a:r>
            <a:r>
              <a:rPr lang="fr-FR" dirty="0" smtClean="0"/>
              <a:t> a </a:t>
            </a:r>
            <a:r>
              <a:rPr lang="fr-FR" dirty="0" err="1" smtClean="0"/>
              <a:t>crescita</a:t>
            </a:r>
            <a:r>
              <a:rPr lang="fr-FR" dirty="0" smtClean="0"/>
              <a:t> </a:t>
            </a:r>
            <a:r>
              <a:rPr lang="fr-FR" dirty="0" err="1" smtClean="0"/>
              <a:t>rapida</a:t>
            </a:r>
            <a:r>
              <a:rPr lang="fr-FR" dirty="0" smtClean="0"/>
              <a:t>, in </a:t>
            </a:r>
            <a:r>
              <a:rPr lang="fr-FR" dirty="0" err="1" smtClean="0"/>
              <a:t>condizioni</a:t>
            </a:r>
            <a:r>
              <a:rPr lang="fr-FR" dirty="0" smtClean="0"/>
              <a:t> </a:t>
            </a:r>
            <a:r>
              <a:rPr lang="fr-FR" dirty="0" err="1" smtClean="0"/>
              <a:t>ottimali</a:t>
            </a:r>
            <a:r>
              <a:rPr lang="fr-FR" dirty="0" smtClean="0"/>
              <a:t> </a:t>
            </a:r>
            <a:r>
              <a:rPr lang="fr-FR" i="1" dirty="0" err="1" smtClean="0"/>
              <a:t>Trichoderma</a:t>
            </a:r>
            <a:r>
              <a:rPr lang="fr-FR" dirty="0" smtClean="0"/>
              <a:t> </a:t>
            </a:r>
            <a:r>
              <a:rPr lang="fr-FR" dirty="0" err="1" smtClean="0"/>
              <a:t>può</a:t>
            </a:r>
            <a:r>
              <a:rPr lang="fr-FR" dirty="0" smtClean="0"/>
              <a:t> </a:t>
            </a:r>
            <a:r>
              <a:rPr lang="fr-FR" dirty="0" err="1" smtClean="0"/>
              <a:t>colonizzare</a:t>
            </a:r>
            <a:r>
              <a:rPr lang="fr-FR" dirty="0" smtClean="0"/>
              <a:t> le </a:t>
            </a:r>
            <a:r>
              <a:rPr lang="fr-FR" dirty="0" err="1" smtClean="0"/>
              <a:t>ferite</a:t>
            </a:r>
            <a:r>
              <a:rPr lang="fr-FR" dirty="0" smtClean="0"/>
              <a:t> di </a:t>
            </a:r>
            <a:r>
              <a:rPr lang="fr-FR" dirty="0" err="1" smtClean="0"/>
              <a:t>potatura</a:t>
            </a:r>
            <a:endParaRPr lang="fr-FR" dirty="0" smtClean="0"/>
          </a:p>
          <a:p>
            <a:pPr algn="just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 err="1" smtClean="0"/>
              <a:t>Induce</a:t>
            </a:r>
            <a:r>
              <a:rPr lang="fr-FR" dirty="0" smtClean="0"/>
              <a:t> un alto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competizione</a:t>
            </a:r>
            <a:r>
              <a:rPr lang="fr-FR" dirty="0" smtClean="0"/>
              <a:t> con i </a:t>
            </a:r>
            <a:r>
              <a:rPr lang="fr-FR" dirty="0" err="1" smtClean="0"/>
              <a:t>patogeni</a:t>
            </a:r>
            <a:r>
              <a:rPr lang="fr-FR" dirty="0" smtClean="0"/>
              <a:t> per </a:t>
            </a:r>
            <a:r>
              <a:rPr lang="fr-FR" dirty="0" err="1" smtClean="0"/>
              <a:t>lo</a:t>
            </a:r>
            <a:r>
              <a:rPr lang="fr-FR" dirty="0" smtClean="0"/>
              <a:t> </a:t>
            </a:r>
            <a:r>
              <a:rPr lang="fr-FR" dirty="0" err="1" smtClean="0"/>
              <a:t>spazio</a:t>
            </a:r>
            <a:r>
              <a:rPr lang="fr-FR" dirty="0" smtClean="0"/>
              <a:t> e per i </a:t>
            </a:r>
            <a:r>
              <a:rPr lang="fr-FR" dirty="0" err="1" smtClean="0"/>
              <a:t>nutrienti</a:t>
            </a:r>
            <a:endParaRPr lang="fr-FR" dirty="0" smtClean="0"/>
          </a:p>
          <a:p>
            <a:pPr algn="just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fr-FR" dirty="0" smtClean="0"/>
              <a:t>La </a:t>
            </a:r>
            <a:r>
              <a:rPr lang="fr-FR" dirty="0" err="1" smtClean="0"/>
              <a:t>colonizzazione</a:t>
            </a:r>
            <a:r>
              <a:rPr lang="fr-FR" dirty="0" smtClean="0"/>
              <a:t> di </a:t>
            </a:r>
            <a:r>
              <a:rPr lang="fr-FR" dirty="0" err="1" smtClean="0"/>
              <a:t>tessuti</a:t>
            </a:r>
            <a:r>
              <a:rPr lang="fr-FR" dirty="0" smtClean="0"/>
              <a:t> </a:t>
            </a:r>
            <a:r>
              <a:rPr lang="fr-FR" dirty="0" err="1" smtClean="0"/>
              <a:t>sottostanti</a:t>
            </a:r>
            <a:r>
              <a:rPr lang="fr-FR" dirty="0" smtClean="0"/>
              <a:t> il </a:t>
            </a:r>
            <a:r>
              <a:rPr lang="fr-FR" dirty="0" err="1" smtClean="0"/>
              <a:t>taglio</a:t>
            </a:r>
            <a:r>
              <a:rPr lang="fr-FR" dirty="0" smtClean="0"/>
              <a:t> </a:t>
            </a:r>
            <a:r>
              <a:rPr lang="fr-FR" dirty="0" err="1" smtClean="0"/>
              <a:t>impedisce</a:t>
            </a:r>
            <a:r>
              <a:rPr lang="fr-FR" dirty="0" smtClean="0"/>
              <a:t> ai </a:t>
            </a:r>
            <a:r>
              <a:rPr lang="fr-FR" dirty="0" err="1" smtClean="0"/>
              <a:t>patogeni</a:t>
            </a:r>
            <a:r>
              <a:rPr lang="fr-FR" dirty="0" smtClean="0"/>
              <a:t> di </a:t>
            </a:r>
            <a:r>
              <a:rPr lang="fr-FR" dirty="0" err="1" smtClean="0"/>
              <a:t>penetrare</a:t>
            </a:r>
            <a:r>
              <a:rPr lang="fr-FR" dirty="0" smtClean="0"/>
              <a:t> </a:t>
            </a:r>
            <a:r>
              <a:rPr lang="fr-FR" dirty="0" err="1" smtClean="0"/>
              <a:t>nella</a:t>
            </a:r>
            <a:r>
              <a:rPr lang="fr-FR" dirty="0" smtClean="0"/>
              <a:t> </a:t>
            </a:r>
            <a:r>
              <a:rPr lang="fr-FR" dirty="0" err="1" smtClean="0"/>
              <a:t>ferita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 t="8772" r="35763" b="-901"/>
          <a:stretch/>
        </p:blipFill>
        <p:spPr>
          <a:xfrm>
            <a:off x="5549900" y="1244600"/>
            <a:ext cx="3594100" cy="57451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0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099" y="-180306"/>
            <a:ext cx="8176475" cy="169068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dirty="0" err="1"/>
              <a:t>Qual</a:t>
            </a:r>
            <a:r>
              <a:rPr lang="fr-FR" dirty="0"/>
              <a:t> è il </a:t>
            </a:r>
            <a:r>
              <a:rPr lang="fr-FR" dirty="0" err="1"/>
              <a:t>grado</a:t>
            </a:r>
            <a:r>
              <a:rPr lang="fr-FR" dirty="0"/>
              <a:t> di </a:t>
            </a:r>
            <a:r>
              <a:rPr lang="fr-FR" dirty="0" err="1"/>
              <a:t>efficacia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i="1" dirty="0" err="1"/>
              <a:t>Trichoderma</a:t>
            </a:r>
            <a:r>
              <a:rPr lang="fr-FR" dirty="0"/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4921250" cy="4351338"/>
          </a:xfrm>
        </p:spPr>
        <p:txBody>
          <a:bodyPr>
            <a:normAutofit lnSpcReduction="10000"/>
          </a:bodyPr>
          <a:lstStyle/>
          <a:p>
            <a:r>
              <a:rPr lang="fr-FR" b="1" dirty="0" err="1" smtClean="0"/>
              <a:t>Fattori</a:t>
            </a:r>
            <a:r>
              <a:rPr lang="fr-FR" b="1" dirty="0" smtClean="0"/>
              <a:t> </a:t>
            </a:r>
            <a:r>
              <a:rPr lang="fr-FR" b="1" dirty="0" err="1" smtClean="0"/>
              <a:t>che</a:t>
            </a:r>
            <a:r>
              <a:rPr lang="fr-FR" b="1" dirty="0" smtClean="0"/>
              <a:t> </a:t>
            </a:r>
            <a:r>
              <a:rPr lang="fr-FR" b="1" dirty="0" err="1" smtClean="0"/>
              <a:t>influenzano</a:t>
            </a:r>
            <a:r>
              <a:rPr lang="fr-FR" b="1" dirty="0" smtClean="0"/>
              <a:t> l’</a:t>
            </a:r>
            <a:r>
              <a:rPr lang="fr-FR" b="1" dirty="0" err="1" smtClean="0"/>
              <a:t>efficacia</a:t>
            </a:r>
            <a:r>
              <a:rPr lang="fr-FR" b="1" dirty="0" smtClean="0"/>
              <a:t> di </a:t>
            </a:r>
            <a:r>
              <a:rPr lang="fr-FR" b="1" i="1" dirty="0" err="1" smtClean="0"/>
              <a:t>Trichoderma</a:t>
            </a:r>
            <a:endParaRPr lang="fr-FR" b="1" dirty="0" smtClean="0"/>
          </a:p>
          <a:p>
            <a:pPr marL="0" indent="0">
              <a:buNone/>
            </a:pPr>
            <a:endParaRPr lang="fr-FR" b="1" dirty="0" smtClean="0"/>
          </a:p>
          <a:p>
            <a:pPr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fr-FR" dirty="0" err="1" smtClean="0"/>
              <a:t>Specie</a:t>
            </a:r>
            <a:r>
              <a:rPr lang="fr-FR" dirty="0" smtClean="0"/>
              <a:t> e </a:t>
            </a:r>
            <a:r>
              <a:rPr lang="fr-FR" dirty="0" err="1" smtClean="0"/>
              <a:t>ceppi</a:t>
            </a:r>
            <a:r>
              <a:rPr lang="fr-FR" dirty="0" smtClean="0"/>
              <a:t> di </a:t>
            </a:r>
            <a:r>
              <a:rPr lang="fr-FR" i="1" dirty="0" err="1" smtClean="0"/>
              <a:t>Trichoderma</a:t>
            </a:r>
            <a:r>
              <a:rPr lang="fr-FR" dirty="0" smtClean="0"/>
              <a:t> </a:t>
            </a:r>
            <a:r>
              <a:rPr lang="fr-FR" dirty="0" err="1" smtClean="0"/>
              <a:t>utilizzati</a:t>
            </a:r>
            <a:endParaRPr lang="fr-FR" dirty="0" smtClean="0"/>
          </a:p>
          <a:p>
            <a:pPr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fr-FR" dirty="0" err="1" smtClean="0"/>
              <a:t>Modalità</a:t>
            </a:r>
            <a:r>
              <a:rPr lang="fr-FR" dirty="0" smtClean="0"/>
              <a:t> di </a:t>
            </a:r>
            <a:r>
              <a:rPr lang="fr-FR" dirty="0" err="1" smtClean="0"/>
              <a:t>applicazione</a:t>
            </a:r>
            <a:endParaRPr lang="fr-FR" dirty="0" smtClean="0"/>
          </a:p>
          <a:p>
            <a:pPr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fr-FR" dirty="0" err="1" smtClean="0"/>
              <a:t>Stadio</a:t>
            </a:r>
            <a:r>
              <a:rPr lang="fr-FR" dirty="0" smtClean="0"/>
              <a:t> </a:t>
            </a:r>
            <a:r>
              <a:rPr lang="fr-FR" dirty="0" err="1" smtClean="0"/>
              <a:t>fenologico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vite</a:t>
            </a:r>
          </a:p>
          <a:p>
            <a:pPr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fr-FR" dirty="0" err="1" smtClean="0"/>
              <a:t>Intervallo</a:t>
            </a:r>
            <a:r>
              <a:rPr lang="fr-FR" dirty="0" smtClean="0"/>
              <a:t> di tempo </a:t>
            </a:r>
            <a:r>
              <a:rPr lang="fr-FR" dirty="0" err="1" smtClean="0"/>
              <a:t>tra</a:t>
            </a:r>
            <a:r>
              <a:rPr lang="fr-FR" dirty="0" smtClean="0"/>
              <a:t> la </a:t>
            </a:r>
            <a:r>
              <a:rPr lang="fr-FR" dirty="0" err="1" smtClean="0"/>
              <a:t>potatura</a:t>
            </a:r>
            <a:r>
              <a:rPr lang="fr-FR" dirty="0" smtClean="0"/>
              <a:t> e l’</a:t>
            </a:r>
            <a:r>
              <a:rPr lang="fr-FR" dirty="0" err="1" smtClean="0"/>
              <a:t>applicazione</a:t>
            </a:r>
            <a:r>
              <a:rPr lang="fr-FR" dirty="0" smtClean="0"/>
              <a:t> di </a:t>
            </a:r>
            <a:r>
              <a:rPr lang="fr-FR" i="1" dirty="0" err="1" smtClean="0"/>
              <a:t>Trichoderma</a:t>
            </a:r>
            <a:endParaRPr lang="fr-FR" dirty="0" smtClean="0"/>
          </a:p>
          <a:p>
            <a:pPr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fr-FR" dirty="0" err="1" smtClean="0"/>
              <a:t>Condizioni</a:t>
            </a:r>
            <a:r>
              <a:rPr lang="fr-FR" dirty="0" smtClean="0"/>
              <a:t> </a:t>
            </a:r>
            <a:r>
              <a:rPr lang="fr-FR" dirty="0" err="1" smtClean="0"/>
              <a:t>meteorologiche</a:t>
            </a:r>
            <a:r>
              <a:rPr lang="fr-FR" dirty="0" smtClean="0"/>
              <a:t> </a:t>
            </a:r>
            <a:r>
              <a:rPr lang="fr-FR" dirty="0" err="1" smtClean="0"/>
              <a:t>durante</a:t>
            </a:r>
            <a:r>
              <a:rPr lang="fr-FR" dirty="0" smtClean="0"/>
              <a:t> e </a:t>
            </a:r>
            <a:r>
              <a:rPr lang="fr-FR" dirty="0" err="1" smtClean="0"/>
              <a:t>dopo</a:t>
            </a:r>
            <a:r>
              <a:rPr lang="fr-FR" dirty="0" smtClean="0"/>
              <a:t> il </a:t>
            </a:r>
            <a:r>
              <a:rPr lang="fr-FR" dirty="0" err="1" smtClean="0"/>
              <a:t>trattamento</a:t>
            </a:r>
            <a:r>
              <a:rPr lang="fr-FR" dirty="0" smtClean="0"/>
              <a:t> </a:t>
            </a:r>
          </a:p>
          <a:p>
            <a:pPr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fr-FR" dirty="0" err="1" smtClean="0"/>
              <a:t>Interazione</a:t>
            </a:r>
            <a:r>
              <a:rPr lang="fr-FR" dirty="0" smtClean="0"/>
              <a:t> vite-</a:t>
            </a:r>
            <a:r>
              <a:rPr lang="fr-FR" i="1" dirty="0" err="1" smtClean="0"/>
              <a:t>Trichoderma</a:t>
            </a:r>
            <a:endParaRPr lang="fr-FR" dirty="0" smtClean="0"/>
          </a:p>
          <a:p>
            <a:pPr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fr-FR" b="1" dirty="0" err="1" smtClean="0"/>
              <a:t>Fattori</a:t>
            </a:r>
            <a:r>
              <a:rPr lang="fr-FR" b="1" dirty="0" smtClean="0"/>
              <a:t> </a:t>
            </a:r>
            <a:r>
              <a:rPr lang="fr-FR" b="1" dirty="0" err="1" smtClean="0"/>
              <a:t>ambientali</a:t>
            </a:r>
            <a:endParaRPr lang="fr-FR" b="1" dirty="0" smtClean="0"/>
          </a:p>
          <a:p>
            <a:pPr>
              <a:buClr>
                <a:srgbClr val="70AD47"/>
              </a:buClr>
              <a:buFont typeface="Wingdings" panose="05000000000000000000" pitchFamily="2" charset="2"/>
              <a:buChar char="Ø"/>
            </a:pP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 t="8772" r="35763" b="-901"/>
          <a:stretch/>
        </p:blipFill>
        <p:spPr>
          <a:xfrm>
            <a:off x="5549900" y="1244600"/>
            <a:ext cx="3594100" cy="57451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099" y="365126"/>
            <a:ext cx="8176475" cy="1325563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FR" sz="3600" dirty="0" err="1"/>
              <a:t>Qual</a:t>
            </a:r>
            <a:r>
              <a:rPr lang="fr-FR" sz="3600" dirty="0"/>
              <a:t> è il </a:t>
            </a:r>
            <a:r>
              <a:rPr lang="fr-FR" sz="3600" dirty="0" err="1"/>
              <a:t>grado</a:t>
            </a:r>
            <a:r>
              <a:rPr lang="fr-FR" sz="3600" dirty="0"/>
              <a:t> di </a:t>
            </a:r>
            <a:r>
              <a:rPr lang="fr-FR" sz="3600" dirty="0" err="1"/>
              <a:t>efficacia</a:t>
            </a:r>
            <a:r>
              <a:rPr lang="fr-FR" sz="3600" dirty="0"/>
              <a:t> </a:t>
            </a:r>
            <a:r>
              <a:rPr lang="fr-FR" sz="3600" dirty="0" err="1"/>
              <a:t>del</a:t>
            </a:r>
            <a:r>
              <a:rPr lang="fr-FR" sz="3600" dirty="0"/>
              <a:t> </a:t>
            </a:r>
            <a:r>
              <a:rPr lang="fr-FR" sz="3600" i="1" dirty="0" err="1" smtClean="0"/>
              <a:t>Trichoderma</a:t>
            </a:r>
            <a:r>
              <a:rPr lang="fr-FR" sz="3600" dirty="0" smtClean="0"/>
              <a:t>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47180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/>
              <a:t>L’</a:t>
            </a:r>
            <a:r>
              <a:rPr lang="fr-FR" sz="2800" b="1" dirty="0" err="1" smtClean="0"/>
              <a:t>efficacia</a:t>
            </a:r>
            <a:r>
              <a:rPr lang="fr-FR" sz="2800" b="1" dirty="0" smtClean="0"/>
              <a:t> delle varie </a:t>
            </a:r>
            <a:r>
              <a:rPr lang="fr-FR" sz="2800" b="1" dirty="0" err="1" smtClean="0"/>
              <a:t>specie</a:t>
            </a:r>
            <a:r>
              <a:rPr lang="fr-FR" sz="2800" b="1" dirty="0" smtClean="0"/>
              <a:t>  di </a:t>
            </a:r>
            <a:r>
              <a:rPr lang="fr-FR" sz="2800" i="1" dirty="0" err="1" smtClean="0"/>
              <a:t>Trichoderma</a:t>
            </a:r>
            <a:r>
              <a:rPr lang="fr-FR" sz="2800" dirty="0" smtClean="0"/>
              <a:t> </a:t>
            </a:r>
            <a:r>
              <a:rPr lang="fr-FR" sz="2800" b="1" dirty="0" smtClean="0"/>
              <a:t>varia con le </a:t>
            </a:r>
            <a:r>
              <a:rPr lang="fr-FR" sz="2800" b="1" dirty="0" err="1" smtClean="0"/>
              <a:t>condizioni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locali</a:t>
            </a:r>
            <a:r>
              <a:rPr lang="fr-FR" sz="2800" b="1" dirty="0" smtClean="0"/>
              <a:t>, </a:t>
            </a:r>
            <a:r>
              <a:rPr lang="fr-FR" sz="2800" dirty="0" smtClean="0"/>
              <a:t>e per la </a:t>
            </a:r>
            <a:r>
              <a:rPr lang="fr-FR" sz="2800" dirty="0" err="1" smtClean="0"/>
              <a:t>prevenzione</a:t>
            </a:r>
            <a:r>
              <a:rPr lang="fr-FR" sz="2800" dirty="0" smtClean="0"/>
              <a:t> di </a:t>
            </a:r>
            <a:r>
              <a:rPr lang="fr-FR" sz="2800" dirty="0" err="1" smtClean="0"/>
              <a:t>Esca</a:t>
            </a:r>
            <a:r>
              <a:rPr lang="fr-FR" sz="2800" dirty="0" smtClean="0"/>
              <a:t> e </a:t>
            </a:r>
            <a:r>
              <a:rPr lang="fr-FR" sz="2800" dirty="0" err="1" smtClean="0"/>
              <a:t>altre</a:t>
            </a:r>
            <a:r>
              <a:rPr lang="fr-FR" sz="2800" dirty="0" smtClean="0"/>
              <a:t> GTD</a:t>
            </a:r>
            <a:r>
              <a:rPr lang="fr-FR" sz="2800" b="1" dirty="0" smtClean="0"/>
              <a:t> è importante </a:t>
            </a:r>
            <a:r>
              <a:rPr lang="fr-FR" sz="2800" b="1" dirty="0" err="1" smtClean="0"/>
              <a:t>integrare</a:t>
            </a:r>
            <a:r>
              <a:rPr lang="fr-FR" sz="2800" b="1" dirty="0" smtClean="0"/>
              <a:t> l’</a:t>
            </a:r>
            <a:r>
              <a:rPr lang="fr-FR" sz="2800" b="1" dirty="0" err="1" smtClean="0"/>
              <a:t>utilizzo</a:t>
            </a:r>
            <a:r>
              <a:rPr lang="fr-FR" sz="2800" b="1" dirty="0" smtClean="0"/>
              <a:t> di T. con opportune </a:t>
            </a:r>
            <a:r>
              <a:rPr lang="fr-FR" sz="2800" b="1" dirty="0" err="1" smtClean="0"/>
              <a:t>pratiche</a:t>
            </a:r>
            <a:r>
              <a:rPr lang="fr-FR" sz="2800" b="1" dirty="0" smtClean="0"/>
              <a:t> di </a:t>
            </a:r>
            <a:r>
              <a:rPr lang="fr-FR" sz="2800" b="1" dirty="0" err="1" smtClean="0"/>
              <a:t>gestione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del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vigneto</a:t>
            </a:r>
            <a:r>
              <a:rPr lang="fr-FR" sz="2800" b="1" dirty="0" smtClean="0"/>
              <a:t>: </a:t>
            </a:r>
            <a:r>
              <a:rPr lang="fr-FR" sz="2800" dirty="0" err="1" smtClean="0"/>
              <a:t>Buone</a:t>
            </a:r>
            <a:r>
              <a:rPr lang="fr-FR" sz="2800" dirty="0" smtClean="0"/>
              <a:t> </a:t>
            </a:r>
            <a:r>
              <a:rPr lang="fr-FR" sz="2800" dirty="0" err="1" smtClean="0"/>
              <a:t>pratiche</a:t>
            </a:r>
            <a:r>
              <a:rPr lang="fr-FR" sz="2800" dirty="0" smtClean="0"/>
              <a:t> di </a:t>
            </a:r>
            <a:r>
              <a:rPr lang="fr-FR" sz="2800" dirty="0" err="1" smtClean="0"/>
              <a:t>potatura</a:t>
            </a:r>
            <a:r>
              <a:rPr lang="fr-FR" sz="2800" dirty="0" smtClean="0"/>
              <a:t>, </a:t>
            </a:r>
            <a:r>
              <a:rPr lang="fr-FR" sz="2800" dirty="0" err="1" smtClean="0"/>
              <a:t>riduzione</a:t>
            </a:r>
            <a:r>
              <a:rPr lang="fr-FR" sz="2800" dirty="0" smtClean="0"/>
              <a:t> </a:t>
            </a:r>
            <a:r>
              <a:rPr lang="fr-FR" sz="2800" dirty="0" err="1" smtClean="0"/>
              <a:t>dell’inocuolo</a:t>
            </a:r>
            <a:r>
              <a:rPr lang="fr-FR" sz="2800" dirty="0" smtClean="0"/>
              <a:t>, </a:t>
            </a:r>
            <a:r>
              <a:rPr lang="fr-FR" sz="2800" dirty="0" err="1" smtClean="0"/>
              <a:t>equilibrio</a:t>
            </a:r>
            <a:r>
              <a:rPr lang="fr-FR" sz="2800" dirty="0" smtClean="0"/>
              <a:t> </a:t>
            </a:r>
            <a:r>
              <a:rPr lang="fr-FR" sz="2800" dirty="0" err="1" smtClean="0"/>
              <a:t>della</a:t>
            </a:r>
            <a:r>
              <a:rPr lang="fr-FR" sz="2800" dirty="0" smtClean="0"/>
              <a:t> </a:t>
            </a:r>
            <a:r>
              <a:rPr lang="fr-FR" sz="2800" dirty="0" err="1" smtClean="0"/>
              <a:t>pianta</a:t>
            </a:r>
            <a:r>
              <a:rPr lang="fr-FR" sz="2800" dirty="0" smtClean="0"/>
              <a:t>…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 t="8772" r="35763" b="-901"/>
          <a:stretch/>
        </p:blipFill>
        <p:spPr>
          <a:xfrm>
            <a:off x="5549900" y="1244600"/>
            <a:ext cx="3594100" cy="57451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5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39" y="3940244"/>
            <a:ext cx="3731061" cy="290381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100" y="97631"/>
            <a:ext cx="7867650" cy="1325563"/>
          </a:xfrm>
        </p:spPr>
        <p:txBody>
          <a:bodyPr/>
          <a:lstStyle/>
          <a:p>
            <a:r>
              <a:rPr lang="fr-FR" dirty="0" smtClean="0"/>
              <a:t>Il </a:t>
            </a:r>
            <a:r>
              <a:rPr lang="fr-FR" dirty="0" err="1" smtClean="0"/>
              <a:t>progetto</a:t>
            </a:r>
            <a:r>
              <a:rPr lang="fr-FR" dirty="0" smtClean="0"/>
              <a:t> </a:t>
            </a:r>
            <a:r>
              <a:rPr lang="fr-FR" dirty="0" err="1" smtClean="0"/>
              <a:t>Winetwork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238" y="1325373"/>
            <a:ext cx="7340600" cy="23102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/>
              <a:t>WINETWORK é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rete</a:t>
            </a:r>
            <a:r>
              <a:rPr lang="fr-FR" dirty="0" smtClean="0"/>
              <a:t> </a:t>
            </a:r>
            <a:r>
              <a:rPr lang="fr-FR" dirty="0" err="1" smtClean="0"/>
              <a:t>tematica</a:t>
            </a:r>
            <a:r>
              <a:rPr lang="fr-FR" dirty="0" smtClean="0"/>
              <a:t> </a:t>
            </a:r>
            <a:r>
              <a:rPr lang="fr-FR" dirty="0" err="1" smtClean="0"/>
              <a:t>finanziata</a:t>
            </a:r>
            <a:r>
              <a:rPr lang="fr-FR" dirty="0" smtClean="0"/>
              <a:t> dal programma </a:t>
            </a:r>
            <a:r>
              <a:rPr lang="fr-FR" dirty="0" err="1" smtClean="0"/>
              <a:t>dell’Unione</a:t>
            </a:r>
            <a:r>
              <a:rPr lang="fr-FR" dirty="0" smtClean="0"/>
              <a:t> </a:t>
            </a:r>
            <a:r>
              <a:rPr lang="fr-FR" dirty="0" err="1" smtClean="0"/>
              <a:t>Europea</a:t>
            </a:r>
            <a:r>
              <a:rPr lang="fr-FR" dirty="0" smtClean="0"/>
              <a:t> di </a:t>
            </a:r>
            <a:r>
              <a:rPr lang="fr-FR" dirty="0" err="1" smtClean="0"/>
              <a:t>ricerca</a:t>
            </a:r>
            <a:r>
              <a:rPr lang="fr-FR" dirty="0" smtClean="0"/>
              <a:t> e </a:t>
            </a:r>
            <a:r>
              <a:rPr lang="fr-FR" dirty="0" err="1" smtClean="0"/>
              <a:t>innovazione</a:t>
            </a:r>
            <a:r>
              <a:rPr lang="fr-FR" dirty="0" smtClean="0"/>
              <a:t>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Horizon 2020 ai </a:t>
            </a:r>
            <a:r>
              <a:rPr lang="fr-FR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sensi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contratto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652601 </a:t>
            </a:r>
          </a:p>
          <a:p>
            <a:pPr algn="just">
              <a:buClr>
                <a:schemeClr val="accent6"/>
              </a:buClr>
            </a:pPr>
            <a:r>
              <a:rPr lang="fr-FR" dirty="0" err="1" smtClean="0"/>
              <a:t>Durata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progetto</a:t>
            </a:r>
            <a:r>
              <a:rPr lang="fr-FR" dirty="0" smtClean="0"/>
              <a:t> : Da </a:t>
            </a:r>
            <a:r>
              <a:rPr lang="fr-FR" dirty="0" err="1" smtClean="0"/>
              <a:t>Aprile</a:t>
            </a:r>
            <a:r>
              <a:rPr lang="fr-FR" dirty="0" smtClean="0"/>
              <a:t> 2015 a </a:t>
            </a:r>
            <a:r>
              <a:rPr lang="fr-FR" dirty="0" err="1" smtClean="0"/>
              <a:t>Settembre</a:t>
            </a:r>
            <a:r>
              <a:rPr lang="fr-FR" dirty="0" smtClean="0"/>
              <a:t> 2017</a:t>
            </a:r>
          </a:p>
          <a:p>
            <a:pPr algn="just">
              <a:buClr>
                <a:schemeClr val="accent6"/>
              </a:buClr>
            </a:pPr>
            <a:r>
              <a:rPr lang="fr-FR" dirty="0" smtClean="0"/>
              <a:t>11 </a:t>
            </a:r>
            <a:r>
              <a:rPr lang="fr-FR" dirty="0" err="1" smtClean="0"/>
              <a:t>partner</a:t>
            </a:r>
            <a:endParaRPr lang="fr-FR" dirty="0" smtClean="0"/>
          </a:p>
          <a:p>
            <a:pPr algn="just">
              <a:buClr>
                <a:schemeClr val="accent6"/>
              </a:buClr>
            </a:pPr>
            <a:r>
              <a:rPr lang="fr-FR" dirty="0" smtClean="0"/>
              <a:t>Budget 2 ml €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-41729"/>
            <a:ext cx="1854200" cy="125985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082488" y="6342665"/>
            <a:ext cx="232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Partner </a:t>
            </a:r>
            <a:r>
              <a:rPr lang="fr-FR" sz="1100" dirty="0" err="1" smtClean="0"/>
              <a:t>Winetwork</a:t>
            </a:r>
            <a:r>
              <a:rPr lang="fr-FR" sz="1100" dirty="0" smtClean="0"/>
              <a:t> (</a:t>
            </a:r>
            <a:r>
              <a:rPr lang="fr-FR" sz="1100" dirty="0" err="1" smtClean="0"/>
              <a:t>punti</a:t>
            </a:r>
            <a:r>
              <a:rPr lang="fr-FR" sz="1100" dirty="0" smtClean="0"/>
              <a:t> </a:t>
            </a:r>
            <a:r>
              <a:rPr lang="fr-FR" sz="1100" dirty="0" err="1" smtClean="0"/>
              <a:t>bainchi</a:t>
            </a:r>
            <a:r>
              <a:rPr lang="fr-FR" sz="1100" dirty="0" smtClean="0"/>
              <a:t>) e </a:t>
            </a:r>
            <a:r>
              <a:rPr lang="fr-FR" sz="1100" dirty="0" err="1" smtClean="0"/>
              <a:t>regioni</a:t>
            </a:r>
            <a:r>
              <a:rPr lang="fr-FR" sz="1100" dirty="0" smtClean="0"/>
              <a:t> </a:t>
            </a:r>
            <a:r>
              <a:rPr lang="fr-FR" sz="1100" dirty="0" err="1" smtClean="0"/>
              <a:t>coinvolte</a:t>
            </a:r>
            <a:r>
              <a:rPr lang="fr-FR" sz="1100" dirty="0" smtClean="0"/>
              <a:t> (</a:t>
            </a:r>
            <a:r>
              <a:rPr lang="fr-FR" sz="1100" dirty="0" err="1" smtClean="0"/>
              <a:t>porpora</a:t>
            </a:r>
            <a:r>
              <a:rPr lang="fr-FR" sz="1100" dirty="0" smtClean="0"/>
              <a:t>)</a:t>
            </a:r>
            <a:endParaRPr lang="fr-FR" sz="1100" dirty="0"/>
          </a:p>
        </p:txBody>
      </p:sp>
      <p:sp>
        <p:nvSpPr>
          <p:cNvPr id="7" name="Rectangle 6"/>
          <p:cNvSpPr/>
          <p:nvPr/>
        </p:nvSpPr>
        <p:spPr>
          <a:xfrm>
            <a:off x="681566" y="3513182"/>
            <a:ext cx="5837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 smtClean="0"/>
              <a:t>Questa</a:t>
            </a:r>
            <a:r>
              <a:rPr lang="fr-FR" sz="2000" dirty="0" smtClean="0"/>
              <a:t> </a:t>
            </a:r>
            <a:r>
              <a:rPr lang="fr-FR" sz="2000" dirty="0" err="1" smtClean="0"/>
              <a:t>presentazione</a:t>
            </a:r>
            <a:r>
              <a:rPr lang="fr-FR" sz="2000" dirty="0" smtClean="0"/>
              <a:t> è stata </a:t>
            </a:r>
            <a:r>
              <a:rPr lang="fr-FR" sz="2000" dirty="0" err="1" smtClean="0"/>
              <a:t>realizzata</a:t>
            </a:r>
            <a:r>
              <a:rPr lang="fr-FR" sz="2000" dirty="0" smtClean="0"/>
              <a:t> </a:t>
            </a:r>
            <a:r>
              <a:rPr lang="fr-FR" sz="2000" dirty="0" err="1" smtClean="0"/>
              <a:t>nel</a:t>
            </a:r>
            <a:r>
              <a:rPr lang="fr-FR" sz="2000" dirty="0" smtClean="0"/>
              <a:t> </a:t>
            </a:r>
            <a:r>
              <a:rPr lang="fr-FR" sz="2000" dirty="0" err="1" smtClean="0"/>
              <a:t>quadro</a:t>
            </a:r>
            <a:r>
              <a:rPr lang="fr-FR" sz="2000" dirty="0" smtClean="0"/>
              <a:t> </a:t>
            </a:r>
            <a:r>
              <a:rPr lang="fr-FR" sz="2000" dirty="0" err="1" smtClean="0"/>
              <a:t>del</a:t>
            </a:r>
            <a:r>
              <a:rPr lang="fr-FR" sz="2000" dirty="0" smtClean="0"/>
              <a:t> </a:t>
            </a:r>
            <a:r>
              <a:rPr lang="fr-FR" sz="2000" dirty="0" err="1" smtClean="0"/>
              <a:t>progetto</a:t>
            </a:r>
            <a:r>
              <a:rPr lang="fr-FR" sz="2000" dirty="0" smtClean="0"/>
              <a:t> WINETWORK </a:t>
            </a:r>
            <a:r>
              <a:rPr lang="fr-FR" sz="2000" smtClean="0"/>
              <a:t>utilizzando</a:t>
            </a:r>
            <a:r>
              <a:rPr lang="fr-FR" sz="2000" dirty="0" smtClean="0"/>
              <a:t> </a:t>
            </a:r>
            <a:r>
              <a:rPr lang="fr-FR" sz="2000" dirty="0" err="1" smtClean="0"/>
              <a:t>dati</a:t>
            </a:r>
            <a:r>
              <a:rPr lang="fr-FR" sz="2000" dirty="0" smtClean="0"/>
              <a:t> </a:t>
            </a:r>
            <a:r>
              <a:rPr lang="fr-FR" sz="2000" dirty="0" err="1" smtClean="0"/>
              <a:t>raccolti</a:t>
            </a:r>
            <a:r>
              <a:rPr lang="fr-FR" sz="2000" dirty="0" smtClean="0"/>
              <a:t> presso 219 </a:t>
            </a:r>
            <a:r>
              <a:rPr lang="fr-FR" sz="2000" dirty="0" err="1" smtClean="0"/>
              <a:t>operatori</a:t>
            </a:r>
            <a:r>
              <a:rPr lang="fr-FR" sz="2000" dirty="0" smtClean="0"/>
              <a:t> in </a:t>
            </a:r>
            <a:r>
              <a:rPr lang="fr-FR" sz="2000" dirty="0"/>
              <a:t>10 </a:t>
            </a:r>
            <a:r>
              <a:rPr lang="fr-FR" sz="2000" dirty="0" err="1" smtClean="0"/>
              <a:t>regioni</a:t>
            </a:r>
            <a:r>
              <a:rPr lang="fr-FR" sz="2000" dirty="0" smtClean="0"/>
              <a:t> vinicole </a:t>
            </a:r>
            <a:r>
              <a:rPr lang="fr-FR" sz="2000" dirty="0" err="1" smtClean="0"/>
              <a:t>europee</a:t>
            </a:r>
            <a:r>
              <a:rPr lang="fr-FR" sz="2000" dirty="0" smtClean="0"/>
              <a:t> di 7 </a:t>
            </a:r>
            <a:r>
              <a:rPr lang="fr-FR" sz="2000" dirty="0" err="1" smtClean="0"/>
              <a:t>paesi</a:t>
            </a:r>
            <a:r>
              <a:rPr lang="fr-FR" sz="2000" dirty="0" smtClean="0"/>
              <a:t>, e </a:t>
            </a:r>
            <a:r>
              <a:rPr lang="fr-FR" sz="2000" dirty="0" err="1" smtClean="0"/>
              <a:t>dall’analisi</a:t>
            </a:r>
            <a:r>
              <a:rPr lang="fr-FR" sz="2000" dirty="0" smtClean="0"/>
              <a:t> </a:t>
            </a:r>
            <a:r>
              <a:rPr lang="fr-FR" sz="2000" dirty="0" err="1" smtClean="0"/>
              <a:t>della</a:t>
            </a:r>
            <a:r>
              <a:rPr lang="fr-FR" sz="2000" dirty="0" smtClean="0"/>
              <a:t> </a:t>
            </a:r>
            <a:r>
              <a:rPr lang="fr-FR" sz="2000" dirty="0" err="1" smtClean="0"/>
              <a:t>letteratura</a:t>
            </a:r>
            <a:r>
              <a:rPr lang="fr-FR" sz="2000" dirty="0" smtClean="0"/>
              <a:t> </a:t>
            </a:r>
            <a:r>
              <a:rPr lang="fr-FR" sz="2000" dirty="0" err="1" smtClean="0"/>
              <a:t>scientifica</a:t>
            </a:r>
            <a:r>
              <a:rPr lang="fr-FR" sz="2000" dirty="0" smtClean="0"/>
              <a:t> </a:t>
            </a:r>
            <a:r>
              <a:rPr lang="fr-FR" sz="2000" dirty="0" err="1" smtClean="0"/>
              <a:t>sull’argomento</a:t>
            </a:r>
            <a:r>
              <a:rPr lang="fr-FR" sz="2000" dirty="0" smtClean="0"/>
              <a:t>.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 err="1" smtClean="0"/>
              <a:t>Maggiori</a:t>
            </a:r>
            <a:r>
              <a:rPr lang="fr-FR" sz="2000" dirty="0" smtClean="0"/>
              <a:t> </a:t>
            </a:r>
            <a:r>
              <a:rPr lang="fr-FR" sz="2000" dirty="0" err="1" smtClean="0"/>
              <a:t>informazioni</a:t>
            </a:r>
            <a:r>
              <a:rPr lang="fr-FR" sz="2000" dirty="0" smtClean="0"/>
              <a:t> su </a:t>
            </a:r>
            <a:r>
              <a:rPr lang="fr-FR" sz="2000" dirty="0" smtClean="0">
                <a:hlinkClick r:id="rId5"/>
              </a:rPr>
              <a:t>www.winetwork.eu</a:t>
            </a:r>
            <a:r>
              <a:rPr lang="fr-FR" sz="2000" dirty="0" smtClean="0"/>
              <a:t> </a:t>
            </a:r>
            <a:endParaRPr lang="fr-FR" sz="2000" dirty="0"/>
          </a:p>
          <a:p>
            <a:r>
              <a:rPr lang="fr-FR" sz="2000" dirty="0" smtClean="0"/>
              <a:t>e </a:t>
            </a:r>
            <a:r>
              <a:rPr lang="fr-FR" sz="2000" dirty="0" err="1" smtClean="0"/>
              <a:t>sull’Archivio</a:t>
            </a:r>
            <a:r>
              <a:rPr lang="fr-FR" sz="2000" dirty="0" smtClean="0"/>
              <a:t> </a:t>
            </a:r>
            <a:r>
              <a:rPr lang="fr-FR" sz="2000" dirty="0" err="1" smtClean="0"/>
              <a:t>della</a:t>
            </a:r>
            <a:r>
              <a:rPr lang="fr-FR" sz="2000" dirty="0" smtClean="0"/>
              <a:t> </a:t>
            </a:r>
            <a:r>
              <a:rPr lang="fr-FR" sz="2000" dirty="0" err="1" smtClean="0"/>
              <a:t>Conoscenza</a:t>
            </a:r>
            <a:r>
              <a:rPr lang="fr-FR" sz="2000" dirty="0" smtClean="0"/>
              <a:t> WINETWORK:</a:t>
            </a:r>
            <a:br>
              <a:rPr lang="fr-FR" sz="2000" dirty="0" smtClean="0"/>
            </a:br>
            <a:r>
              <a:rPr lang="fr-FR" sz="2000" dirty="0" smtClean="0">
                <a:hlinkClick r:id="rId6"/>
              </a:rPr>
              <a:t>www.winetwork-data.eu</a:t>
            </a:r>
            <a:endParaRPr lang="fr-FR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491283" y="3051517"/>
            <a:ext cx="167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Editing della versione italiana: Maurizio </a:t>
            </a:r>
            <a:r>
              <a:rPr lang="it-IT" sz="1200" dirty="0" err="1" smtClean="0"/>
              <a:t>Gily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942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Sommario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0334" y="1607094"/>
            <a:ext cx="7715250" cy="435133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dirty="0" err="1" smtClean="0"/>
              <a:t>Presentazione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fungo</a:t>
            </a:r>
            <a:r>
              <a:rPr lang="fr-FR" dirty="0" smtClean="0"/>
              <a:t> </a:t>
            </a:r>
            <a:r>
              <a:rPr lang="fr-FR" i="1" dirty="0" err="1" smtClean="0"/>
              <a:t>Trichoderma</a:t>
            </a:r>
            <a:endParaRPr lang="fr-FR" dirty="0" smtClean="0"/>
          </a:p>
          <a:p>
            <a:pPr lvl="1">
              <a:lnSpc>
                <a:spcPct val="150000"/>
              </a:lnSpc>
              <a:buClr>
                <a:schemeClr val="accent6"/>
              </a:buClr>
            </a:pPr>
            <a:r>
              <a:rPr lang="fr-FR" dirty="0" err="1" smtClean="0"/>
              <a:t>Modalità</a:t>
            </a:r>
            <a:r>
              <a:rPr lang="fr-FR" dirty="0" smtClean="0"/>
              <a:t> di </a:t>
            </a:r>
            <a:r>
              <a:rPr lang="fr-FR" dirty="0" err="1" smtClean="0"/>
              <a:t>azione</a:t>
            </a:r>
            <a:endParaRPr lang="fr-F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/>
              <a:t>Come </a:t>
            </a:r>
            <a:r>
              <a:rPr lang="fr-FR" i="1" dirty="0" err="1" smtClean="0"/>
              <a:t>Trichoderma</a:t>
            </a:r>
            <a:r>
              <a:rPr lang="fr-FR" dirty="0" smtClean="0"/>
              <a:t> </a:t>
            </a:r>
            <a:r>
              <a:rPr lang="fr-FR" dirty="0" err="1" smtClean="0"/>
              <a:t>favorisce</a:t>
            </a:r>
            <a:r>
              <a:rPr lang="fr-FR" dirty="0" smtClean="0"/>
              <a:t> il </a:t>
            </a:r>
            <a:r>
              <a:rPr lang="fr-FR" dirty="0" err="1" smtClean="0"/>
              <a:t>controllo</a:t>
            </a:r>
            <a:r>
              <a:rPr lang="fr-FR" dirty="0" smtClean="0"/>
              <a:t> delle </a:t>
            </a:r>
            <a:r>
              <a:rPr lang="fr-FR" dirty="0" err="1" smtClean="0"/>
              <a:t>GTDs</a:t>
            </a:r>
            <a:r>
              <a:rPr lang="fr-FR" dirty="0"/>
              <a:t>?</a:t>
            </a:r>
            <a:endParaRPr lang="fr-FR" dirty="0" smtClean="0"/>
          </a:p>
          <a:p>
            <a:pPr lvl="1">
              <a:lnSpc>
                <a:spcPct val="150000"/>
              </a:lnSpc>
              <a:buClr>
                <a:schemeClr val="accent6"/>
              </a:buClr>
            </a:pPr>
            <a:r>
              <a:rPr lang="fr-FR" dirty="0" err="1" smtClean="0"/>
              <a:t>Ceppi</a:t>
            </a:r>
            <a:r>
              <a:rPr lang="fr-FR" dirty="0" smtClean="0"/>
              <a:t> </a:t>
            </a:r>
            <a:r>
              <a:rPr lang="fr-FR" dirty="0" err="1" smtClean="0"/>
              <a:t>esistenti</a:t>
            </a:r>
            <a:r>
              <a:rPr lang="fr-FR" dirty="0" smtClean="0"/>
              <a:t> per la </a:t>
            </a:r>
            <a:r>
              <a:rPr lang="fr-FR" dirty="0" err="1" smtClean="0"/>
              <a:t>viticoltura</a:t>
            </a:r>
            <a:endParaRPr lang="fr-F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/>
              <a:t>Come </a:t>
            </a:r>
            <a:r>
              <a:rPr lang="fr-FR" dirty="0" err="1" smtClean="0"/>
              <a:t>usare</a:t>
            </a:r>
            <a:r>
              <a:rPr lang="fr-FR" dirty="0" smtClean="0"/>
              <a:t> i </a:t>
            </a:r>
            <a:r>
              <a:rPr lang="fr-FR" dirty="0" err="1" smtClean="0"/>
              <a:t>prodotti</a:t>
            </a:r>
            <a:r>
              <a:rPr lang="fr-FR" dirty="0" smtClean="0"/>
              <a:t> a base di </a:t>
            </a:r>
            <a:r>
              <a:rPr lang="fr-FR" i="1" dirty="0" err="1" smtClean="0"/>
              <a:t>Trichoderma</a:t>
            </a:r>
            <a:r>
              <a:rPr lang="fr-FR" dirty="0" smtClean="0"/>
              <a:t>?</a:t>
            </a:r>
          </a:p>
          <a:p>
            <a:pPr lvl="1">
              <a:lnSpc>
                <a:spcPct val="150000"/>
              </a:lnSpc>
              <a:buClr>
                <a:schemeClr val="accent6"/>
              </a:buClr>
            </a:pPr>
            <a:r>
              <a:rPr lang="fr-FR" dirty="0" smtClean="0"/>
              <a:t>Tempi e </a:t>
            </a:r>
            <a:r>
              <a:rPr lang="fr-FR" dirty="0" err="1" smtClean="0"/>
              <a:t>modalità</a:t>
            </a:r>
            <a:r>
              <a:rPr lang="fr-FR" dirty="0" smtClean="0"/>
              <a:t>  di </a:t>
            </a:r>
            <a:r>
              <a:rPr lang="fr-FR" dirty="0" err="1" smtClean="0"/>
              <a:t>applicazione</a:t>
            </a:r>
            <a:endParaRPr lang="fr-FR" dirty="0" smtClean="0"/>
          </a:p>
          <a:p>
            <a:pPr lvl="1">
              <a:lnSpc>
                <a:spcPct val="150000"/>
              </a:lnSpc>
              <a:buClr>
                <a:schemeClr val="accent6"/>
              </a:buClr>
            </a:pPr>
            <a:r>
              <a:rPr lang="fr-FR" dirty="0" err="1" smtClean="0"/>
              <a:t>Prodotti</a:t>
            </a:r>
            <a:r>
              <a:rPr lang="fr-FR" dirty="0" smtClean="0"/>
              <a:t> </a:t>
            </a:r>
            <a:r>
              <a:rPr lang="fr-FR" dirty="0" err="1" smtClean="0"/>
              <a:t>disponibili</a:t>
            </a:r>
            <a:r>
              <a:rPr lang="fr-FR" dirty="0" smtClean="0"/>
              <a:t> </a:t>
            </a:r>
            <a:r>
              <a:rPr lang="fr-FR" dirty="0" err="1" smtClean="0"/>
              <a:t>nei</a:t>
            </a:r>
            <a:r>
              <a:rPr lang="fr-FR" dirty="0" smtClean="0"/>
              <a:t> </a:t>
            </a:r>
            <a:r>
              <a:rPr lang="fr-FR" dirty="0" err="1" smtClean="0"/>
              <a:t>paesi</a:t>
            </a:r>
            <a:r>
              <a:rPr lang="fr-FR" dirty="0" smtClean="0"/>
              <a:t> </a:t>
            </a:r>
            <a:r>
              <a:rPr lang="fr-FR" dirty="0" err="1" smtClean="0"/>
              <a:t>europei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rete</a:t>
            </a:r>
            <a:r>
              <a:rPr lang="fr-FR" dirty="0" smtClean="0"/>
              <a:t> </a:t>
            </a:r>
            <a:r>
              <a:rPr lang="fr-FR" dirty="0" err="1" smtClean="0"/>
              <a:t>Winetwork</a:t>
            </a:r>
            <a:endParaRPr lang="fr-F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dirty="0" err="1" smtClean="0"/>
              <a:t>Qual</a:t>
            </a:r>
            <a:r>
              <a:rPr lang="fr-FR" dirty="0" smtClean="0"/>
              <a:t> è il </a:t>
            </a:r>
            <a:r>
              <a:rPr lang="fr-FR" dirty="0" err="1" smtClean="0"/>
              <a:t>grado</a:t>
            </a:r>
            <a:r>
              <a:rPr lang="fr-FR" dirty="0" smtClean="0"/>
              <a:t> di </a:t>
            </a:r>
            <a:r>
              <a:rPr lang="fr-FR" dirty="0" err="1" smtClean="0"/>
              <a:t>efficacia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i="1" dirty="0" err="1" smtClean="0"/>
              <a:t>Trichoderma</a:t>
            </a:r>
            <a:r>
              <a:rPr lang="fr-FR" dirty="0" smtClean="0"/>
              <a:t> 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fr-FR" dirty="0"/>
          </a:p>
        </p:txBody>
      </p:sp>
      <p:pic>
        <p:nvPicPr>
          <p:cNvPr id="4" name="Kép 678" descr="C:\Users\HP\Desktop\Tokaj, Disznókő képek 2017.03.22\Trichoderma képek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49517" y="2704307"/>
            <a:ext cx="6033664" cy="13553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91067" y="748507"/>
            <a:ext cx="59267" cy="558800"/>
          </a:xfrm>
          <a:prstGeom prst="rect">
            <a:avLst/>
          </a:prstGeom>
          <a:solidFill>
            <a:srgbClr val="4B7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5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1267" y="365126"/>
            <a:ext cx="7694083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dirty="0" err="1" smtClean="0"/>
              <a:t>Presentazione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fungo</a:t>
            </a:r>
            <a:r>
              <a:rPr lang="fr-FR" dirty="0" smtClean="0"/>
              <a:t> </a:t>
            </a:r>
            <a:r>
              <a:rPr lang="fr-FR" i="1" dirty="0" err="1" smtClean="0"/>
              <a:t>Trichoderma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799" y="1371601"/>
            <a:ext cx="8496301" cy="331630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2400" dirty="0" smtClean="0"/>
              <a:t>Il </a:t>
            </a:r>
            <a:r>
              <a:rPr lang="fr-FR" sz="2400" dirty="0" err="1" smtClean="0"/>
              <a:t>genere</a:t>
            </a:r>
            <a:r>
              <a:rPr lang="fr-FR" sz="2400" dirty="0" smtClean="0"/>
              <a:t> </a:t>
            </a:r>
            <a:r>
              <a:rPr lang="fr-FR" sz="2400" i="1" dirty="0" err="1" smtClean="0"/>
              <a:t>Trichoderma</a:t>
            </a:r>
            <a:r>
              <a:rPr lang="fr-FR" sz="2400" dirty="0" smtClean="0"/>
              <a:t> </a:t>
            </a:r>
            <a:r>
              <a:rPr lang="fr-FR" sz="2400" dirty="0" err="1" smtClean="0"/>
              <a:t>raccoglie</a:t>
            </a:r>
            <a:r>
              <a:rPr lang="fr-FR" sz="2400" dirty="0" smtClean="0"/>
              <a:t> </a:t>
            </a:r>
            <a:r>
              <a:rPr lang="fr-FR" sz="2400" dirty="0" err="1" smtClean="0"/>
              <a:t>diversi</a:t>
            </a:r>
            <a:r>
              <a:rPr lang="fr-FR" sz="2400" dirty="0" smtClean="0"/>
              <a:t> </a:t>
            </a:r>
            <a:r>
              <a:rPr lang="fr-FR" sz="2400" b="1" dirty="0" err="1" smtClean="0"/>
              <a:t>funghi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saprofiti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che</a:t>
            </a:r>
            <a:r>
              <a:rPr lang="fr-FR" sz="2400" b="1" dirty="0" smtClean="0"/>
              <a:t> si </a:t>
            </a:r>
            <a:r>
              <a:rPr lang="fr-FR" sz="2400" dirty="0" err="1" smtClean="0"/>
              <a:t>trovano</a:t>
            </a:r>
            <a:r>
              <a:rPr lang="fr-FR" sz="2400" dirty="0" smtClean="0"/>
              <a:t> </a:t>
            </a:r>
            <a:r>
              <a:rPr lang="fr-FR" sz="2400" dirty="0" err="1" smtClean="0"/>
              <a:t>normalmente</a:t>
            </a:r>
            <a:r>
              <a:rPr lang="fr-FR" sz="2400" dirty="0" smtClean="0"/>
              <a:t> </a:t>
            </a:r>
            <a:r>
              <a:rPr lang="fr-FR" sz="2400" dirty="0" err="1" smtClean="0"/>
              <a:t>nel</a:t>
            </a:r>
            <a:r>
              <a:rPr lang="fr-FR" sz="2400" dirty="0" smtClean="0"/>
              <a:t> </a:t>
            </a:r>
            <a:r>
              <a:rPr lang="fr-FR" sz="2400" dirty="0" err="1" smtClean="0"/>
              <a:t>suolo</a:t>
            </a:r>
            <a:r>
              <a:rPr lang="fr-FR" sz="2400" dirty="0" smtClean="0"/>
              <a:t>, </a:t>
            </a:r>
            <a:r>
              <a:rPr lang="fr-FR" sz="2400" dirty="0" err="1" smtClean="0"/>
              <a:t>nel</a:t>
            </a:r>
            <a:r>
              <a:rPr lang="fr-FR" sz="2400" dirty="0" smtClean="0"/>
              <a:t> </a:t>
            </a:r>
            <a:r>
              <a:rPr lang="fr-FR" sz="2400" dirty="0" err="1" smtClean="0"/>
              <a:t>legno</a:t>
            </a:r>
            <a:r>
              <a:rPr lang="fr-FR" sz="2400" dirty="0" smtClean="0"/>
              <a:t> </a:t>
            </a:r>
            <a:r>
              <a:rPr lang="fr-FR" sz="2400" dirty="0" err="1" smtClean="0"/>
              <a:t>morto</a:t>
            </a:r>
            <a:r>
              <a:rPr lang="fr-FR" sz="2400" dirty="0" smtClean="0"/>
              <a:t>, </a:t>
            </a:r>
            <a:r>
              <a:rPr lang="fr-FR" sz="2400" dirty="0" err="1" smtClean="0"/>
              <a:t>nei</a:t>
            </a:r>
            <a:r>
              <a:rPr lang="fr-FR" sz="2400" dirty="0" smtClean="0"/>
              <a:t> </a:t>
            </a:r>
            <a:r>
              <a:rPr lang="fr-FR" sz="2400" dirty="0" err="1" smtClean="0"/>
              <a:t>residui</a:t>
            </a:r>
            <a:r>
              <a:rPr lang="fr-FR" sz="2400" dirty="0" smtClean="0"/>
              <a:t> </a:t>
            </a:r>
            <a:r>
              <a:rPr lang="fr-FR" sz="2400" dirty="0" err="1" smtClean="0"/>
              <a:t>vegetali</a:t>
            </a:r>
            <a:r>
              <a:rPr lang="fr-FR" sz="2400" dirty="0" smtClean="0"/>
              <a:t> e </a:t>
            </a:r>
            <a:r>
              <a:rPr lang="fr-FR" sz="2400" dirty="0" err="1" smtClean="0"/>
              <a:t>nelle</a:t>
            </a:r>
            <a:r>
              <a:rPr lang="fr-FR" sz="2400" dirty="0" smtClean="0"/>
              <a:t> </a:t>
            </a:r>
            <a:r>
              <a:rPr lang="fr-FR" sz="2400" dirty="0" err="1" smtClean="0"/>
              <a:t>piante</a:t>
            </a:r>
            <a:r>
              <a:rPr lang="fr-FR" sz="24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400" dirty="0" smtClean="0"/>
              <a:t>Diverse </a:t>
            </a:r>
            <a:r>
              <a:rPr lang="fr-FR" sz="2400" dirty="0" err="1" smtClean="0"/>
              <a:t>specie</a:t>
            </a:r>
            <a:r>
              <a:rPr lang="fr-FR" sz="2400" dirty="0" smtClean="0"/>
              <a:t> di </a:t>
            </a:r>
            <a:r>
              <a:rPr lang="fr-FR" sz="2400" i="1" dirty="0" err="1" smtClean="0"/>
              <a:t>Trichoderma</a:t>
            </a:r>
            <a:r>
              <a:rPr lang="fr-FR" sz="2400" dirty="0" smtClean="0"/>
              <a:t> </a:t>
            </a:r>
            <a:r>
              <a:rPr lang="fr-FR" sz="2400" dirty="0" err="1" smtClean="0"/>
              <a:t>spp</a:t>
            </a:r>
            <a:r>
              <a:rPr lang="fr-FR" sz="2400" dirty="0" smtClean="0"/>
              <a:t>. </a:t>
            </a:r>
            <a:r>
              <a:rPr lang="fr-FR" sz="2400" dirty="0" err="1" smtClean="0"/>
              <a:t>presentano</a:t>
            </a:r>
            <a:r>
              <a:rPr lang="fr-FR" sz="2400" dirty="0" smtClean="0"/>
              <a:t> </a:t>
            </a:r>
            <a:r>
              <a:rPr lang="fr-FR" sz="2400" dirty="0" err="1" smtClean="0"/>
              <a:t>antagonismo</a:t>
            </a:r>
            <a:r>
              <a:rPr lang="fr-FR" sz="2400" dirty="0" smtClean="0"/>
              <a:t> verso </a:t>
            </a:r>
            <a:r>
              <a:rPr lang="fr-FR" sz="2400" dirty="0" err="1" smtClean="0"/>
              <a:t>svariati</a:t>
            </a:r>
            <a:r>
              <a:rPr lang="fr-FR" sz="2400" dirty="0" smtClean="0"/>
              <a:t> </a:t>
            </a:r>
            <a:r>
              <a:rPr lang="fr-FR" sz="2400" dirty="0" err="1" smtClean="0"/>
              <a:t>patogeni</a:t>
            </a:r>
            <a:r>
              <a:rPr lang="fr-FR" sz="2400" dirty="0" smtClean="0"/>
              <a:t>, </a:t>
            </a:r>
            <a:r>
              <a:rPr lang="fr-FR" sz="2400" dirty="0" err="1" smtClean="0"/>
              <a:t>scoperto</a:t>
            </a:r>
            <a:r>
              <a:rPr lang="fr-FR" sz="2400" dirty="0" smtClean="0"/>
              <a:t> </a:t>
            </a:r>
            <a:r>
              <a:rPr lang="fr-FR" sz="2400" dirty="0" err="1" smtClean="0"/>
              <a:t>nel</a:t>
            </a:r>
            <a:r>
              <a:rPr lang="fr-FR" sz="2400" dirty="0" smtClean="0"/>
              <a:t> 1887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Cosa si </a:t>
            </a:r>
            <a:r>
              <a:rPr lang="fr-FR" sz="2000" dirty="0" err="1" smtClean="0">
                <a:solidFill>
                  <a:srgbClr val="FF0000"/>
                </a:solidFill>
              </a:rPr>
              <a:t>intende</a:t>
            </a:r>
            <a:r>
              <a:rPr lang="fr-FR" sz="2000" dirty="0" smtClean="0">
                <a:solidFill>
                  <a:srgbClr val="FF0000"/>
                </a:solidFill>
              </a:rPr>
              <a:t> per </a:t>
            </a:r>
            <a:r>
              <a:rPr lang="fr-FR" sz="2000" dirty="0" err="1" smtClean="0">
                <a:solidFill>
                  <a:srgbClr val="FF0000"/>
                </a:solidFill>
              </a:rPr>
              <a:t>antagonismo</a:t>
            </a:r>
            <a:r>
              <a:rPr lang="fr-FR" sz="2000" dirty="0" smtClean="0">
                <a:solidFill>
                  <a:srgbClr val="FF0000"/>
                </a:solidFill>
              </a:rPr>
              <a:t>?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fr-FR" sz="2000" dirty="0" smtClean="0">
                <a:solidFill>
                  <a:srgbClr val="4B7B03"/>
                </a:solidFill>
              </a:rPr>
              <a:t>E’ </a:t>
            </a:r>
            <a:r>
              <a:rPr lang="fr-FR" sz="2000" dirty="0">
                <a:solidFill>
                  <a:srgbClr val="4B7B03"/>
                </a:solidFill>
              </a:rPr>
              <a:t>l</a:t>
            </a:r>
            <a:r>
              <a:rPr lang="fr-FR" sz="2000" dirty="0" smtClean="0">
                <a:solidFill>
                  <a:srgbClr val="4B7B03"/>
                </a:solidFill>
              </a:rPr>
              <a:t>a </a:t>
            </a:r>
            <a:r>
              <a:rPr lang="fr-FR" sz="2000" dirty="0" err="1" smtClean="0">
                <a:solidFill>
                  <a:srgbClr val="4B7B03"/>
                </a:solidFill>
              </a:rPr>
              <a:t>capacità</a:t>
            </a:r>
            <a:r>
              <a:rPr lang="fr-FR" sz="2000" dirty="0" smtClean="0">
                <a:solidFill>
                  <a:srgbClr val="4B7B03"/>
                </a:solidFill>
              </a:rPr>
              <a:t> di un </a:t>
            </a:r>
            <a:r>
              <a:rPr lang="fr-FR" sz="2000" dirty="0" err="1" smtClean="0">
                <a:solidFill>
                  <a:srgbClr val="4B7B03"/>
                </a:solidFill>
              </a:rPr>
              <a:t>microrganismo</a:t>
            </a:r>
            <a:r>
              <a:rPr lang="fr-FR" sz="2000" dirty="0" smtClean="0">
                <a:solidFill>
                  <a:srgbClr val="4B7B03"/>
                </a:solidFill>
              </a:rPr>
              <a:t> di </a:t>
            </a:r>
            <a:r>
              <a:rPr lang="fr-FR" sz="2000" dirty="0" err="1" smtClean="0">
                <a:solidFill>
                  <a:srgbClr val="4B7B03"/>
                </a:solidFill>
              </a:rPr>
              <a:t>sopprimere</a:t>
            </a:r>
            <a:r>
              <a:rPr lang="fr-FR" sz="2000" dirty="0" smtClean="0">
                <a:solidFill>
                  <a:srgbClr val="4B7B03"/>
                </a:solidFill>
              </a:rPr>
              <a:t> o </a:t>
            </a:r>
            <a:r>
              <a:rPr lang="fr-FR" sz="2000" dirty="0" err="1" smtClean="0">
                <a:solidFill>
                  <a:srgbClr val="4B7B03"/>
                </a:solidFill>
              </a:rPr>
              <a:t>ritardare</a:t>
            </a:r>
            <a:r>
              <a:rPr lang="fr-FR" sz="2000" dirty="0" smtClean="0">
                <a:solidFill>
                  <a:srgbClr val="4B7B03"/>
                </a:solidFill>
              </a:rPr>
              <a:t> la </a:t>
            </a:r>
            <a:r>
              <a:rPr lang="fr-FR" sz="2000" dirty="0" err="1" smtClean="0">
                <a:solidFill>
                  <a:srgbClr val="4B7B03"/>
                </a:solidFill>
              </a:rPr>
              <a:t>crescita</a:t>
            </a:r>
            <a:r>
              <a:rPr lang="fr-FR" sz="2000" dirty="0" smtClean="0">
                <a:solidFill>
                  <a:srgbClr val="4B7B03"/>
                </a:solidFill>
              </a:rPr>
              <a:t> di un agente </a:t>
            </a:r>
            <a:r>
              <a:rPr lang="fr-FR" sz="2000" dirty="0" err="1" smtClean="0">
                <a:solidFill>
                  <a:srgbClr val="4B7B03"/>
                </a:solidFill>
              </a:rPr>
              <a:t>patogeno</a:t>
            </a:r>
            <a:endParaRPr lang="fr-FR" sz="2000" dirty="0" smtClean="0">
              <a:solidFill>
                <a:srgbClr val="4B7B03"/>
              </a:solidFill>
            </a:endParaRPr>
          </a:p>
          <a:p>
            <a:pPr>
              <a:lnSpc>
                <a:spcPct val="110000"/>
              </a:lnSpc>
            </a:pPr>
            <a:endParaRPr lang="fr-FR" sz="2400" dirty="0" smtClean="0"/>
          </a:p>
          <a:p>
            <a:pPr>
              <a:lnSpc>
                <a:spcPct val="110000"/>
              </a:lnSpc>
            </a:pPr>
            <a:endParaRPr lang="fr-FR" sz="2400" dirty="0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96" y="4378817"/>
            <a:ext cx="2934525" cy="2285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06424" y="469107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96214" y="4813489"/>
            <a:ext cx="552503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2000" dirty="0" err="1" smtClean="0"/>
              <a:t>Capacità</a:t>
            </a:r>
            <a:r>
              <a:rPr lang="fr-FR" sz="2000" dirty="0" smtClean="0"/>
              <a:t> di </a:t>
            </a:r>
            <a:r>
              <a:rPr lang="fr-FR" sz="2000" dirty="0" err="1" smtClean="0"/>
              <a:t>proteggere</a:t>
            </a:r>
            <a:r>
              <a:rPr lang="fr-FR" sz="2000" dirty="0" smtClean="0"/>
              <a:t> le </a:t>
            </a:r>
            <a:r>
              <a:rPr lang="fr-FR" sz="2000" dirty="0" err="1" smtClean="0"/>
              <a:t>radici</a:t>
            </a:r>
            <a:r>
              <a:rPr lang="fr-FR" sz="2000" dirty="0" smtClean="0"/>
              <a:t> delle </a:t>
            </a:r>
            <a:r>
              <a:rPr lang="fr-FR" sz="2000" dirty="0" err="1" smtClean="0"/>
              <a:t>piante</a:t>
            </a:r>
            <a:r>
              <a:rPr lang="fr-FR" sz="2000" dirty="0" smtClean="0"/>
              <a:t> da </a:t>
            </a:r>
            <a:r>
              <a:rPr lang="fr-FR" sz="2000" dirty="0" err="1" smtClean="0"/>
              <a:t>infezioni</a:t>
            </a:r>
            <a:r>
              <a:rPr lang="fr-FR" sz="2000" dirty="0" smtClean="0"/>
              <a:t> </a:t>
            </a:r>
            <a:r>
              <a:rPr lang="fr-FR" sz="2000" dirty="0" err="1" smtClean="0"/>
              <a:t>causate</a:t>
            </a:r>
            <a:r>
              <a:rPr lang="fr-FR" sz="2000" dirty="0" smtClean="0"/>
              <a:t> da </a:t>
            </a:r>
            <a:r>
              <a:rPr lang="fr-FR" sz="2000" dirty="0" err="1" smtClean="0"/>
              <a:t>patogeni</a:t>
            </a:r>
            <a:r>
              <a:rPr lang="fr-FR" sz="2000" dirty="0" smtClean="0"/>
              <a:t>.</a:t>
            </a:r>
            <a:endParaRPr lang="fr-FR" sz="2000" dirty="0"/>
          </a:p>
          <a:p>
            <a:pPr>
              <a:lnSpc>
                <a:spcPct val="110000"/>
              </a:lnSpc>
            </a:pPr>
            <a:r>
              <a:rPr lang="fr-FR" sz="2000" i="1" dirty="0" err="1"/>
              <a:t>Trichoderma</a:t>
            </a:r>
            <a:r>
              <a:rPr lang="fr-FR" sz="2000" dirty="0"/>
              <a:t> </a:t>
            </a:r>
            <a:r>
              <a:rPr lang="fr-FR" sz="2000" dirty="0" smtClean="0"/>
              <a:t>è in </a:t>
            </a:r>
            <a:r>
              <a:rPr lang="fr-FR" sz="2000" dirty="0" err="1" smtClean="0"/>
              <a:t>grado</a:t>
            </a:r>
            <a:r>
              <a:rPr lang="fr-FR" sz="2000" dirty="0" smtClean="0"/>
              <a:t> di </a:t>
            </a:r>
            <a:r>
              <a:rPr lang="fr-FR" sz="2000" dirty="0" err="1" smtClean="0"/>
              <a:t>controllare</a:t>
            </a:r>
            <a:r>
              <a:rPr lang="fr-FR" sz="2000" dirty="0" smtClean="0"/>
              <a:t> i </a:t>
            </a:r>
            <a:r>
              <a:rPr lang="fr-FR" sz="2000" dirty="0" err="1" smtClean="0"/>
              <a:t>patogeni</a:t>
            </a:r>
            <a:r>
              <a:rPr lang="fr-FR" sz="2000" dirty="0" smtClean="0"/>
              <a:t> </a:t>
            </a:r>
            <a:r>
              <a:rPr lang="fr-FR" sz="2000" dirty="0" err="1" smtClean="0"/>
              <a:t>attraverso</a:t>
            </a:r>
            <a:r>
              <a:rPr lang="fr-FR" sz="2000" dirty="0" smtClean="0"/>
              <a:t> diverse </a:t>
            </a:r>
            <a:r>
              <a:rPr lang="fr-FR" sz="2000" dirty="0" err="1" smtClean="0"/>
              <a:t>modalità</a:t>
            </a:r>
            <a:r>
              <a:rPr lang="fr-FR" sz="2000" dirty="0" smtClean="0"/>
              <a:t> di </a:t>
            </a:r>
            <a:r>
              <a:rPr lang="fr-FR" sz="2000" dirty="0" err="1" smtClean="0"/>
              <a:t>azione</a:t>
            </a:r>
            <a:r>
              <a:rPr lang="fr-FR" sz="2000" dirty="0" smtClean="0"/>
              <a:t>.</a:t>
            </a:r>
            <a:endParaRPr lang="fr-FR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4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5866" y="365126"/>
            <a:ext cx="7719483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dirty="0" err="1" smtClean="0"/>
              <a:t>Presentazione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fungo</a:t>
            </a:r>
            <a:r>
              <a:rPr lang="fr-FR" dirty="0" smtClean="0"/>
              <a:t> </a:t>
            </a:r>
            <a:r>
              <a:rPr lang="fr-FR" i="1" dirty="0" err="1" smtClean="0"/>
              <a:t>Trichoderma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1337733"/>
            <a:ext cx="8521700" cy="5020734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err="1" smtClean="0"/>
              <a:t>Modalità</a:t>
            </a:r>
            <a:r>
              <a:rPr lang="fr-FR" b="1" dirty="0" smtClean="0"/>
              <a:t> di </a:t>
            </a:r>
            <a:r>
              <a:rPr lang="fr-FR" b="1" dirty="0" err="1" smtClean="0"/>
              <a:t>azione</a:t>
            </a:r>
            <a:endParaRPr lang="fr-FR" b="1" dirty="0" smtClean="0"/>
          </a:p>
          <a:p>
            <a:endParaRPr lang="fr-FR" b="1" dirty="0" smtClean="0"/>
          </a:p>
          <a:p>
            <a:pPr marL="514350" indent="-514350">
              <a:buAutoNum type="arabicParenR"/>
            </a:pPr>
            <a:r>
              <a:rPr lang="fr-FR" dirty="0" err="1" smtClean="0">
                <a:solidFill>
                  <a:srgbClr val="FF0000"/>
                </a:solidFill>
              </a:rPr>
              <a:t>Antibiosi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err="1" smtClean="0"/>
              <a:t>Produzione</a:t>
            </a:r>
            <a:r>
              <a:rPr lang="fr-FR" dirty="0" smtClean="0"/>
              <a:t> di </a:t>
            </a:r>
            <a:r>
              <a:rPr lang="fr-FR" dirty="0" err="1" smtClean="0"/>
              <a:t>sostanze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inibiscono</a:t>
            </a:r>
            <a:r>
              <a:rPr lang="fr-FR" dirty="0" smtClean="0"/>
              <a:t> la </a:t>
            </a:r>
            <a:r>
              <a:rPr lang="fr-FR" dirty="0" err="1" smtClean="0"/>
              <a:t>crescita</a:t>
            </a:r>
            <a:r>
              <a:rPr lang="fr-FR" dirty="0" smtClean="0"/>
              <a:t> dei </a:t>
            </a:r>
            <a:r>
              <a:rPr lang="fr-FR" dirty="0" err="1" smtClean="0"/>
              <a:t>competitori</a:t>
            </a:r>
            <a:r>
              <a:rPr lang="fr-FR" dirty="0" smtClean="0"/>
              <a:t>, </a:t>
            </a:r>
            <a:r>
              <a:rPr lang="fr-FR" dirty="0" err="1" smtClean="0"/>
              <a:t>tra</a:t>
            </a:r>
            <a:r>
              <a:rPr lang="fr-FR" dirty="0" smtClean="0"/>
              <a:t> </a:t>
            </a:r>
            <a:r>
              <a:rPr lang="fr-FR" dirty="0" err="1" smtClean="0"/>
              <a:t>cui</a:t>
            </a:r>
            <a:r>
              <a:rPr lang="fr-FR" dirty="0" smtClean="0"/>
              <a:t> vari </a:t>
            </a:r>
            <a:r>
              <a:rPr lang="fr-FR" dirty="0" err="1" smtClean="0"/>
              <a:t>patogeni</a:t>
            </a:r>
            <a:r>
              <a:rPr lang="fr-FR" dirty="0" smtClean="0"/>
              <a:t> delle </a:t>
            </a:r>
            <a:r>
              <a:rPr lang="fr-FR" dirty="0" err="1" smtClean="0"/>
              <a:t>piante</a:t>
            </a:r>
            <a:endParaRPr lang="fr-FR" dirty="0" smtClean="0"/>
          </a:p>
          <a:p>
            <a:pPr marL="514350" indent="-514350">
              <a:buFont typeface="+mj-lt"/>
              <a:buAutoNum type="arabicParenR" startAt="2"/>
            </a:pPr>
            <a:r>
              <a:rPr lang="fr-FR" dirty="0" err="1" smtClean="0">
                <a:solidFill>
                  <a:srgbClr val="FF0000"/>
                </a:solidFill>
              </a:rPr>
              <a:t>Competizione</a:t>
            </a:r>
            <a:r>
              <a:rPr lang="fr-FR" dirty="0" smtClean="0">
                <a:solidFill>
                  <a:srgbClr val="FF0000"/>
                </a:solidFill>
              </a:rPr>
              <a:t> per </a:t>
            </a:r>
            <a:r>
              <a:rPr lang="fr-FR" dirty="0" err="1" smtClean="0">
                <a:solidFill>
                  <a:srgbClr val="FF0000"/>
                </a:solidFill>
              </a:rPr>
              <a:t>nutrienti</a:t>
            </a: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i="1" dirty="0" err="1" smtClean="0"/>
              <a:t>Trichoderma</a:t>
            </a:r>
            <a:r>
              <a:rPr lang="fr-FR" dirty="0" smtClean="0"/>
              <a:t> usa le </a:t>
            </a:r>
            <a:r>
              <a:rPr lang="fr-FR" dirty="0" err="1" smtClean="0"/>
              <a:t>stesse</a:t>
            </a:r>
            <a:r>
              <a:rPr lang="fr-FR" dirty="0" smtClean="0"/>
              <a:t> </a:t>
            </a:r>
            <a:r>
              <a:rPr lang="fr-FR" dirty="0" err="1" smtClean="0"/>
              <a:t>risorse</a:t>
            </a:r>
            <a:r>
              <a:rPr lang="fr-FR" dirty="0" smtClean="0"/>
              <a:t> nutritive dei </a:t>
            </a:r>
            <a:r>
              <a:rPr lang="fr-FR" dirty="0" err="1" smtClean="0"/>
              <a:t>patogeni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3)     </a:t>
            </a:r>
            <a:r>
              <a:rPr lang="fr-FR" dirty="0" err="1" smtClean="0">
                <a:solidFill>
                  <a:srgbClr val="FF0000"/>
                </a:solidFill>
              </a:rPr>
              <a:t>Competizione</a:t>
            </a:r>
            <a:r>
              <a:rPr lang="fr-FR" dirty="0" smtClean="0">
                <a:solidFill>
                  <a:srgbClr val="FF0000"/>
                </a:solidFill>
              </a:rPr>
              <a:t> per </a:t>
            </a:r>
            <a:r>
              <a:rPr lang="fr-FR" dirty="0" err="1" smtClean="0">
                <a:solidFill>
                  <a:srgbClr val="FF0000"/>
                </a:solidFill>
              </a:rPr>
              <a:t>lo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spazio</a:t>
            </a: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err="1" smtClean="0"/>
              <a:t>Elevato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crescita</a:t>
            </a:r>
            <a:r>
              <a:rPr lang="fr-FR" dirty="0" smtClean="0"/>
              <a:t> di </a:t>
            </a:r>
            <a:r>
              <a:rPr lang="fr-FR" i="1" dirty="0" err="1" smtClean="0"/>
              <a:t>Trichoderma</a:t>
            </a:r>
            <a:r>
              <a:rPr lang="fr-FR" dirty="0" smtClean="0"/>
              <a:t> in </a:t>
            </a:r>
            <a:r>
              <a:rPr lang="fr-FR" dirty="0" err="1" smtClean="0"/>
              <a:t>confronto</a:t>
            </a:r>
            <a:r>
              <a:rPr lang="fr-FR" dirty="0" smtClean="0"/>
              <a:t> ad </a:t>
            </a:r>
            <a:r>
              <a:rPr lang="fr-FR" dirty="0" err="1" smtClean="0"/>
              <a:t>altri</a:t>
            </a:r>
            <a:r>
              <a:rPr lang="fr-FR" dirty="0" smtClean="0"/>
              <a:t> </a:t>
            </a:r>
            <a:r>
              <a:rPr lang="fr-FR" dirty="0" err="1" smtClean="0"/>
              <a:t>microrganismi</a:t>
            </a:r>
            <a:endParaRPr lang="fr-FR" dirty="0" smtClean="0"/>
          </a:p>
          <a:p>
            <a:pPr marL="514350" indent="-514350">
              <a:buFont typeface="+mj-lt"/>
              <a:buAutoNum type="arabicParenR" startAt="4"/>
            </a:pPr>
            <a:r>
              <a:rPr lang="fr-FR" dirty="0" err="1" smtClean="0">
                <a:solidFill>
                  <a:srgbClr val="FF0000"/>
                </a:solidFill>
              </a:rPr>
              <a:t>Iperparassitismo</a:t>
            </a: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err="1" smtClean="0"/>
              <a:t>Distruzione</a:t>
            </a:r>
            <a:r>
              <a:rPr lang="fr-FR" dirty="0" smtClean="0"/>
              <a:t> di </a:t>
            </a:r>
            <a:r>
              <a:rPr lang="fr-FR" dirty="0" err="1" smtClean="0"/>
              <a:t>patogeni</a:t>
            </a:r>
            <a:r>
              <a:rPr lang="fr-FR" dirty="0" smtClean="0"/>
              <a:t> </a:t>
            </a:r>
            <a:r>
              <a:rPr lang="fr-FR" dirty="0" err="1" smtClean="0"/>
              <a:t>tramite</a:t>
            </a:r>
            <a:r>
              <a:rPr lang="fr-FR" dirty="0" smtClean="0"/>
              <a:t> la </a:t>
            </a:r>
            <a:r>
              <a:rPr lang="fr-FR" dirty="0" err="1" smtClean="0"/>
              <a:t>produzione</a:t>
            </a:r>
            <a:r>
              <a:rPr lang="fr-FR" dirty="0" smtClean="0"/>
              <a:t> di </a:t>
            </a:r>
            <a:r>
              <a:rPr lang="fr-FR" dirty="0" err="1" smtClean="0"/>
              <a:t>enzimi</a:t>
            </a:r>
            <a:r>
              <a:rPr lang="fr-FR" dirty="0" smtClean="0"/>
              <a:t> (</a:t>
            </a:r>
            <a:r>
              <a:rPr lang="fr-FR" dirty="0" err="1" smtClean="0"/>
              <a:t>enzimi</a:t>
            </a:r>
            <a:r>
              <a:rPr lang="fr-FR" dirty="0" smtClean="0"/>
              <a:t> </a:t>
            </a:r>
            <a:r>
              <a:rPr lang="fr-FR" dirty="0" err="1" smtClean="0"/>
              <a:t>litici</a:t>
            </a:r>
            <a:r>
              <a:rPr lang="fr-FR" dirty="0" smtClean="0"/>
              <a:t>) </a:t>
            </a:r>
            <a:r>
              <a:rPr lang="fr-FR" dirty="0" err="1" smtClean="0"/>
              <a:t>letali</a:t>
            </a:r>
            <a:r>
              <a:rPr lang="fr-FR" dirty="0" smtClean="0"/>
              <a:t> per le cellule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patogeno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 smtClean="0"/>
              <a:t>Queste</a:t>
            </a:r>
            <a:r>
              <a:rPr lang="fr-FR" dirty="0" smtClean="0"/>
              <a:t> </a:t>
            </a:r>
            <a:r>
              <a:rPr lang="fr-FR" dirty="0" err="1" smtClean="0"/>
              <a:t>modalità</a:t>
            </a:r>
            <a:r>
              <a:rPr lang="fr-FR" dirty="0" smtClean="0"/>
              <a:t> di </a:t>
            </a:r>
            <a:r>
              <a:rPr lang="fr-FR" dirty="0" err="1" smtClean="0"/>
              <a:t>azione</a:t>
            </a:r>
            <a:r>
              <a:rPr lang="fr-FR" dirty="0" smtClean="0"/>
              <a:t> sono </a:t>
            </a:r>
            <a:r>
              <a:rPr lang="fr-FR" dirty="0" err="1" smtClean="0"/>
              <a:t>specifiche</a:t>
            </a:r>
            <a:r>
              <a:rPr lang="fr-FR" dirty="0" smtClean="0"/>
              <a:t> a </a:t>
            </a:r>
            <a:r>
              <a:rPr lang="fr-FR" dirty="0" err="1" smtClean="0"/>
              <a:t>livello</a:t>
            </a:r>
            <a:r>
              <a:rPr lang="fr-FR" dirty="0" smtClean="0"/>
              <a:t> di </a:t>
            </a:r>
            <a:r>
              <a:rPr lang="fr-FR" dirty="0" err="1" smtClean="0"/>
              <a:t>di</a:t>
            </a:r>
            <a:r>
              <a:rPr lang="fr-FR" dirty="0" smtClean="0"/>
              <a:t> diverse </a:t>
            </a:r>
            <a:r>
              <a:rPr lang="fr-FR" dirty="0" err="1" smtClean="0"/>
              <a:t>specie</a:t>
            </a:r>
            <a:r>
              <a:rPr lang="fr-FR" dirty="0" smtClean="0"/>
              <a:t> e </a:t>
            </a:r>
            <a:r>
              <a:rPr lang="fr-FR" dirty="0" err="1" smtClean="0"/>
              <a:t>diversi</a:t>
            </a:r>
            <a:r>
              <a:rPr lang="fr-FR" dirty="0" smtClean="0"/>
              <a:t> </a:t>
            </a:r>
            <a:r>
              <a:rPr lang="fr-FR" dirty="0" err="1" smtClean="0"/>
              <a:t>ceppi</a:t>
            </a:r>
            <a:r>
              <a:rPr lang="fr-FR" dirty="0" smtClean="0"/>
              <a:t> di T.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06424" y="469107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1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332" y="365126"/>
            <a:ext cx="7711017" cy="1325563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FR" dirty="0"/>
              <a:t>Come </a:t>
            </a:r>
            <a:r>
              <a:rPr lang="fr-FR" i="1" dirty="0" err="1"/>
              <a:t>Trichoderma</a:t>
            </a:r>
            <a:r>
              <a:rPr lang="fr-FR" dirty="0"/>
              <a:t> </a:t>
            </a:r>
            <a:r>
              <a:rPr lang="fr-FR" dirty="0" err="1"/>
              <a:t>favorisce</a:t>
            </a:r>
            <a:r>
              <a:rPr lang="fr-FR" dirty="0"/>
              <a:t> il </a:t>
            </a:r>
            <a:r>
              <a:rPr lang="fr-FR" dirty="0" err="1"/>
              <a:t>controllo</a:t>
            </a:r>
            <a:r>
              <a:rPr lang="fr-FR" dirty="0"/>
              <a:t> delle </a:t>
            </a:r>
            <a:r>
              <a:rPr lang="fr-FR" dirty="0" err="1"/>
              <a:t>GTDs</a:t>
            </a:r>
            <a:r>
              <a:rPr lang="fr-FR" dirty="0"/>
              <a:t> ?</a:t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974" y="1339205"/>
            <a:ext cx="7953375" cy="52704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sz="2400" dirty="0" err="1" smtClean="0"/>
              <a:t>Molti</a:t>
            </a:r>
            <a:r>
              <a:rPr lang="fr-FR" sz="2400" dirty="0" smtClean="0"/>
              <a:t> </a:t>
            </a:r>
            <a:r>
              <a:rPr lang="fr-FR" sz="2400" dirty="0" err="1" smtClean="0"/>
              <a:t>lavori</a:t>
            </a:r>
            <a:r>
              <a:rPr lang="fr-FR" sz="2400" dirty="0" smtClean="0"/>
              <a:t> </a:t>
            </a:r>
            <a:r>
              <a:rPr lang="fr-FR" sz="2400" dirty="0" err="1" smtClean="0"/>
              <a:t>scientifici</a:t>
            </a:r>
            <a:r>
              <a:rPr lang="fr-FR" sz="2400" dirty="0" smtClean="0"/>
              <a:t> </a:t>
            </a:r>
            <a:r>
              <a:rPr lang="fr-FR" sz="2400" dirty="0" err="1" smtClean="0"/>
              <a:t>furono</a:t>
            </a:r>
            <a:r>
              <a:rPr lang="fr-FR" sz="2400" dirty="0" smtClean="0"/>
              <a:t> </a:t>
            </a:r>
            <a:r>
              <a:rPr lang="fr-FR" sz="2400" dirty="0" err="1" smtClean="0"/>
              <a:t>condotti</a:t>
            </a:r>
            <a:r>
              <a:rPr lang="fr-FR" sz="2400" dirty="0" smtClean="0"/>
              <a:t> a </a:t>
            </a:r>
            <a:r>
              <a:rPr lang="fr-FR" sz="2400" dirty="0" err="1" smtClean="0"/>
              <a:t>partire</a:t>
            </a:r>
            <a:r>
              <a:rPr lang="fr-FR" sz="2400" dirty="0" smtClean="0"/>
              <a:t> dal 2000, con l’</a:t>
            </a:r>
            <a:r>
              <a:rPr lang="fr-FR" sz="2400" dirty="0" err="1" smtClean="0"/>
              <a:t>obiettivo</a:t>
            </a:r>
            <a:r>
              <a:rPr lang="fr-FR" sz="2400" dirty="0" smtClean="0"/>
              <a:t> di </a:t>
            </a:r>
            <a:r>
              <a:rPr lang="fr-FR" sz="2400" dirty="0" err="1" smtClean="0"/>
              <a:t>valutare</a:t>
            </a:r>
            <a:r>
              <a:rPr lang="fr-FR" sz="2400" dirty="0" smtClean="0"/>
              <a:t> l’</a:t>
            </a:r>
            <a:r>
              <a:rPr lang="fr-FR" sz="2400" dirty="0" err="1" smtClean="0"/>
              <a:t>efficacia</a:t>
            </a:r>
            <a:r>
              <a:rPr lang="fr-FR" sz="2400" dirty="0" smtClean="0"/>
              <a:t> di </a:t>
            </a:r>
            <a:r>
              <a:rPr lang="fr-FR" sz="2400" i="1" dirty="0" err="1" smtClean="0"/>
              <a:t>Trichoderma</a:t>
            </a:r>
            <a:r>
              <a:rPr lang="fr-FR" sz="2400" dirty="0" smtClean="0"/>
              <a:t> </a:t>
            </a:r>
            <a:r>
              <a:rPr lang="fr-FR" sz="2400" dirty="0" err="1" smtClean="0"/>
              <a:t>spp</a:t>
            </a:r>
            <a:r>
              <a:rPr lang="fr-FR" sz="2400" dirty="0" smtClean="0"/>
              <a:t>. </a:t>
            </a:r>
            <a:r>
              <a:rPr lang="fr-FR" sz="2400" dirty="0" err="1"/>
              <a:t>n</a:t>
            </a:r>
            <a:r>
              <a:rPr lang="fr-FR" sz="2400" dirty="0" err="1" smtClean="0"/>
              <a:t>el</a:t>
            </a:r>
            <a:r>
              <a:rPr lang="fr-FR" sz="2400" dirty="0" smtClean="0"/>
              <a:t> </a:t>
            </a:r>
            <a:r>
              <a:rPr lang="fr-FR" sz="2400" dirty="0" err="1" smtClean="0"/>
              <a:t>controllo</a:t>
            </a:r>
            <a:r>
              <a:rPr lang="fr-FR" sz="2400" dirty="0" smtClean="0"/>
              <a:t> delle </a:t>
            </a:r>
            <a:r>
              <a:rPr lang="fr-FR" sz="2400" dirty="0" err="1" smtClean="0"/>
              <a:t>GTDs</a:t>
            </a:r>
            <a:endParaRPr lang="fr-FR" sz="2400" dirty="0" smtClean="0"/>
          </a:p>
          <a:p>
            <a:pPr marL="0" indent="0" algn="just">
              <a:buNone/>
            </a:pPr>
            <a:r>
              <a:rPr lang="fr-FR" dirty="0" smtClean="0"/>
              <a:t>	</a:t>
            </a:r>
          </a:p>
          <a:p>
            <a:pPr marL="0" indent="0" algn="just">
              <a:buNone/>
            </a:pPr>
            <a:r>
              <a:rPr lang="fr-FR" sz="2600" b="1" dirty="0" smtClean="0">
                <a:solidFill>
                  <a:schemeClr val="accent6">
                    <a:lumMod val="50000"/>
                  </a:schemeClr>
                </a:solidFill>
              </a:rPr>
              <a:t>Come?</a:t>
            </a:r>
            <a:r>
              <a:rPr lang="fr-FR" sz="2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dirty="0" err="1" smtClean="0"/>
              <a:t>Patogeni</a:t>
            </a:r>
            <a:r>
              <a:rPr lang="fr-FR" sz="2400" dirty="0" smtClean="0"/>
              <a:t> </a:t>
            </a:r>
            <a:r>
              <a:rPr lang="fr-FR" sz="2400" dirty="0" err="1" smtClean="0"/>
              <a:t>testati</a:t>
            </a:r>
            <a:r>
              <a:rPr lang="fr-FR" sz="2400" dirty="0" smtClean="0"/>
              <a:t>: </a:t>
            </a:r>
            <a:r>
              <a:rPr lang="fr-FR" sz="2400" i="1" dirty="0" err="1" smtClean="0"/>
              <a:t>Phaeomoniella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chlamydospora</a:t>
            </a:r>
            <a:r>
              <a:rPr lang="fr-FR" sz="2400" i="1" dirty="0" smtClean="0"/>
              <a:t>, 		Phaeoacremonium minimum, </a:t>
            </a:r>
            <a:r>
              <a:rPr lang="fr-FR" sz="2400" i="1" dirty="0" err="1" smtClean="0"/>
              <a:t>Diplodia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seriata</a:t>
            </a:r>
            <a:r>
              <a:rPr lang="fr-FR" sz="2400" i="1" dirty="0" smtClean="0"/>
              <a:t>, 			</a:t>
            </a:r>
            <a:r>
              <a:rPr lang="fr-FR" sz="2400" i="1" dirty="0" err="1" smtClean="0"/>
              <a:t>Neofusicoccum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parvum</a:t>
            </a:r>
            <a:endParaRPr lang="fr-FR" sz="2400" i="1" dirty="0" smtClean="0"/>
          </a:p>
          <a:p>
            <a:pPr marL="0" indent="0" algn="just">
              <a:buNone/>
            </a:pPr>
            <a:r>
              <a:rPr lang="fr-FR" sz="2600" dirty="0"/>
              <a:t>	</a:t>
            </a:r>
            <a:r>
              <a:rPr lang="fr-FR" sz="2400" dirty="0" smtClean="0"/>
              <a:t>Test </a:t>
            </a:r>
            <a:r>
              <a:rPr lang="fr-FR" sz="2400" i="1" dirty="0" smtClean="0"/>
              <a:t>in vitro </a:t>
            </a:r>
            <a:r>
              <a:rPr lang="fr-FR" sz="2400" dirty="0" smtClean="0"/>
              <a:t>e </a:t>
            </a:r>
            <a:r>
              <a:rPr lang="fr-FR" sz="2400" dirty="0" err="1" smtClean="0"/>
              <a:t>inoculo</a:t>
            </a:r>
            <a:r>
              <a:rPr lang="fr-FR" sz="2400" dirty="0" smtClean="0"/>
              <a:t> </a:t>
            </a:r>
            <a:r>
              <a:rPr lang="fr-FR" sz="2400" dirty="0" err="1" smtClean="0"/>
              <a:t>procurato</a:t>
            </a:r>
            <a:r>
              <a:rPr lang="fr-FR" sz="2400" dirty="0" smtClean="0"/>
              <a:t> su </a:t>
            </a:r>
            <a:r>
              <a:rPr lang="fr-FR" sz="2400" dirty="0" err="1" smtClean="0">
                <a:solidFill>
                  <a:srgbClr val="FF0000"/>
                </a:solidFill>
              </a:rPr>
              <a:t>ferite</a:t>
            </a:r>
            <a:r>
              <a:rPr lang="fr-FR" sz="2400" dirty="0" smtClean="0">
                <a:solidFill>
                  <a:srgbClr val="FF0000"/>
                </a:solidFill>
              </a:rPr>
              <a:t> di </a:t>
            </a:r>
            <a:r>
              <a:rPr lang="fr-FR" sz="2400" dirty="0" err="1" smtClean="0">
                <a:solidFill>
                  <a:srgbClr val="FF0000"/>
                </a:solidFill>
              </a:rPr>
              <a:t>potatura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o </a:t>
            </a:r>
            <a:r>
              <a:rPr lang="fr-FR" sz="2400" dirty="0" err="1" smtClean="0"/>
              <a:t>piante</a:t>
            </a:r>
            <a:r>
              <a:rPr lang="fr-FR" sz="2400" dirty="0" smtClean="0"/>
              <a:t> 	in </a:t>
            </a:r>
            <a:r>
              <a:rPr lang="fr-FR" sz="2400" dirty="0" err="1" smtClean="0"/>
              <a:t>condizioni</a:t>
            </a:r>
            <a:r>
              <a:rPr lang="fr-FR" sz="2400" dirty="0" smtClean="0"/>
              <a:t> di </a:t>
            </a:r>
            <a:r>
              <a:rPr lang="fr-FR" sz="2400" dirty="0" err="1" smtClean="0"/>
              <a:t>simil-produzione</a:t>
            </a:r>
            <a:endParaRPr lang="fr-FR" sz="2400" dirty="0" smtClean="0"/>
          </a:p>
          <a:p>
            <a:pPr marL="0" indent="0" algn="just">
              <a:buNone/>
            </a:pPr>
            <a:endParaRPr lang="fr-FR" sz="2200" b="1" dirty="0" smtClean="0">
              <a:solidFill>
                <a:srgbClr val="4B7B03"/>
              </a:solidFill>
            </a:endParaRPr>
          </a:p>
          <a:p>
            <a:pPr marL="0" indent="0" algn="just">
              <a:buNone/>
            </a:pPr>
            <a:r>
              <a:rPr lang="fr-FR" sz="2600" b="1" dirty="0" err="1" smtClean="0">
                <a:solidFill>
                  <a:srgbClr val="006600"/>
                </a:solidFill>
              </a:rPr>
              <a:t>Risultati</a:t>
            </a:r>
            <a:r>
              <a:rPr lang="fr-FR" sz="2600" b="1" dirty="0" smtClean="0">
                <a:solidFill>
                  <a:srgbClr val="006600"/>
                </a:solidFill>
              </a:rPr>
              <a:t>? </a:t>
            </a:r>
            <a:r>
              <a:rPr lang="fr-FR" sz="2400" dirty="0" smtClean="0"/>
              <a:t>Un </a:t>
            </a:r>
            <a:r>
              <a:rPr lang="fr-FR" sz="2400" dirty="0" err="1" smtClean="0"/>
              <a:t>effetto</a:t>
            </a:r>
            <a:r>
              <a:rPr lang="fr-FR" sz="2400" dirty="0" smtClean="0"/>
              <a:t> </a:t>
            </a:r>
            <a:r>
              <a:rPr lang="fr-FR" sz="2400" dirty="0" err="1" smtClean="0"/>
              <a:t>parziale</a:t>
            </a:r>
            <a:r>
              <a:rPr lang="fr-FR" sz="2400" dirty="0" smtClean="0"/>
              <a:t> </a:t>
            </a:r>
            <a:r>
              <a:rPr lang="fr-FR" sz="2400" dirty="0" err="1" smtClean="0"/>
              <a:t>nel</a:t>
            </a:r>
            <a:r>
              <a:rPr lang="fr-FR" sz="2400" dirty="0" smtClean="0"/>
              <a:t> </a:t>
            </a:r>
            <a:r>
              <a:rPr lang="fr-FR" sz="2400" dirty="0" err="1" smtClean="0"/>
              <a:t>controllo</a:t>
            </a:r>
            <a:r>
              <a:rPr lang="fr-FR" sz="2400" dirty="0" smtClean="0"/>
              <a:t> delle </a:t>
            </a:r>
            <a:r>
              <a:rPr lang="fr-FR" sz="2400" dirty="0" err="1" smtClean="0"/>
              <a:t>malattie</a:t>
            </a:r>
            <a:r>
              <a:rPr lang="fr-FR" sz="2400" dirty="0" smtClean="0"/>
              <a:t> </a:t>
            </a:r>
            <a:r>
              <a:rPr lang="fr-FR" sz="2400" dirty="0" err="1" smtClean="0"/>
              <a:t>del</a:t>
            </a:r>
            <a:r>
              <a:rPr lang="fr-FR" sz="2400" dirty="0" smtClean="0"/>
              <a:t> </a:t>
            </a:r>
            <a:r>
              <a:rPr lang="fr-FR" sz="2400" dirty="0" err="1" smtClean="0"/>
              <a:t>legno</a:t>
            </a:r>
            <a:r>
              <a:rPr lang="fr-FR" sz="2400" dirty="0" smtClean="0"/>
              <a:t> 	è 	</a:t>
            </a:r>
            <a:r>
              <a:rPr lang="fr-FR" sz="2400" dirty="0" err="1" smtClean="0"/>
              <a:t>stato</a:t>
            </a:r>
            <a:r>
              <a:rPr lang="fr-FR" sz="2400" dirty="0" smtClean="0"/>
              <a:t> </a:t>
            </a:r>
            <a:r>
              <a:rPr lang="fr-FR" sz="2400" dirty="0" err="1" smtClean="0"/>
              <a:t>osservato</a:t>
            </a:r>
            <a:r>
              <a:rPr lang="fr-FR" sz="2400" dirty="0" smtClean="0"/>
              <a:t>, in </a:t>
            </a:r>
            <a:r>
              <a:rPr lang="fr-FR" sz="2400" dirty="0" err="1" smtClean="0"/>
              <a:t>dipendenza</a:t>
            </a:r>
            <a:r>
              <a:rPr lang="fr-FR" sz="2400" dirty="0" smtClean="0"/>
              <a:t> dei </a:t>
            </a:r>
            <a:r>
              <a:rPr lang="fr-FR" sz="2400" dirty="0" err="1" smtClean="0"/>
              <a:t>metodi</a:t>
            </a:r>
            <a:r>
              <a:rPr lang="fr-FR" sz="2400" dirty="0" smtClean="0"/>
              <a:t> di </a:t>
            </a:r>
            <a:r>
              <a:rPr lang="fr-FR" sz="2400" dirty="0" err="1" smtClean="0"/>
              <a:t>analisi</a:t>
            </a:r>
            <a:r>
              <a:rPr lang="fr-FR" sz="2400" dirty="0" smtClean="0"/>
              <a:t> 	</a:t>
            </a:r>
            <a:r>
              <a:rPr lang="fr-FR" sz="2400" dirty="0" err="1" smtClean="0"/>
              <a:t>utilizzati</a:t>
            </a:r>
            <a:r>
              <a:rPr lang="fr-FR" sz="2400" dirty="0" smtClean="0"/>
              <a:t>.</a:t>
            </a:r>
          </a:p>
          <a:p>
            <a:pPr marL="0" indent="0" algn="just">
              <a:buNone/>
            </a:pPr>
            <a:r>
              <a:rPr lang="fr-FR" sz="2400" dirty="0"/>
              <a:t>	</a:t>
            </a:r>
            <a:r>
              <a:rPr lang="fr-FR" sz="2400" dirty="0" err="1" smtClean="0"/>
              <a:t>Ampio</a:t>
            </a:r>
            <a:r>
              <a:rPr lang="fr-FR" sz="2400" dirty="0" smtClean="0"/>
              <a:t> </a:t>
            </a:r>
            <a:r>
              <a:rPr lang="fr-FR" sz="2400" dirty="0" err="1" smtClean="0"/>
              <a:t>spettro</a:t>
            </a:r>
            <a:r>
              <a:rPr lang="fr-FR" sz="2400" dirty="0" smtClean="0"/>
              <a:t> di </a:t>
            </a:r>
            <a:r>
              <a:rPr lang="fr-FR" sz="2400" dirty="0" err="1" smtClean="0"/>
              <a:t>attività</a:t>
            </a:r>
            <a:r>
              <a:rPr lang="fr-FR" sz="2400" dirty="0" smtClean="0"/>
              <a:t> in </a:t>
            </a:r>
            <a:r>
              <a:rPr lang="fr-FR" sz="2400" dirty="0" err="1" smtClean="0"/>
              <a:t>grado</a:t>
            </a:r>
            <a:r>
              <a:rPr lang="fr-FR" sz="2400" dirty="0" smtClean="0"/>
              <a:t> di </a:t>
            </a:r>
            <a:r>
              <a:rPr lang="fr-FR" sz="2400" dirty="0" err="1" smtClean="0"/>
              <a:t>rallentare</a:t>
            </a:r>
            <a:r>
              <a:rPr lang="fr-FR" sz="2400" dirty="0" smtClean="0"/>
              <a:t> le </a:t>
            </a:r>
            <a:r>
              <a:rPr lang="fr-FR" sz="2400" dirty="0" err="1" smtClean="0"/>
              <a:t>infezioni</a:t>
            </a:r>
            <a:r>
              <a:rPr lang="fr-FR" sz="2400" dirty="0" smtClean="0"/>
              <a:t> di 	un </a:t>
            </a:r>
            <a:r>
              <a:rPr lang="fr-FR" sz="2400" dirty="0" err="1" smtClean="0"/>
              <a:t>vasto</a:t>
            </a:r>
            <a:r>
              <a:rPr lang="fr-FR" sz="2400" dirty="0" smtClean="0"/>
              <a:t> </a:t>
            </a:r>
            <a:r>
              <a:rPr lang="fr-FR" sz="2400" dirty="0" err="1" smtClean="0"/>
              <a:t>numero</a:t>
            </a:r>
            <a:r>
              <a:rPr lang="fr-FR" sz="2400" dirty="0" smtClean="0"/>
              <a:t> di </a:t>
            </a:r>
            <a:r>
              <a:rPr lang="fr-FR" sz="2400" dirty="0" err="1" smtClean="0"/>
              <a:t>patogeni</a:t>
            </a:r>
            <a:r>
              <a:rPr lang="fr-FR" sz="2400" dirty="0" smtClean="0"/>
              <a:t> </a:t>
            </a:r>
            <a:r>
              <a:rPr lang="fr-FR" sz="2400" dirty="0" err="1" smtClean="0"/>
              <a:t>del</a:t>
            </a:r>
            <a:r>
              <a:rPr lang="fr-FR" sz="2400" dirty="0" smtClean="0"/>
              <a:t> </a:t>
            </a:r>
            <a:r>
              <a:rPr lang="fr-FR" sz="2400" dirty="0" err="1" smtClean="0"/>
              <a:t>legno</a:t>
            </a:r>
            <a:r>
              <a:rPr lang="fr-FR" sz="2400" dirty="0" smtClean="0"/>
              <a:t>. </a:t>
            </a:r>
          </a:p>
          <a:p>
            <a:pPr marL="0" indent="0" algn="just">
              <a:buNone/>
            </a:pPr>
            <a:r>
              <a:rPr lang="fr-FR" sz="2400" dirty="0" smtClean="0"/>
              <a:t>	</a:t>
            </a:r>
            <a:r>
              <a:rPr lang="fr-FR" sz="2400" i="1" dirty="0" err="1" smtClean="0"/>
              <a:t>Trichoderma</a:t>
            </a:r>
            <a:r>
              <a:rPr lang="fr-FR" sz="2400" dirty="0" smtClean="0"/>
              <a:t> è in </a:t>
            </a:r>
            <a:r>
              <a:rPr lang="fr-FR" sz="2400" dirty="0" err="1" smtClean="0"/>
              <a:t>grado</a:t>
            </a:r>
            <a:r>
              <a:rPr lang="fr-FR" sz="2400" dirty="0" smtClean="0"/>
              <a:t> di </a:t>
            </a:r>
            <a:r>
              <a:rPr lang="fr-FR" sz="2400" dirty="0" err="1" smtClean="0"/>
              <a:t>restare</a:t>
            </a:r>
            <a:r>
              <a:rPr lang="fr-FR" sz="2400" dirty="0" smtClean="0"/>
              <a:t> vitale </a:t>
            </a:r>
            <a:r>
              <a:rPr lang="fr-FR" sz="2400" dirty="0" err="1" smtClean="0"/>
              <a:t>nei</a:t>
            </a:r>
            <a:r>
              <a:rPr lang="fr-FR" sz="2400" dirty="0" smtClean="0"/>
              <a:t> </a:t>
            </a:r>
            <a:r>
              <a:rPr lang="fr-FR" sz="2400" dirty="0" err="1" smtClean="0"/>
              <a:t>tessuti</a:t>
            </a:r>
            <a:r>
              <a:rPr lang="fr-FR" sz="2400" dirty="0" smtClean="0"/>
              <a:t> </a:t>
            </a:r>
            <a:r>
              <a:rPr lang="fr-FR" sz="2400" dirty="0" err="1" smtClean="0"/>
              <a:t>legnosi</a:t>
            </a:r>
            <a:r>
              <a:rPr lang="fr-FR" sz="2400" dirty="0" smtClean="0"/>
              <a:t> </a:t>
            </a:r>
            <a:r>
              <a:rPr lang="fr-FR" sz="2400" dirty="0" err="1" smtClean="0"/>
              <a:t>fino</a:t>
            </a:r>
            <a:r>
              <a:rPr lang="fr-FR" sz="2400" dirty="0" smtClean="0"/>
              <a:t> 	a un </a:t>
            </a:r>
            <a:r>
              <a:rPr lang="fr-FR" sz="2400" dirty="0" err="1" smtClean="0"/>
              <a:t>anno</a:t>
            </a:r>
            <a:r>
              <a:rPr lang="fr-FR" sz="2400" dirty="0" smtClean="0"/>
              <a:t>. 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606424" y="469107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2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5866" y="365126"/>
            <a:ext cx="7719483" cy="1325563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FR" dirty="0"/>
              <a:t>Come </a:t>
            </a:r>
            <a:r>
              <a:rPr lang="fr-FR" i="1" dirty="0" err="1"/>
              <a:t>Trichoderma</a:t>
            </a:r>
            <a:r>
              <a:rPr lang="fr-FR" dirty="0"/>
              <a:t> </a:t>
            </a:r>
            <a:r>
              <a:rPr lang="fr-FR" dirty="0" err="1"/>
              <a:t>favorisce</a:t>
            </a:r>
            <a:r>
              <a:rPr lang="fr-FR" dirty="0"/>
              <a:t> il </a:t>
            </a:r>
            <a:r>
              <a:rPr lang="fr-FR" dirty="0" err="1"/>
              <a:t>controllo</a:t>
            </a:r>
            <a:r>
              <a:rPr lang="fr-FR" dirty="0"/>
              <a:t> delle </a:t>
            </a:r>
            <a:r>
              <a:rPr lang="fr-FR" dirty="0" err="1"/>
              <a:t>GTDs</a:t>
            </a:r>
            <a:r>
              <a:rPr lang="fr-FR" dirty="0"/>
              <a:t> 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825625"/>
            <a:ext cx="7886699" cy="36226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fr-FR" sz="2800" i="1" dirty="0" err="1" smtClean="0"/>
              <a:t>Trichoderma</a:t>
            </a:r>
            <a:r>
              <a:rPr lang="fr-FR" sz="2800" dirty="0" smtClean="0"/>
              <a:t> è un </a:t>
            </a:r>
            <a:r>
              <a:rPr lang="fr-FR" sz="2800" dirty="0" err="1" smtClean="0"/>
              <a:t>prodotto</a:t>
            </a:r>
            <a:r>
              <a:rPr lang="fr-FR" sz="2800" dirty="0" smtClean="0"/>
              <a:t> </a:t>
            </a:r>
            <a:r>
              <a:rPr lang="fr-FR" sz="2800" dirty="0" err="1" smtClean="0"/>
              <a:t>vivente</a:t>
            </a:r>
            <a:r>
              <a:rPr lang="fr-FR" sz="2800" dirty="0" smtClean="0"/>
              <a:t>, la sua </a:t>
            </a:r>
            <a:r>
              <a:rPr lang="fr-FR" sz="2800" dirty="0" err="1" smtClean="0"/>
              <a:t>efficacia</a:t>
            </a:r>
            <a:r>
              <a:rPr lang="fr-FR" sz="2800" dirty="0" smtClean="0"/>
              <a:t> </a:t>
            </a:r>
            <a:r>
              <a:rPr lang="fr-FR" sz="2800" dirty="0" err="1" smtClean="0"/>
              <a:t>puà</a:t>
            </a:r>
            <a:r>
              <a:rPr lang="fr-FR" sz="2800" dirty="0" smtClean="0"/>
              <a:t> </a:t>
            </a:r>
            <a:r>
              <a:rPr lang="fr-FR" sz="2800" dirty="0" err="1" smtClean="0"/>
              <a:t>essere</a:t>
            </a:r>
            <a:r>
              <a:rPr lang="fr-FR" sz="2800" dirty="0" smtClean="0"/>
              <a:t> </a:t>
            </a:r>
            <a:r>
              <a:rPr lang="fr-FR" sz="2800" dirty="0" err="1" smtClean="0"/>
              <a:t>influenzata</a:t>
            </a:r>
            <a:r>
              <a:rPr lang="fr-FR" sz="2800" dirty="0" smtClean="0"/>
              <a:t> dalle </a:t>
            </a:r>
            <a:r>
              <a:rPr lang="fr-FR" sz="2800" dirty="0" err="1" smtClean="0"/>
              <a:t>condizioni</a:t>
            </a:r>
            <a:r>
              <a:rPr lang="fr-FR" sz="2800" dirty="0" smtClean="0"/>
              <a:t> </a:t>
            </a:r>
            <a:r>
              <a:rPr lang="fr-FR" sz="2800" dirty="0" err="1" smtClean="0"/>
              <a:t>ambientali</a:t>
            </a:r>
            <a:r>
              <a:rPr lang="fr-FR" sz="2800" dirty="0" smtClean="0"/>
              <a:t>: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fr-FR" sz="2800" dirty="0" smtClean="0"/>
              <a:t>La </a:t>
            </a:r>
            <a:r>
              <a:rPr lang="fr-FR" sz="2800" dirty="0" err="1" smtClean="0"/>
              <a:t>capacità</a:t>
            </a:r>
            <a:r>
              <a:rPr lang="fr-FR" sz="2800" dirty="0" smtClean="0"/>
              <a:t> di </a:t>
            </a:r>
            <a:r>
              <a:rPr lang="fr-FR" sz="2800" dirty="0" err="1" smtClean="0"/>
              <a:t>colonizzare</a:t>
            </a:r>
            <a:r>
              <a:rPr lang="fr-FR" sz="2800" dirty="0" smtClean="0"/>
              <a:t> le </a:t>
            </a:r>
            <a:r>
              <a:rPr lang="fr-FR" sz="2800" dirty="0" err="1" smtClean="0"/>
              <a:t>ferite</a:t>
            </a:r>
            <a:r>
              <a:rPr lang="fr-FR" sz="2800" dirty="0" smtClean="0"/>
              <a:t> e la </a:t>
            </a:r>
            <a:r>
              <a:rPr lang="fr-FR" sz="2800" dirty="0" err="1" smtClean="0"/>
              <a:t>persistenza</a:t>
            </a:r>
            <a:r>
              <a:rPr lang="fr-FR" sz="2800" dirty="0" smtClean="0"/>
              <a:t> </a:t>
            </a:r>
            <a:r>
              <a:rPr lang="fr-FR" sz="2800" dirty="0" err="1" smtClean="0"/>
              <a:t>puà</a:t>
            </a:r>
            <a:r>
              <a:rPr lang="fr-FR" sz="2800" dirty="0" smtClean="0"/>
              <a:t> </a:t>
            </a:r>
            <a:r>
              <a:rPr lang="fr-FR" sz="2800" dirty="0" err="1" smtClean="0"/>
              <a:t>dipendere</a:t>
            </a:r>
            <a:r>
              <a:rPr lang="fr-FR" sz="2800" dirty="0" smtClean="0"/>
              <a:t> da </a:t>
            </a:r>
            <a:r>
              <a:rPr lang="fr-FR" sz="2800" b="1" dirty="0" err="1" smtClean="0">
                <a:solidFill>
                  <a:srgbClr val="4B7B03"/>
                </a:solidFill>
              </a:rPr>
              <a:t>fattori</a:t>
            </a:r>
            <a:r>
              <a:rPr lang="fr-FR" sz="2800" b="1" dirty="0" smtClean="0">
                <a:solidFill>
                  <a:srgbClr val="4B7B03"/>
                </a:solidFill>
              </a:rPr>
              <a:t> </a:t>
            </a:r>
            <a:r>
              <a:rPr lang="fr-FR" sz="2800" b="1" dirty="0" err="1" smtClean="0">
                <a:solidFill>
                  <a:srgbClr val="4B7B03"/>
                </a:solidFill>
              </a:rPr>
              <a:t>intrinseci</a:t>
            </a:r>
            <a:r>
              <a:rPr lang="fr-FR" sz="2800" b="1" dirty="0" smtClean="0">
                <a:solidFill>
                  <a:srgbClr val="4B7B03"/>
                </a:solidFill>
              </a:rPr>
              <a:t> alla </a:t>
            </a:r>
            <a:r>
              <a:rPr lang="fr-FR" sz="2800" b="1" dirty="0" err="1" smtClean="0">
                <a:solidFill>
                  <a:srgbClr val="4B7B03"/>
                </a:solidFill>
              </a:rPr>
              <a:t>ferita</a:t>
            </a:r>
            <a:r>
              <a:rPr lang="fr-FR" sz="2800" dirty="0" smtClean="0"/>
              <a:t>, </a:t>
            </a:r>
            <a:r>
              <a:rPr lang="fr-FR" sz="2800" dirty="0" err="1" smtClean="0"/>
              <a:t>dallo</a:t>
            </a:r>
            <a:r>
              <a:rPr lang="fr-FR" sz="2800" dirty="0" smtClean="0"/>
              <a:t> </a:t>
            </a:r>
            <a:r>
              <a:rPr lang="fr-FR" sz="2800" dirty="0" err="1" smtClean="0"/>
              <a:t>stato</a:t>
            </a:r>
            <a:r>
              <a:rPr lang="fr-FR" sz="2800" dirty="0" smtClean="0"/>
              <a:t> </a:t>
            </a:r>
            <a:r>
              <a:rPr lang="fr-FR" sz="2800" dirty="0" err="1" smtClean="0"/>
              <a:t>fisiologico</a:t>
            </a:r>
            <a:r>
              <a:rPr lang="fr-FR" sz="2800" dirty="0" smtClean="0"/>
              <a:t> </a:t>
            </a:r>
            <a:r>
              <a:rPr lang="fr-FR" sz="2800" dirty="0" err="1" smtClean="0"/>
              <a:t>della</a:t>
            </a:r>
            <a:r>
              <a:rPr lang="fr-FR" sz="2800" dirty="0" smtClean="0"/>
              <a:t> vite e dal </a:t>
            </a:r>
            <a:r>
              <a:rPr lang="fr-FR" sz="2800" dirty="0" err="1" smtClean="0"/>
              <a:t>momento</a:t>
            </a:r>
            <a:r>
              <a:rPr lang="fr-FR" sz="2800" dirty="0" smtClean="0"/>
              <a:t> </a:t>
            </a:r>
            <a:r>
              <a:rPr lang="fr-FR" sz="2800" dirty="0" err="1" smtClean="0"/>
              <a:t>dell’applicazione</a:t>
            </a:r>
            <a:r>
              <a:rPr lang="fr-FR" sz="2800" dirty="0" smtClean="0"/>
              <a:t>. 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fr-FR" sz="2800" dirty="0" smtClean="0"/>
              <a:t>La </a:t>
            </a:r>
            <a:r>
              <a:rPr lang="fr-FR" sz="2800" dirty="0" err="1" smtClean="0"/>
              <a:t>protezione</a:t>
            </a:r>
            <a:r>
              <a:rPr lang="fr-FR" sz="2800" dirty="0" smtClean="0"/>
              <a:t> delle </a:t>
            </a:r>
            <a:r>
              <a:rPr lang="fr-FR" sz="2800" dirty="0" err="1" smtClean="0"/>
              <a:t>ferita</a:t>
            </a:r>
            <a:r>
              <a:rPr lang="fr-FR" sz="2800" dirty="0" smtClean="0"/>
              <a:t> da parte di </a:t>
            </a:r>
            <a:r>
              <a:rPr lang="fr-FR" sz="2800" i="1" dirty="0" err="1" smtClean="0"/>
              <a:t>Trichoderma</a:t>
            </a:r>
            <a:r>
              <a:rPr lang="fr-FR" sz="2800" dirty="0" smtClean="0"/>
              <a:t> </a:t>
            </a:r>
            <a:r>
              <a:rPr lang="fr-FR" sz="2800" dirty="0" err="1" smtClean="0"/>
              <a:t>dipende</a:t>
            </a:r>
            <a:r>
              <a:rPr lang="fr-FR" sz="2800" dirty="0" smtClean="0"/>
              <a:t> dalla sua </a:t>
            </a:r>
            <a:r>
              <a:rPr lang="fr-FR" sz="2800" b="1" dirty="0" err="1" smtClean="0">
                <a:solidFill>
                  <a:srgbClr val="4B7B03"/>
                </a:solidFill>
              </a:rPr>
              <a:t>interazione</a:t>
            </a:r>
            <a:r>
              <a:rPr lang="fr-FR" sz="2800" b="1" dirty="0" smtClean="0">
                <a:solidFill>
                  <a:srgbClr val="4B7B03"/>
                </a:solidFill>
              </a:rPr>
              <a:t> con la </a:t>
            </a:r>
            <a:r>
              <a:rPr lang="fr-FR" sz="2800" b="1" dirty="0" err="1" smtClean="0">
                <a:solidFill>
                  <a:srgbClr val="4B7B03"/>
                </a:solidFill>
              </a:rPr>
              <a:t>pianta</a:t>
            </a:r>
            <a:r>
              <a:rPr lang="fr-FR" sz="2800" b="1" dirty="0" smtClean="0">
                <a:solidFill>
                  <a:srgbClr val="4B7B03"/>
                </a:solidFill>
              </a:rPr>
              <a:t>.</a:t>
            </a:r>
            <a:endParaRPr lang="fr-FR" sz="2800" b="1" dirty="0">
              <a:solidFill>
                <a:srgbClr val="4B7B0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424" y="469107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8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365127"/>
            <a:ext cx="7753350" cy="752474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FR" dirty="0"/>
              <a:t>Come </a:t>
            </a:r>
            <a:r>
              <a:rPr lang="fr-FR" i="1" dirty="0" err="1"/>
              <a:t>Trichoderma</a:t>
            </a:r>
            <a:r>
              <a:rPr lang="fr-FR" dirty="0"/>
              <a:t> </a:t>
            </a:r>
            <a:r>
              <a:rPr lang="fr-FR" dirty="0" err="1"/>
              <a:t>favorisce</a:t>
            </a:r>
            <a:r>
              <a:rPr lang="fr-FR" dirty="0"/>
              <a:t> il </a:t>
            </a:r>
            <a:r>
              <a:rPr lang="fr-FR" dirty="0" err="1"/>
              <a:t>controllo</a:t>
            </a:r>
            <a:r>
              <a:rPr lang="fr-FR" dirty="0"/>
              <a:t> delle </a:t>
            </a:r>
            <a:r>
              <a:rPr lang="fr-FR" dirty="0" err="1"/>
              <a:t>GTDs</a:t>
            </a:r>
            <a:r>
              <a:rPr lang="fr-FR" dirty="0"/>
              <a:t> 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700" y="1718734"/>
            <a:ext cx="7975600" cy="361769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Il </a:t>
            </a:r>
            <a:r>
              <a:rPr lang="fr-FR" sz="2800" dirty="0" err="1" smtClean="0"/>
              <a:t>genere</a:t>
            </a:r>
            <a:r>
              <a:rPr lang="fr-FR" sz="2800" dirty="0" smtClean="0"/>
              <a:t> </a:t>
            </a:r>
            <a:r>
              <a:rPr lang="fr-FR" sz="2800" i="1" dirty="0" err="1" smtClean="0"/>
              <a:t>Trichoderma</a:t>
            </a:r>
            <a:r>
              <a:rPr lang="fr-FR" sz="2800" dirty="0" smtClean="0"/>
              <a:t> </a:t>
            </a:r>
            <a:r>
              <a:rPr lang="fr-FR" sz="2800" dirty="0" err="1" smtClean="0"/>
              <a:t>raccoglie</a:t>
            </a:r>
            <a:r>
              <a:rPr lang="fr-FR" sz="2800" dirty="0" smtClean="0"/>
              <a:t> diverse </a:t>
            </a:r>
            <a:r>
              <a:rPr lang="fr-FR" sz="2800" dirty="0" err="1" smtClean="0"/>
              <a:t>specie</a:t>
            </a:r>
            <a:r>
              <a:rPr lang="fr-FR" sz="2800" dirty="0" smtClean="0"/>
              <a:t>, e </a:t>
            </a:r>
            <a:r>
              <a:rPr lang="fr-FR" sz="2800" dirty="0" err="1" smtClean="0"/>
              <a:t>ogni</a:t>
            </a:r>
            <a:r>
              <a:rPr lang="fr-FR" sz="2800" dirty="0" smtClean="0"/>
              <a:t> </a:t>
            </a:r>
            <a:r>
              <a:rPr lang="fr-FR" sz="2800" dirty="0" err="1" smtClean="0"/>
              <a:t>specie</a:t>
            </a:r>
            <a:r>
              <a:rPr lang="fr-FR" sz="2800" dirty="0" smtClean="0"/>
              <a:t> ha </a:t>
            </a:r>
            <a:r>
              <a:rPr lang="fr-FR" sz="2800" dirty="0" err="1" smtClean="0"/>
              <a:t>diversi</a:t>
            </a:r>
            <a:r>
              <a:rPr lang="fr-FR" sz="2800" dirty="0" smtClean="0"/>
              <a:t> </a:t>
            </a:r>
            <a:r>
              <a:rPr lang="fr-FR" sz="2800" dirty="0" err="1" smtClean="0"/>
              <a:t>ceppi</a:t>
            </a:r>
            <a:r>
              <a:rPr lang="fr-FR" sz="2800" dirty="0" smtClean="0"/>
              <a:t>.</a:t>
            </a:r>
          </a:p>
          <a:p>
            <a:endParaRPr lang="fr-FR" sz="2800" dirty="0"/>
          </a:p>
          <a:p>
            <a:pPr marL="457200" lvl="1" indent="0">
              <a:buNone/>
            </a:pPr>
            <a:r>
              <a:rPr lang="fr-FR" sz="2400" dirty="0" smtClean="0"/>
              <a:t>I </a:t>
            </a:r>
            <a:r>
              <a:rPr lang="fr-FR" sz="2400" dirty="0" err="1" smtClean="0"/>
              <a:t>ceppi</a:t>
            </a:r>
            <a:r>
              <a:rPr lang="fr-FR" sz="2400" dirty="0" smtClean="0"/>
              <a:t> </a:t>
            </a:r>
            <a:r>
              <a:rPr lang="fr-FR" sz="2400" dirty="0" err="1" smtClean="0"/>
              <a:t>differiscono</a:t>
            </a:r>
            <a:r>
              <a:rPr lang="fr-FR" sz="2400" dirty="0" smtClean="0"/>
              <a:t> per il </a:t>
            </a:r>
            <a:r>
              <a:rPr lang="fr-FR" sz="2400" dirty="0" err="1" smtClean="0"/>
              <a:t>loro</a:t>
            </a:r>
            <a:r>
              <a:rPr lang="fr-FR" sz="2400" dirty="0" smtClean="0"/>
              <a:t> </a:t>
            </a:r>
            <a:r>
              <a:rPr lang="fr-FR" sz="2400" dirty="0" err="1" smtClean="0"/>
              <a:t>potenziale</a:t>
            </a:r>
            <a:r>
              <a:rPr lang="fr-FR" sz="2400" dirty="0" smtClean="0"/>
              <a:t> </a:t>
            </a:r>
            <a:r>
              <a:rPr lang="fr-FR" sz="2400" dirty="0" err="1" smtClean="0"/>
              <a:t>antagonistico</a:t>
            </a:r>
            <a:r>
              <a:rPr lang="fr-FR" sz="2400" dirty="0" smtClean="0"/>
              <a:t> e </a:t>
            </a:r>
            <a:r>
              <a:rPr lang="fr-FR" sz="2400" dirty="0" err="1" smtClean="0"/>
              <a:t>possono</a:t>
            </a:r>
            <a:r>
              <a:rPr lang="fr-FR" sz="2400" dirty="0" smtClean="0"/>
              <a:t> non </a:t>
            </a:r>
            <a:r>
              <a:rPr lang="fr-FR" sz="2400" dirty="0" err="1" smtClean="0"/>
              <a:t>avere</a:t>
            </a:r>
            <a:r>
              <a:rPr lang="fr-FR" sz="2400" dirty="0" smtClean="0"/>
              <a:t> </a:t>
            </a:r>
            <a:r>
              <a:rPr lang="fr-FR" sz="2400" dirty="0" err="1" smtClean="0"/>
              <a:t>lo</a:t>
            </a:r>
            <a:r>
              <a:rPr lang="fr-FR" sz="2400" dirty="0" smtClean="0"/>
              <a:t> </a:t>
            </a:r>
            <a:r>
              <a:rPr lang="fr-FR" sz="2400" dirty="0" err="1" smtClean="0"/>
              <a:t>stesso</a:t>
            </a:r>
            <a:r>
              <a:rPr lang="fr-FR" sz="2400" dirty="0" smtClean="0"/>
              <a:t> </a:t>
            </a:r>
            <a:r>
              <a:rPr lang="fr-FR" sz="2400" dirty="0" err="1" smtClean="0"/>
              <a:t>effetto</a:t>
            </a:r>
            <a:r>
              <a:rPr lang="fr-FR" sz="2400" dirty="0" smtClean="0"/>
              <a:t> verso tutti i </a:t>
            </a:r>
            <a:r>
              <a:rPr lang="fr-FR" sz="2400" dirty="0" err="1" smtClean="0"/>
              <a:t>patogeni</a:t>
            </a:r>
            <a:r>
              <a:rPr lang="fr-FR" sz="2400" dirty="0" smtClean="0"/>
              <a:t>.</a:t>
            </a:r>
            <a:endParaRPr lang="fr-FR" sz="2400" dirty="0"/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63668" y="4236357"/>
            <a:ext cx="887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Sauvignon b		 		</a:t>
            </a:r>
            <a:r>
              <a:rPr lang="fr-FR" sz="1400" b="1" dirty="0" err="1" smtClean="0"/>
              <a:t>Sangiovese</a:t>
            </a:r>
            <a:r>
              <a:rPr lang="fr-FR" sz="1400" b="1" dirty="0" smtClean="0"/>
              <a:t>			     </a:t>
            </a:r>
            <a:r>
              <a:rPr lang="fr-FR" sz="1400" b="1" dirty="0" err="1" smtClean="0"/>
              <a:t>Nebbiolo</a:t>
            </a:r>
            <a:endParaRPr lang="fr-FR" sz="14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r="18163" b="19076"/>
          <a:stretch/>
        </p:blipFill>
        <p:spPr>
          <a:xfrm>
            <a:off x="25400" y="4503349"/>
            <a:ext cx="2997200" cy="23486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75" y="4507272"/>
            <a:ext cx="3132000" cy="234937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5" r="4148" b="1"/>
          <a:stretch/>
        </p:blipFill>
        <p:spPr>
          <a:xfrm>
            <a:off x="6150675" y="4494727"/>
            <a:ext cx="2967567" cy="23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2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5771" y="1825625"/>
            <a:ext cx="596280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i="1" dirty="0" err="1" smtClean="0">
                <a:solidFill>
                  <a:srgbClr val="4B7B03"/>
                </a:solidFill>
              </a:rPr>
              <a:t>Trichoderma</a:t>
            </a:r>
            <a:r>
              <a:rPr lang="fr-FR" sz="2400" i="1" dirty="0" smtClean="0">
                <a:solidFill>
                  <a:srgbClr val="4B7B03"/>
                </a:solidFill>
              </a:rPr>
              <a:t> </a:t>
            </a:r>
            <a:r>
              <a:rPr lang="fr-FR" sz="2400" i="1" dirty="0" err="1" smtClean="0">
                <a:solidFill>
                  <a:srgbClr val="4B7B03"/>
                </a:solidFill>
              </a:rPr>
              <a:t>atroviride</a:t>
            </a:r>
            <a:endParaRPr lang="fr-FR" sz="2400" i="1" dirty="0" smtClean="0">
              <a:solidFill>
                <a:srgbClr val="4B7B03"/>
              </a:solidFill>
            </a:endParaRPr>
          </a:p>
          <a:p>
            <a:r>
              <a:rPr lang="en-GB" sz="2400" i="1" dirty="0" err="1"/>
              <a:t>Trichoderma</a:t>
            </a:r>
            <a:r>
              <a:rPr lang="en-US" sz="2400" i="1" dirty="0"/>
              <a:t>  </a:t>
            </a:r>
            <a:r>
              <a:rPr lang="en-GB" sz="2400" i="1" dirty="0" err="1"/>
              <a:t>atroviride</a:t>
            </a:r>
            <a:r>
              <a:rPr lang="en-GB" sz="2400" i="1" dirty="0"/>
              <a:t> </a:t>
            </a:r>
            <a:r>
              <a:rPr lang="en-GB" sz="2400" dirty="0"/>
              <a:t>SC1 </a:t>
            </a:r>
            <a:r>
              <a:rPr lang="en-GB" sz="2400" dirty="0" err="1" smtClean="0"/>
              <a:t>fu</a:t>
            </a:r>
            <a:r>
              <a:rPr lang="en-GB" sz="2400" dirty="0" smtClean="0"/>
              <a:t> </a:t>
            </a:r>
            <a:r>
              <a:rPr lang="en-GB" sz="2400" dirty="0" err="1" smtClean="0"/>
              <a:t>selezionato</a:t>
            </a:r>
            <a:r>
              <a:rPr lang="en-GB" sz="2400" dirty="0" smtClean="0"/>
              <a:t> </a:t>
            </a:r>
            <a:r>
              <a:rPr lang="en-GB" sz="2400" dirty="0" err="1" smtClean="0"/>
              <a:t>su</a:t>
            </a:r>
            <a:r>
              <a:rPr lang="en-GB" sz="2400" dirty="0" smtClean="0"/>
              <a:t> </a:t>
            </a:r>
            <a:r>
              <a:rPr lang="en-GB" sz="2400" dirty="0" err="1" smtClean="0"/>
              <a:t>nocciolo</a:t>
            </a:r>
            <a:r>
              <a:rPr lang="en-GB" sz="2400" dirty="0" smtClean="0"/>
              <a:t> e </a:t>
            </a:r>
            <a:r>
              <a:rPr lang="en-GB" sz="2400" dirty="0" err="1" smtClean="0"/>
              <a:t>selezionato</a:t>
            </a:r>
            <a:r>
              <a:rPr lang="en-GB" sz="2400" dirty="0" smtClean="0"/>
              <a:t> per la </a:t>
            </a:r>
            <a:r>
              <a:rPr lang="en-GB" sz="2400" dirty="0" err="1" smtClean="0"/>
              <a:t>sua</a:t>
            </a:r>
            <a:r>
              <a:rPr lang="en-GB" sz="2400" dirty="0" smtClean="0"/>
              <a:t> </a:t>
            </a:r>
            <a:r>
              <a:rPr lang="en-GB" sz="2400" b="1" dirty="0" err="1" smtClean="0"/>
              <a:t>alta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capacità</a:t>
            </a:r>
            <a:r>
              <a:rPr lang="en-GB" sz="2400" b="1" dirty="0" smtClean="0"/>
              <a:t> di </a:t>
            </a:r>
            <a:r>
              <a:rPr lang="en-GB" sz="2400" b="1" dirty="0" err="1" smtClean="0"/>
              <a:t>colonizzazione</a:t>
            </a:r>
            <a:r>
              <a:rPr lang="en-GB" sz="2400" b="1" dirty="0" smtClean="0"/>
              <a:t> </a:t>
            </a:r>
          </a:p>
          <a:p>
            <a:r>
              <a:rPr lang="en-GB" sz="2400" dirty="0" err="1" smtClean="0"/>
              <a:t>Elevata</a:t>
            </a:r>
            <a:r>
              <a:rPr lang="en-GB" sz="2400" dirty="0" smtClean="0"/>
              <a:t> </a:t>
            </a:r>
            <a:r>
              <a:rPr lang="en-GB" sz="2400" b="1" dirty="0" err="1" smtClean="0"/>
              <a:t>produzione</a:t>
            </a:r>
            <a:r>
              <a:rPr lang="en-GB" sz="2400" b="1" dirty="0" smtClean="0"/>
              <a:t> di </a:t>
            </a:r>
            <a:r>
              <a:rPr lang="en-GB" sz="2400" b="1" dirty="0" err="1" smtClean="0"/>
              <a:t>enzimi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litici</a:t>
            </a:r>
            <a:r>
              <a:rPr lang="en-GB" sz="2400" b="1" dirty="0" smtClean="0"/>
              <a:t>  </a:t>
            </a:r>
            <a:r>
              <a:rPr lang="en-GB" sz="2400" dirty="0" smtClean="0"/>
              <a:t>in </a:t>
            </a:r>
            <a:r>
              <a:rPr lang="en-GB" sz="2400" dirty="0" err="1" smtClean="0"/>
              <a:t>grado</a:t>
            </a:r>
            <a:r>
              <a:rPr lang="en-GB" sz="2400" dirty="0" smtClean="0"/>
              <a:t> di </a:t>
            </a:r>
            <a:r>
              <a:rPr lang="en-GB" sz="2400" dirty="0" err="1" smtClean="0"/>
              <a:t>degradare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patogeni</a:t>
            </a:r>
            <a:r>
              <a:rPr lang="en-GB" sz="2400" dirty="0" smtClean="0"/>
              <a:t>. </a:t>
            </a:r>
          </a:p>
          <a:p>
            <a:r>
              <a:rPr lang="en-GB" sz="2400" i="1" dirty="0" smtClean="0"/>
              <a:t>Trichoderma </a:t>
            </a:r>
            <a:r>
              <a:rPr lang="en-GB" sz="2400" i="1" dirty="0" err="1"/>
              <a:t>atroviride</a:t>
            </a:r>
            <a:r>
              <a:rPr lang="en-GB" sz="2400" i="1" dirty="0"/>
              <a:t> </a:t>
            </a:r>
            <a:r>
              <a:rPr lang="en-GB" sz="2400" dirty="0"/>
              <a:t>I1237 </a:t>
            </a:r>
            <a:r>
              <a:rPr lang="en-GB" sz="2400" dirty="0" smtClean="0"/>
              <a:t>è </a:t>
            </a:r>
            <a:r>
              <a:rPr lang="en-GB" sz="2400" b="1" dirty="0" err="1" smtClean="0"/>
              <a:t>molto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rapido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nella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colonizzazione</a:t>
            </a:r>
            <a:r>
              <a:rPr lang="en-GB" sz="2400" b="1" dirty="0" smtClean="0"/>
              <a:t> di </a:t>
            </a:r>
            <a:r>
              <a:rPr lang="en-GB" sz="2400" b="1" dirty="0" err="1" smtClean="0"/>
              <a:t>ferite</a:t>
            </a:r>
            <a:r>
              <a:rPr lang="en-GB" sz="2400" b="1" dirty="0" smtClean="0"/>
              <a:t> </a:t>
            </a:r>
            <a:r>
              <a:rPr lang="en-GB" sz="2400" dirty="0" err="1" smtClean="0"/>
              <a:t>su</a:t>
            </a:r>
            <a:r>
              <a:rPr lang="en-GB" sz="2400" dirty="0" smtClean="0"/>
              <a:t> </a:t>
            </a:r>
            <a:r>
              <a:rPr lang="en-GB" sz="2400" dirty="0" err="1" smtClean="0"/>
              <a:t>legno</a:t>
            </a:r>
            <a:r>
              <a:rPr lang="en-GB" sz="2400" dirty="0" smtClean="0"/>
              <a:t>, compete con I </a:t>
            </a:r>
            <a:r>
              <a:rPr lang="en-GB" sz="2400" dirty="0" err="1" smtClean="0"/>
              <a:t>patogeni</a:t>
            </a:r>
            <a:r>
              <a:rPr lang="en-GB" sz="2400" dirty="0" smtClean="0"/>
              <a:t> per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nutrienti</a:t>
            </a:r>
            <a:r>
              <a:rPr lang="en-GB" sz="2400" dirty="0" smtClean="0"/>
              <a:t> e per lo </a:t>
            </a:r>
            <a:r>
              <a:rPr lang="en-GB" sz="2400" dirty="0" err="1" smtClean="0"/>
              <a:t>spazio</a:t>
            </a:r>
            <a:r>
              <a:rPr lang="en-GB" sz="2400" dirty="0" smtClean="0"/>
              <a:t> e ha </a:t>
            </a:r>
            <a:r>
              <a:rPr lang="en-GB" sz="2400" dirty="0" err="1" smtClean="0"/>
              <a:t>proprietà</a:t>
            </a:r>
            <a:r>
              <a:rPr lang="en-GB" sz="2400" dirty="0" smtClean="0"/>
              <a:t> di </a:t>
            </a:r>
            <a:r>
              <a:rPr lang="en-GB" sz="2400" dirty="0" err="1" smtClean="0"/>
              <a:t>antibiosi</a:t>
            </a:r>
            <a:r>
              <a:rPr lang="en-GB" sz="2400" dirty="0" smtClean="0"/>
              <a:t> e di </a:t>
            </a:r>
            <a:r>
              <a:rPr lang="en-GB" sz="2400" dirty="0" err="1" smtClean="0"/>
              <a:t>iperperassitismo</a:t>
            </a:r>
            <a:r>
              <a:rPr lang="en-GB" sz="2400" dirty="0" smtClean="0"/>
              <a:t>.</a:t>
            </a:r>
            <a:endParaRPr lang="fr-FR" sz="2400" dirty="0"/>
          </a:p>
          <a:p>
            <a:pPr lvl="0"/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89146" y="365126"/>
            <a:ext cx="53830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 startAt="2"/>
            </a:pPr>
            <a:r>
              <a:rPr lang="fr-FR" sz="8000" dirty="0"/>
              <a:t>Come </a:t>
            </a:r>
            <a:r>
              <a:rPr lang="fr-FR" sz="8000" i="1" dirty="0" err="1"/>
              <a:t>Trichoderma</a:t>
            </a:r>
            <a:r>
              <a:rPr lang="fr-FR" sz="8000" dirty="0"/>
              <a:t> </a:t>
            </a:r>
            <a:r>
              <a:rPr lang="fr-FR" sz="8000" dirty="0" err="1"/>
              <a:t>favorisce</a:t>
            </a:r>
            <a:r>
              <a:rPr lang="fr-FR" sz="8000" dirty="0"/>
              <a:t> il </a:t>
            </a:r>
            <a:r>
              <a:rPr lang="fr-FR" sz="8000" dirty="0" err="1"/>
              <a:t>controllo</a:t>
            </a:r>
            <a:r>
              <a:rPr lang="fr-FR" sz="8000" dirty="0"/>
              <a:t> delle </a:t>
            </a:r>
            <a:r>
              <a:rPr lang="fr-FR" sz="8000" dirty="0" err="1"/>
              <a:t>GTDs</a:t>
            </a:r>
            <a:r>
              <a:rPr lang="fr-FR" sz="8000" dirty="0"/>
              <a:t> 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Grafik 4" descr="D:\WINETWORK\BilderVideos\Trichoderma\T. antroviride SC1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55" y="5035314"/>
            <a:ext cx="2131695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7018655" y="6407073"/>
            <a:ext cx="202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T. </a:t>
            </a:r>
            <a:r>
              <a:rPr lang="fr-FR" i="1" dirty="0" err="1" smtClean="0"/>
              <a:t>Atroviride</a:t>
            </a:r>
            <a:r>
              <a:rPr lang="fr-FR" i="1" dirty="0" smtClean="0"/>
              <a:t> </a:t>
            </a:r>
            <a:r>
              <a:rPr lang="fr-FR" dirty="0" smtClean="0"/>
              <a:t>SC1</a:t>
            </a:r>
            <a:endParaRPr lang="fr-FR" dirty="0"/>
          </a:p>
        </p:txBody>
      </p:sp>
      <p:pic>
        <p:nvPicPr>
          <p:cNvPr id="7" name="Grafik 3" descr="D:\WINETWORK\BilderVideos\Trichoderma\T. antroviride SC1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75" y="3642284"/>
            <a:ext cx="213169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2" descr="D:\WINETWORK\BilderVideos\Trichoderma\T. antroviride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54" y="368006"/>
            <a:ext cx="2050096" cy="145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1" descr="D:\WINETWORK\BilderVideos\Trichoderma\T. antroviride 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54" y="1825625"/>
            <a:ext cx="2050096" cy="1371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6858157" y="3124639"/>
            <a:ext cx="202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T. </a:t>
            </a:r>
            <a:r>
              <a:rPr lang="fr-FR" i="1" dirty="0" err="1" smtClean="0"/>
              <a:t>Atroviride</a:t>
            </a:r>
            <a:r>
              <a:rPr lang="fr-FR" i="1" dirty="0" smtClean="0"/>
              <a:t> </a:t>
            </a:r>
            <a:r>
              <a:rPr lang="fr-FR" dirty="0" smtClean="0"/>
              <a:t>I1237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6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336799"/>
            <a:ext cx="592455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>
                <a:solidFill>
                  <a:srgbClr val="4B7B03"/>
                </a:solidFill>
              </a:rPr>
              <a:t>Trichoderma </a:t>
            </a:r>
            <a:r>
              <a:rPr lang="en-GB" sz="2400" i="1" dirty="0" err="1" smtClean="0">
                <a:solidFill>
                  <a:srgbClr val="4B7B03"/>
                </a:solidFill>
              </a:rPr>
              <a:t>asperellum</a:t>
            </a:r>
            <a:r>
              <a:rPr lang="en-GB" sz="2400" i="1" dirty="0" smtClean="0">
                <a:solidFill>
                  <a:srgbClr val="4B7B03"/>
                </a:solidFill>
              </a:rPr>
              <a:t> </a:t>
            </a:r>
            <a:r>
              <a:rPr lang="en-GB" sz="2400" dirty="0" smtClean="0"/>
              <a:t>ICC012</a:t>
            </a:r>
            <a:r>
              <a:rPr lang="en-GB" sz="2400" i="1" dirty="0" smtClean="0"/>
              <a:t> </a:t>
            </a:r>
            <a:r>
              <a:rPr lang="en-GB" sz="2400" dirty="0" smtClean="0"/>
              <a:t>e </a:t>
            </a:r>
            <a:r>
              <a:rPr lang="en-GB" sz="2400" dirty="0">
                <a:solidFill>
                  <a:srgbClr val="4B7B03"/>
                </a:solidFill>
              </a:rPr>
              <a:t>T</a:t>
            </a:r>
            <a:r>
              <a:rPr lang="en-GB" sz="2400" i="1" dirty="0">
                <a:solidFill>
                  <a:srgbClr val="4B7B03"/>
                </a:solidFill>
              </a:rPr>
              <a:t>richoderma </a:t>
            </a:r>
            <a:r>
              <a:rPr lang="en-GB" sz="2400" i="1" dirty="0" err="1">
                <a:solidFill>
                  <a:srgbClr val="4B7B03"/>
                </a:solidFill>
              </a:rPr>
              <a:t>gamsii</a:t>
            </a:r>
            <a:r>
              <a:rPr lang="en-GB" sz="2400" i="1" dirty="0">
                <a:solidFill>
                  <a:srgbClr val="4B7B03"/>
                </a:solidFill>
              </a:rPr>
              <a:t> </a:t>
            </a:r>
            <a:r>
              <a:rPr lang="en-GB" sz="2400" dirty="0"/>
              <a:t>ICC080 </a:t>
            </a:r>
            <a:r>
              <a:rPr lang="en-GB" sz="2400" dirty="0" err="1" smtClean="0"/>
              <a:t>possono</a:t>
            </a:r>
            <a:r>
              <a:rPr lang="en-GB" sz="2400" dirty="0" smtClean="0"/>
              <a:t> </a:t>
            </a:r>
            <a:r>
              <a:rPr lang="en-GB" sz="2400" dirty="0" err="1" smtClean="0"/>
              <a:t>agire</a:t>
            </a:r>
            <a:r>
              <a:rPr lang="en-GB" sz="2400" dirty="0" smtClean="0"/>
              <a:t> come </a:t>
            </a:r>
            <a:r>
              <a:rPr lang="en-GB" sz="2400" b="1" dirty="0" err="1" smtClean="0"/>
              <a:t>micoparassiti</a:t>
            </a:r>
            <a:r>
              <a:rPr lang="en-GB" sz="2400" b="1" dirty="0" smtClean="0"/>
              <a:t> sui </a:t>
            </a:r>
            <a:r>
              <a:rPr lang="en-GB" sz="2400" b="1" dirty="0" err="1" smtClean="0"/>
              <a:t>patogeni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agenti</a:t>
            </a:r>
            <a:r>
              <a:rPr lang="en-GB" sz="2400" b="1" dirty="0" smtClean="0"/>
              <a:t> di GTD </a:t>
            </a:r>
            <a:r>
              <a:rPr lang="en-GB" sz="2400" dirty="0" smtClean="0"/>
              <a:t>a </a:t>
            </a:r>
            <a:r>
              <a:rPr lang="en-GB" sz="2400" dirty="0" err="1" smtClean="0"/>
              <a:t>partire</a:t>
            </a:r>
            <a:r>
              <a:rPr lang="en-GB" sz="2400" dirty="0" smtClean="0"/>
              <a:t> da 10°C e 15°C </a:t>
            </a:r>
            <a:r>
              <a:rPr lang="en-GB" sz="2400" dirty="0" err="1" smtClean="0"/>
              <a:t>rispettivamente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GB" sz="2400" dirty="0" smtClean="0"/>
          </a:p>
          <a:p>
            <a:pPr marL="0" indent="0">
              <a:buNone/>
            </a:pPr>
            <a:r>
              <a:rPr lang="en-GB" sz="2400" dirty="0" err="1" smtClean="0"/>
              <a:t>Entrambe</a:t>
            </a:r>
            <a:r>
              <a:rPr lang="en-GB" sz="2400" dirty="0" smtClean="0"/>
              <a:t> le specie </a:t>
            </a:r>
            <a:r>
              <a:rPr lang="en-GB" sz="2400" dirty="0" err="1" smtClean="0"/>
              <a:t>rimangono</a:t>
            </a:r>
            <a:r>
              <a:rPr lang="en-GB" sz="2400" dirty="0" smtClean="0"/>
              <a:t> </a:t>
            </a:r>
            <a:r>
              <a:rPr lang="en-GB" sz="2400" dirty="0" err="1" smtClean="0"/>
              <a:t>vitali</a:t>
            </a:r>
            <a:r>
              <a:rPr lang="en-GB" sz="2400" dirty="0" smtClean="0"/>
              <a:t> a 5°C, </a:t>
            </a:r>
            <a:r>
              <a:rPr lang="en-GB" sz="2400" dirty="0" err="1" smtClean="0"/>
              <a:t>incrementando</a:t>
            </a:r>
            <a:r>
              <a:rPr lang="en-GB" sz="2400" dirty="0" smtClean="0"/>
              <a:t> la </a:t>
            </a:r>
            <a:r>
              <a:rPr lang="en-GB" sz="2400" dirty="0" err="1" smtClean="0"/>
              <a:t>loro</a:t>
            </a:r>
            <a:r>
              <a:rPr lang="en-GB" sz="2400" dirty="0" smtClean="0"/>
              <a:t> </a:t>
            </a:r>
            <a:r>
              <a:rPr lang="en-GB" sz="2400" dirty="0" err="1" smtClean="0"/>
              <a:t>attività</a:t>
            </a:r>
            <a:r>
              <a:rPr lang="en-GB" sz="2400" dirty="0" smtClean="0"/>
              <a:t> </a:t>
            </a:r>
            <a:r>
              <a:rPr lang="en-GB" sz="2400" dirty="0" err="1" smtClean="0"/>
              <a:t>micoparassitaria</a:t>
            </a:r>
            <a:r>
              <a:rPr lang="en-GB" sz="2400" dirty="0" smtClean="0"/>
              <a:t> </a:t>
            </a:r>
            <a:r>
              <a:rPr lang="en-GB" sz="2400" dirty="0" err="1" smtClean="0"/>
              <a:t>all’innalzarsi</a:t>
            </a:r>
            <a:r>
              <a:rPr lang="en-GB" sz="2400" dirty="0" smtClean="0"/>
              <a:t> </a:t>
            </a:r>
            <a:r>
              <a:rPr lang="en-GB" sz="2400" dirty="0" err="1" smtClean="0"/>
              <a:t>della</a:t>
            </a:r>
            <a:r>
              <a:rPr lang="en-GB" sz="2400" dirty="0" smtClean="0"/>
              <a:t> </a:t>
            </a:r>
            <a:r>
              <a:rPr lang="en-GB" sz="2400" dirty="0" err="1" smtClean="0"/>
              <a:t>temperatura</a:t>
            </a:r>
            <a:r>
              <a:rPr lang="en-GB" sz="2400" dirty="0" smtClean="0"/>
              <a:t>.</a:t>
            </a:r>
            <a:endParaRPr 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12800" y="365126"/>
            <a:ext cx="574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 startAt="2"/>
            </a:pPr>
            <a:r>
              <a:rPr lang="fr-FR" sz="9800" dirty="0"/>
              <a:t>Come </a:t>
            </a:r>
            <a:r>
              <a:rPr lang="fr-FR" sz="9800" i="1" dirty="0" err="1"/>
              <a:t>Trichoderma</a:t>
            </a:r>
            <a:r>
              <a:rPr lang="fr-FR" sz="9800" dirty="0"/>
              <a:t> </a:t>
            </a:r>
            <a:r>
              <a:rPr lang="fr-FR" sz="9800" dirty="0" err="1"/>
              <a:t>favorisce</a:t>
            </a:r>
            <a:r>
              <a:rPr lang="fr-FR" sz="9800" dirty="0"/>
              <a:t> il </a:t>
            </a:r>
            <a:r>
              <a:rPr lang="fr-FR" sz="9800" dirty="0" err="1"/>
              <a:t>controllo</a:t>
            </a:r>
            <a:r>
              <a:rPr lang="fr-FR" sz="9800" dirty="0"/>
              <a:t> delle </a:t>
            </a:r>
            <a:r>
              <a:rPr lang="fr-FR" sz="9800" dirty="0" err="1" smtClean="0"/>
              <a:t>GTDs</a:t>
            </a:r>
            <a:r>
              <a:rPr lang="fr-FR" sz="9800" dirty="0" smtClean="0"/>
              <a:t>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Kép 678" descr="C:\Users\HP\Desktop\Tokaj, Disznókő képek 2017.03.22\Trichoderma képek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r="60366"/>
          <a:stretch/>
        </p:blipFill>
        <p:spPr bwMode="auto">
          <a:xfrm>
            <a:off x="6667500" y="3907366"/>
            <a:ext cx="2384423" cy="246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ésultat de recherche d'images pour &quot;trichoderma asperellum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1866"/>
            <a:ext cx="2384424" cy="17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96100" y="3278329"/>
            <a:ext cx="215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T. </a:t>
            </a:r>
            <a:r>
              <a:rPr lang="en-GB" i="1" dirty="0" err="1" smtClean="0"/>
              <a:t>asperellum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372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1371</Words>
  <Application>Microsoft Office PowerPoint</Application>
  <PresentationFormat>Presentazione su schermo (4:3)</PresentationFormat>
  <Paragraphs>202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Roboto Light</vt:lpstr>
      <vt:lpstr>Times New Roman</vt:lpstr>
      <vt:lpstr>Wingdings</vt:lpstr>
      <vt:lpstr>Thème Office</vt:lpstr>
      <vt:lpstr>Applicazione di Trichoderma spp. Nella gestione delle malattie del legno della vite (GTDs) in Europa (Grape Trunk Diseases, Esca e altri)</vt:lpstr>
      <vt:lpstr>Sommario</vt:lpstr>
      <vt:lpstr>Presentazione del fungo Trichoderma </vt:lpstr>
      <vt:lpstr>Presentazione del fungo Trichoderma </vt:lpstr>
      <vt:lpstr>Come Trichoderma favorisce il controllo delle GTDs ?  </vt:lpstr>
      <vt:lpstr>Come Trichoderma favorisce il controllo delle GTDs ? </vt:lpstr>
      <vt:lpstr>Come Trichoderma favorisce il controllo delle GTDs ? </vt:lpstr>
      <vt:lpstr>Presentazione standard di PowerPoint</vt:lpstr>
      <vt:lpstr>Presentazione standard di PowerPoint</vt:lpstr>
      <vt:lpstr>Presentazione standard di PowerPoint</vt:lpstr>
      <vt:lpstr>Come usare i prodotti a base di Trichoderma? </vt:lpstr>
      <vt:lpstr>Come usare i prodotti a base di Trichoderma? </vt:lpstr>
      <vt:lpstr>Come usare i prodotti a base di Trichoderma?</vt:lpstr>
      <vt:lpstr>Come usare i prodotti a base di Trichoderma? </vt:lpstr>
      <vt:lpstr>Come usare i prodotti a base di Trichoderma? </vt:lpstr>
      <vt:lpstr>Qual è il grado di efficacia del Trichoderma ?</vt:lpstr>
      <vt:lpstr>Qual è il grado di efficacia del Trichoderma ?</vt:lpstr>
      <vt:lpstr>Qual è il grado di efficacia del Trichoderma? </vt:lpstr>
      <vt:lpstr>Il progetto Winetwork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Trichoderma spp. in the management of GTDs in Europe</dc:title>
  <dc:creator>PREZMAN Fanny</dc:creator>
  <cp:lastModifiedBy>Maurizio</cp:lastModifiedBy>
  <cp:revision>55</cp:revision>
  <dcterms:created xsi:type="dcterms:W3CDTF">2017-05-04T14:38:41Z</dcterms:created>
  <dcterms:modified xsi:type="dcterms:W3CDTF">2017-08-16T15:47:51Z</dcterms:modified>
</cp:coreProperties>
</file>