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ca Constanze" initials="m" lastIdx="1" clrIdx="0">
    <p:extLst>
      <p:ext uri="{19B8F6BF-5375-455C-9EA6-DF929625EA0E}">
        <p15:presenceInfo xmlns:p15="http://schemas.microsoft.com/office/powerpoint/2012/main" userId="Mesca Constanz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259" autoAdjust="0"/>
  </p:normalViewPr>
  <p:slideViewPr>
    <p:cSldViewPr snapToGrid="0">
      <p:cViewPr varScale="1">
        <p:scale>
          <a:sx n="87" d="100"/>
          <a:sy n="87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7T12:45:00.655" idx="1">
    <p:pos x="10" y="10"/>
    <p:text>Springen Sie wirklich weg?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9030A-A775-49AA-8B87-60C4C00FA711}" type="doc">
      <dgm:prSet loTypeId="urn:microsoft.com/office/officeart/2005/8/layout/vList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AABABF93-4752-49EA-83F1-5480A9175DA5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Erste</a:t>
          </a:r>
          <a:r>
            <a:rPr lang="en-US" noProof="0" dirty="0" smtClean="0"/>
            <a:t> </a:t>
          </a:r>
          <a:r>
            <a:rPr lang="en-US" noProof="0" dirty="0" err="1" smtClean="0"/>
            <a:t>Symptome</a:t>
          </a:r>
          <a:endParaRPr lang="en-US" noProof="0" dirty="0" smtClean="0"/>
        </a:p>
      </dgm:t>
    </dgm:pt>
    <dgm:pt modelId="{A796C1A1-17B7-4FDD-A348-351F24F446B9}" type="parTrans" cxnId="{4E80265C-99D4-4FCA-A4A1-7FDC1E4376D8}">
      <dgm:prSet/>
      <dgm:spPr/>
      <dgm:t>
        <a:bodyPr/>
        <a:lstStyle/>
        <a:p>
          <a:endParaRPr lang="en-US" noProof="0"/>
        </a:p>
      </dgm:t>
    </dgm:pt>
    <dgm:pt modelId="{D2938379-1AE7-4245-8F62-7959E67F0EE7}" type="sibTrans" cxnId="{4E80265C-99D4-4FCA-A4A1-7FDC1E4376D8}">
      <dgm:prSet/>
      <dgm:spPr/>
      <dgm:t>
        <a:bodyPr/>
        <a:lstStyle/>
        <a:p>
          <a:endParaRPr lang="en-US" noProof="0"/>
        </a:p>
      </dgm:t>
    </dgm:pt>
    <dgm:pt modelId="{069599CE-2CCA-45B9-BD56-293521759331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Verzögerter</a:t>
          </a:r>
          <a:r>
            <a:rPr lang="en-US" noProof="0" dirty="0" smtClean="0"/>
            <a:t> </a:t>
          </a:r>
          <a:r>
            <a:rPr lang="en-US" noProof="0" dirty="0" err="1" smtClean="0"/>
            <a:t>Austrieb</a:t>
          </a:r>
          <a:endParaRPr lang="en-US" noProof="0" dirty="0"/>
        </a:p>
      </dgm:t>
    </dgm:pt>
    <dgm:pt modelId="{783FA435-FF8C-480A-9278-9F7532A3E5C4}" type="parTrans" cxnId="{6C44414C-92A0-4A97-AD76-662C34A9722F}">
      <dgm:prSet/>
      <dgm:spPr/>
      <dgm:t>
        <a:bodyPr/>
        <a:lstStyle/>
        <a:p>
          <a:endParaRPr lang="en-US" noProof="0"/>
        </a:p>
      </dgm:t>
    </dgm:pt>
    <dgm:pt modelId="{ED0425DB-8953-4210-ABB7-039EB1383A6F}" type="sibTrans" cxnId="{6C44414C-92A0-4A97-AD76-662C34A9722F}">
      <dgm:prSet/>
      <dgm:spPr/>
      <dgm:t>
        <a:bodyPr/>
        <a:lstStyle/>
        <a:p>
          <a:endParaRPr lang="en-US" noProof="0"/>
        </a:p>
      </dgm:t>
    </dgm:pt>
    <dgm:pt modelId="{B773B5F3-A88E-4ED9-BB03-C758F9E99DBC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Fehlender</a:t>
          </a:r>
          <a:r>
            <a:rPr lang="en-US" noProof="0" dirty="0" smtClean="0"/>
            <a:t> </a:t>
          </a:r>
          <a:r>
            <a:rPr lang="en-US" noProof="0" dirty="0" err="1" smtClean="0"/>
            <a:t>Austrieb</a:t>
          </a:r>
          <a:endParaRPr lang="en-US" noProof="0" dirty="0"/>
        </a:p>
      </dgm:t>
    </dgm:pt>
    <dgm:pt modelId="{BD2AC64F-897E-4C8F-BCA3-4C8DB03FFE4E}" type="parTrans" cxnId="{09B82CB3-9A5C-4BE8-AC5A-C81A3007D977}">
      <dgm:prSet/>
      <dgm:spPr/>
      <dgm:t>
        <a:bodyPr/>
        <a:lstStyle/>
        <a:p>
          <a:endParaRPr lang="en-US" noProof="0"/>
        </a:p>
      </dgm:t>
    </dgm:pt>
    <dgm:pt modelId="{86BAF2AB-D210-463C-9BE3-5E6920716BEE}" type="sibTrans" cxnId="{09B82CB3-9A5C-4BE8-AC5A-C81A3007D977}">
      <dgm:prSet/>
      <dgm:spPr/>
      <dgm:t>
        <a:bodyPr/>
        <a:lstStyle/>
        <a:p>
          <a:endParaRPr lang="en-US" noProof="0"/>
        </a:p>
      </dgm:t>
    </dgm:pt>
    <dgm:pt modelId="{6C1FDCD5-B144-456A-8C49-8F949468C6E1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Im</a:t>
          </a:r>
          <a:r>
            <a:rPr lang="en-US" noProof="0" dirty="0" smtClean="0"/>
            <a:t> </a:t>
          </a:r>
          <a:r>
            <a:rPr lang="en-US" noProof="0" dirty="0" err="1" smtClean="0"/>
            <a:t>Frühjahr</a:t>
          </a:r>
          <a:endParaRPr lang="en-US" noProof="0" dirty="0"/>
        </a:p>
      </dgm:t>
    </dgm:pt>
    <dgm:pt modelId="{35763B58-349A-4AB6-90A8-FABF23138B85}" type="parTrans" cxnId="{63EDBA5E-3A96-42D0-B036-FDAB7C9362D8}">
      <dgm:prSet/>
      <dgm:spPr/>
      <dgm:t>
        <a:bodyPr/>
        <a:lstStyle/>
        <a:p>
          <a:endParaRPr lang="en-US" noProof="0"/>
        </a:p>
      </dgm:t>
    </dgm:pt>
    <dgm:pt modelId="{4F8F6BD3-50A9-4898-9EAC-999BD183E3C2}" type="sibTrans" cxnId="{63EDBA5E-3A96-42D0-B036-FDAB7C9362D8}">
      <dgm:prSet/>
      <dgm:spPr/>
      <dgm:t>
        <a:bodyPr/>
        <a:lstStyle/>
        <a:p>
          <a:endParaRPr lang="en-US" noProof="0"/>
        </a:p>
      </dgm:t>
    </dgm:pt>
    <dgm:pt modelId="{DFE0BB5E-6243-4305-A2AB-33EAA3AB7AB3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Verzögertes</a:t>
          </a:r>
          <a:r>
            <a:rPr lang="en-US" noProof="0" dirty="0" smtClean="0"/>
            <a:t> </a:t>
          </a:r>
          <a:r>
            <a:rPr lang="en-US" noProof="0" dirty="0" err="1" smtClean="0"/>
            <a:t>Wachstum</a:t>
          </a:r>
          <a:r>
            <a:rPr lang="en-US" noProof="0" dirty="0" smtClean="0"/>
            <a:t> des </a:t>
          </a:r>
          <a:r>
            <a:rPr lang="en-US" noProof="0" dirty="0" err="1" smtClean="0"/>
            <a:t>Fruchtholzes</a:t>
          </a:r>
          <a:endParaRPr lang="en-US" noProof="0" dirty="0"/>
        </a:p>
      </dgm:t>
    </dgm:pt>
    <dgm:pt modelId="{87DC193D-676F-4E4F-A5C7-A745A285BD0F}" type="parTrans" cxnId="{38538C57-AD62-4634-809D-4976E04DA2DF}">
      <dgm:prSet/>
      <dgm:spPr/>
      <dgm:t>
        <a:bodyPr/>
        <a:lstStyle/>
        <a:p>
          <a:endParaRPr lang="en-US" noProof="0"/>
        </a:p>
      </dgm:t>
    </dgm:pt>
    <dgm:pt modelId="{95F838CD-4407-482F-983A-51C5033E4272}" type="sibTrans" cxnId="{38538C57-AD62-4634-809D-4976E04DA2DF}">
      <dgm:prSet/>
      <dgm:spPr/>
      <dgm:t>
        <a:bodyPr/>
        <a:lstStyle/>
        <a:p>
          <a:endParaRPr lang="en-US" noProof="0"/>
        </a:p>
      </dgm:t>
    </dgm:pt>
    <dgm:pt modelId="{FDD47F4A-6A3E-4D6D-9BD7-36849AEAE4A2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Blattverfärbung</a:t>
          </a:r>
          <a:r>
            <a:rPr lang="en-US" noProof="0" dirty="0" smtClean="0"/>
            <a:t> und </a:t>
          </a:r>
          <a:r>
            <a:rPr lang="en-US" noProof="0" dirty="0" err="1" smtClean="0"/>
            <a:t>Einrollen</a:t>
          </a:r>
          <a:r>
            <a:rPr lang="en-US" noProof="0" dirty="0" smtClean="0"/>
            <a:t> der </a:t>
          </a:r>
          <a:r>
            <a:rPr lang="en-US" noProof="0" dirty="0" err="1" smtClean="0"/>
            <a:t>Blätter</a:t>
          </a:r>
          <a:endParaRPr lang="en-US" noProof="0" dirty="0"/>
        </a:p>
      </dgm:t>
    </dgm:pt>
    <dgm:pt modelId="{F5121B75-1425-44C5-8A68-3AA355F18941}" type="parTrans" cxnId="{581B406A-66B8-4F7E-86D1-2F6C2D53AEA1}">
      <dgm:prSet/>
      <dgm:spPr/>
      <dgm:t>
        <a:bodyPr/>
        <a:lstStyle/>
        <a:p>
          <a:endParaRPr lang="en-US" noProof="0"/>
        </a:p>
      </dgm:t>
    </dgm:pt>
    <dgm:pt modelId="{6600B65E-AFDC-4FE4-806F-249D2D2305C3}" type="sibTrans" cxnId="{581B406A-66B8-4F7E-86D1-2F6C2D53AEA1}">
      <dgm:prSet/>
      <dgm:spPr/>
      <dgm:t>
        <a:bodyPr/>
        <a:lstStyle/>
        <a:p>
          <a:endParaRPr lang="en-US" noProof="0"/>
        </a:p>
      </dgm:t>
    </dgm:pt>
    <dgm:pt modelId="{5D1A1CBA-8873-4E63-96A8-8AFE33C0B080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Im</a:t>
          </a:r>
          <a:r>
            <a:rPr lang="en-US" noProof="0" dirty="0" smtClean="0"/>
            <a:t> </a:t>
          </a:r>
          <a:r>
            <a:rPr lang="en-US" noProof="0" dirty="0" err="1" smtClean="0"/>
            <a:t>Sommer</a:t>
          </a:r>
          <a:endParaRPr lang="en-US" noProof="0" dirty="0" smtClean="0"/>
        </a:p>
      </dgm:t>
    </dgm:pt>
    <dgm:pt modelId="{D8195E76-A7F2-4BEE-8D6B-74046A57C14C}" type="parTrans" cxnId="{45A1D702-D3F6-4B83-9A33-5D8C7BD55DE5}">
      <dgm:prSet/>
      <dgm:spPr/>
      <dgm:t>
        <a:bodyPr/>
        <a:lstStyle/>
        <a:p>
          <a:endParaRPr lang="en-US" noProof="0"/>
        </a:p>
      </dgm:t>
    </dgm:pt>
    <dgm:pt modelId="{6CA7897C-02ED-46A6-9DCD-A742B8927BDC}" type="sibTrans" cxnId="{45A1D702-D3F6-4B83-9A33-5D8C7BD55DE5}">
      <dgm:prSet/>
      <dgm:spPr/>
      <dgm:t>
        <a:bodyPr/>
        <a:lstStyle/>
        <a:p>
          <a:endParaRPr lang="en-US" noProof="0"/>
        </a:p>
      </dgm:t>
    </dgm:pt>
    <dgm:pt modelId="{5F28E8D0-2AB3-4A7A-8A7E-B15E257049CE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Fehlende</a:t>
          </a:r>
          <a:r>
            <a:rPr lang="en-US" noProof="0" dirty="0" smtClean="0"/>
            <a:t> </a:t>
          </a:r>
          <a:r>
            <a:rPr lang="en-US" noProof="0" dirty="0" err="1" smtClean="0"/>
            <a:t>Verholzung</a:t>
          </a:r>
          <a:endParaRPr lang="en-US" noProof="0" dirty="0"/>
        </a:p>
      </dgm:t>
    </dgm:pt>
    <dgm:pt modelId="{E86CE846-EF83-404E-A9B7-018AFF169BA8}" type="parTrans" cxnId="{B5285B44-1065-4C3A-B5B7-4722B1FE4B52}">
      <dgm:prSet/>
      <dgm:spPr/>
      <dgm:t>
        <a:bodyPr/>
        <a:lstStyle/>
        <a:p>
          <a:endParaRPr lang="en-US" noProof="0"/>
        </a:p>
      </dgm:t>
    </dgm:pt>
    <dgm:pt modelId="{6B66A4D9-0545-49C6-B3CD-3CCF0AE02815}" type="sibTrans" cxnId="{B5285B44-1065-4C3A-B5B7-4722B1FE4B52}">
      <dgm:prSet/>
      <dgm:spPr/>
      <dgm:t>
        <a:bodyPr/>
        <a:lstStyle/>
        <a:p>
          <a:endParaRPr lang="en-US" noProof="0"/>
        </a:p>
      </dgm:t>
    </dgm:pt>
    <dgm:pt modelId="{6579E68E-E19C-4056-BA25-DA3254A96F4F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Vertrocknen</a:t>
          </a:r>
          <a:r>
            <a:rPr lang="en-US" noProof="0" dirty="0" smtClean="0"/>
            <a:t> der </a:t>
          </a:r>
          <a:r>
            <a:rPr lang="en-US" noProof="0" dirty="0" err="1" smtClean="0"/>
            <a:t>Blütenstände</a:t>
          </a:r>
          <a:r>
            <a:rPr lang="en-US" noProof="0" dirty="0" smtClean="0"/>
            <a:t> und </a:t>
          </a:r>
          <a:r>
            <a:rPr lang="en-US" noProof="0" dirty="0" err="1" smtClean="0"/>
            <a:t>Beeren</a:t>
          </a:r>
          <a:endParaRPr lang="en-US" noProof="0" dirty="0"/>
        </a:p>
      </dgm:t>
    </dgm:pt>
    <dgm:pt modelId="{849A17EB-395B-4C37-9240-47C93C197327}" type="parTrans" cxnId="{BF481893-F039-4957-8C29-B0AA72DDC74C}">
      <dgm:prSet/>
      <dgm:spPr/>
      <dgm:t>
        <a:bodyPr/>
        <a:lstStyle/>
        <a:p>
          <a:endParaRPr lang="en-US" noProof="0"/>
        </a:p>
      </dgm:t>
    </dgm:pt>
    <dgm:pt modelId="{08BBB63A-0708-4F40-B057-7651803CB5F2}" type="sibTrans" cxnId="{BF481893-F039-4957-8C29-B0AA72DDC74C}">
      <dgm:prSet/>
      <dgm:spPr/>
      <dgm:t>
        <a:bodyPr/>
        <a:lstStyle/>
        <a:p>
          <a:endParaRPr lang="en-US" noProof="0"/>
        </a:p>
      </dgm:t>
    </dgm:pt>
    <dgm:pt modelId="{C98B5B43-034B-414E-9BC6-871F9C509712}">
      <dgm:prSet phldrT="[Texte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noProof="0" dirty="0" err="1" smtClean="0"/>
            <a:t>Vorzeitiger</a:t>
          </a:r>
          <a:r>
            <a:rPr lang="en-US" noProof="0" dirty="0" smtClean="0"/>
            <a:t> </a:t>
          </a:r>
          <a:r>
            <a:rPr lang="en-US" noProof="0" dirty="0" err="1" smtClean="0"/>
            <a:t>Blattfall</a:t>
          </a:r>
          <a:endParaRPr lang="en-US" noProof="0" dirty="0"/>
        </a:p>
      </dgm:t>
    </dgm:pt>
    <dgm:pt modelId="{9F4AF7E0-ACEA-40CF-8EB5-EDA7B3BF302E}" type="parTrans" cxnId="{7E17094C-F594-4A71-BDE9-26D4D42F4C1B}">
      <dgm:prSet/>
      <dgm:spPr/>
      <dgm:t>
        <a:bodyPr/>
        <a:lstStyle/>
        <a:p>
          <a:endParaRPr lang="en-US" noProof="0"/>
        </a:p>
      </dgm:t>
    </dgm:pt>
    <dgm:pt modelId="{2619D5C8-EEB6-4BA7-8B44-4D9329B1719D}" type="sibTrans" cxnId="{7E17094C-F594-4A71-BDE9-26D4D42F4C1B}">
      <dgm:prSet/>
      <dgm:spPr/>
      <dgm:t>
        <a:bodyPr/>
        <a:lstStyle/>
        <a:p>
          <a:endParaRPr lang="en-US" noProof="0"/>
        </a:p>
      </dgm:t>
    </dgm:pt>
    <dgm:pt modelId="{C2FAEDE5-6251-4E8B-A99E-A121376262D0}" type="pres">
      <dgm:prSet presAssocID="{D269030A-A775-49AA-8B87-60C4C00FA7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C06E45-121E-46E3-9C43-65C8349531BA}" type="pres">
      <dgm:prSet presAssocID="{AABABF93-4752-49EA-83F1-5480A9175DA5}" presName="comp" presStyleCnt="0"/>
      <dgm:spPr/>
    </dgm:pt>
    <dgm:pt modelId="{4317BCE6-4D24-4FF3-99D1-28E5294C4C26}" type="pres">
      <dgm:prSet presAssocID="{AABABF93-4752-49EA-83F1-5480A9175DA5}" presName="box" presStyleLbl="node1" presStyleIdx="0" presStyleCnt="3"/>
      <dgm:spPr/>
      <dgm:t>
        <a:bodyPr/>
        <a:lstStyle/>
        <a:p>
          <a:endParaRPr lang="fr-FR"/>
        </a:p>
      </dgm:t>
    </dgm:pt>
    <dgm:pt modelId="{EEF8793D-6D4C-4E55-8671-90E6B7AC18D2}" type="pres">
      <dgm:prSet presAssocID="{AABABF93-4752-49EA-83F1-5480A9175DA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23110EE-E757-4A0B-93DA-0EC14DF6C059}" type="pres">
      <dgm:prSet presAssocID="{AABABF93-4752-49EA-83F1-5480A9175D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65D55-D0BA-40C4-AA3E-B4B9DF3DE1CE}" type="pres">
      <dgm:prSet presAssocID="{D2938379-1AE7-4245-8F62-7959E67F0EE7}" presName="spacer" presStyleCnt="0"/>
      <dgm:spPr/>
    </dgm:pt>
    <dgm:pt modelId="{35282095-67A5-479C-B633-0726AD97CC43}" type="pres">
      <dgm:prSet presAssocID="{6C1FDCD5-B144-456A-8C49-8F949468C6E1}" presName="comp" presStyleCnt="0"/>
      <dgm:spPr/>
    </dgm:pt>
    <dgm:pt modelId="{05859F48-C442-4092-B1E2-9B1D6F9569B1}" type="pres">
      <dgm:prSet presAssocID="{6C1FDCD5-B144-456A-8C49-8F949468C6E1}" presName="box" presStyleLbl="node1" presStyleIdx="1" presStyleCnt="3"/>
      <dgm:spPr/>
      <dgm:t>
        <a:bodyPr/>
        <a:lstStyle/>
        <a:p>
          <a:endParaRPr lang="fr-FR"/>
        </a:p>
      </dgm:t>
    </dgm:pt>
    <dgm:pt modelId="{E8218B51-3F1D-428E-95C6-C7BCEB07FFB2}" type="pres">
      <dgm:prSet presAssocID="{6C1FDCD5-B144-456A-8C49-8F949468C6E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fr-FR"/>
        </a:p>
      </dgm:t>
    </dgm:pt>
    <dgm:pt modelId="{DA6B48E9-BC2F-4797-B2B8-0A35EDB9D1A7}" type="pres">
      <dgm:prSet presAssocID="{6C1FDCD5-B144-456A-8C49-8F949468C6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20DDE-BD38-4C5D-BC9A-2E05987F758A}" type="pres">
      <dgm:prSet presAssocID="{4F8F6BD3-50A9-4898-9EAC-999BD183E3C2}" presName="spacer" presStyleCnt="0"/>
      <dgm:spPr/>
    </dgm:pt>
    <dgm:pt modelId="{AB97AE77-1E5A-4155-937C-1B3850FCAB2A}" type="pres">
      <dgm:prSet presAssocID="{5D1A1CBA-8873-4E63-96A8-8AFE33C0B080}" presName="comp" presStyleCnt="0"/>
      <dgm:spPr/>
    </dgm:pt>
    <dgm:pt modelId="{57E7503D-1277-4BDE-AE6C-754B861FAD02}" type="pres">
      <dgm:prSet presAssocID="{5D1A1CBA-8873-4E63-96A8-8AFE33C0B080}" presName="box" presStyleLbl="node1" presStyleIdx="2" presStyleCnt="3"/>
      <dgm:spPr/>
      <dgm:t>
        <a:bodyPr/>
        <a:lstStyle/>
        <a:p>
          <a:endParaRPr lang="fr-FR"/>
        </a:p>
      </dgm:t>
    </dgm:pt>
    <dgm:pt modelId="{45B59797-5FC2-4641-90C2-031FFBD8EDCB}" type="pres">
      <dgm:prSet presAssocID="{5D1A1CBA-8873-4E63-96A8-8AFE33C0B080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fr-FR"/>
        </a:p>
      </dgm:t>
    </dgm:pt>
    <dgm:pt modelId="{C755956A-23B8-484D-93AB-89B0526F60BD}" type="pres">
      <dgm:prSet presAssocID="{5D1A1CBA-8873-4E63-96A8-8AFE33C0B0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8FB02D-9511-40C8-8B7E-2F4FEEC6BA7E}" type="presOf" srcId="{6C1FDCD5-B144-456A-8C49-8F949468C6E1}" destId="{DA6B48E9-BC2F-4797-B2B8-0A35EDB9D1A7}" srcOrd="1" destOrd="0" presId="urn:microsoft.com/office/officeart/2005/8/layout/vList4"/>
    <dgm:cxn modelId="{7E17094C-F594-4A71-BDE9-26D4D42F4C1B}" srcId="{6C1FDCD5-B144-456A-8C49-8F949468C6E1}" destId="{C98B5B43-034B-414E-9BC6-871F9C509712}" srcOrd="2" destOrd="0" parTransId="{9F4AF7E0-ACEA-40CF-8EB5-EDA7B3BF302E}" sibTransId="{2619D5C8-EEB6-4BA7-8B44-4D9329B1719D}"/>
    <dgm:cxn modelId="{37FB674C-27EF-4480-9C42-D5B84410C124}" type="presOf" srcId="{FDD47F4A-6A3E-4D6D-9BD7-36849AEAE4A2}" destId="{DA6B48E9-BC2F-4797-B2B8-0A35EDB9D1A7}" srcOrd="1" destOrd="2" presId="urn:microsoft.com/office/officeart/2005/8/layout/vList4"/>
    <dgm:cxn modelId="{8646F3FD-36C4-4CC4-9CEA-6B93C425F3F8}" type="presOf" srcId="{5F28E8D0-2AB3-4A7A-8A7E-B15E257049CE}" destId="{57E7503D-1277-4BDE-AE6C-754B861FAD02}" srcOrd="0" destOrd="1" presId="urn:microsoft.com/office/officeart/2005/8/layout/vList4"/>
    <dgm:cxn modelId="{63EDBA5E-3A96-42D0-B036-FDAB7C9362D8}" srcId="{D269030A-A775-49AA-8B87-60C4C00FA711}" destId="{6C1FDCD5-B144-456A-8C49-8F949468C6E1}" srcOrd="1" destOrd="0" parTransId="{35763B58-349A-4AB6-90A8-FABF23138B85}" sibTransId="{4F8F6BD3-50A9-4898-9EAC-999BD183E3C2}"/>
    <dgm:cxn modelId="{45A1D702-D3F6-4B83-9A33-5D8C7BD55DE5}" srcId="{D269030A-A775-49AA-8B87-60C4C00FA711}" destId="{5D1A1CBA-8873-4E63-96A8-8AFE33C0B080}" srcOrd="2" destOrd="0" parTransId="{D8195E76-A7F2-4BEE-8D6B-74046A57C14C}" sibTransId="{6CA7897C-02ED-46A6-9DCD-A742B8927BDC}"/>
    <dgm:cxn modelId="{97990059-599A-45ED-B4B9-EEDF57048A63}" type="presOf" srcId="{6579E68E-E19C-4056-BA25-DA3254A96F4F}" destId="{57E7503D-1277-4BDE-AE6C-754B861FAD02}" srcOrd="0" destOrd="2" presId="urn:microsoft.com/office/officeart/2005/8/layout/vList4"/>
    <dgm:cxn modelId="{1E3FF462-5774-45CA-9CC9-CA994ED934B9}" type="presOf" srcId="{6C1FDCD5-B144-456A-8C49-8F949468C6E1}" destId="{05859F48-C442-4092-B1E2-9B1D6F9569B1}" srcOrd="0" destOrd="0" presId="urn:microsoft.com/office/officeart/2005/8/layout/vList4"/>
    <dgm:cxn modelId="{26E2150B-8743-4D11-8E9A-5BA5A381A79F}" type="presOf" srcId="{DFE0BB5E-6243-4305-A2AB-33EAA3AB7AB3}" destId="{05859F48-C442-4092-B1E2-9B1D6F9569B1}" srcOrd="0" destOrd="1" presId="urn:microsoft.com/office/officeart/2005/8/layout/vList4"/>
    <dgm:cxn modelId="{508B4339-2DF5-41D1-B85E-88F75734A230}" type="presOf" srcId="{B773B5F3-A88E-4ED9-BB03-C758F9E99DBC}" destId="{4317BCE6-4D24-4FF3-99D1-28E5294C4C26}" srcOrd="0" destOrd="2" presId="urn:microsoft.com/office/officeart/2005/8/layout/vList4"/>
    <dgm:cxn modelId="{02259838-C148-4BF1-B9A8-3CC66914087B}" type="presOf" srcId="{DFE0BB5E-6243-4305-A2AB-33EAA3AB7AB3}" destId="{DA6B48E9-BC2F-4797-B2B8-0A35EDB9D1A7}" srcOrd="1" destOrd="1" presId="urn:microsoft.com/office/officeart/2005/8/layout/vList4"/>
    <dgm:cxn modelId="{09418128-B318-4C1E-BEA9-83600B042CEA}" type="presOf" srcId="{AABABF93-4752-49EA-83F1-5480A9175DA5}" destId="{823110EE-E757-4A0B-93DA-0EC14DF6C059}" srcOrd="1" destOrd="0" presId="urn:microsoft.com/office/officeart/2005/8/layout/vList4"/>
    <dgm:cxn modelId="{9E767100-91B7-4587-8661-503777B0BB6A}" type="presOf" srcId="{5F28E8D0-2AB3-4A7A-8A7E-B15E257049CE}" destId="{C755956A-23B8-484D-93AB-89B0526F60BD}" srcOrd="1" destOrd="1" presId="urn:microsoft.com/office/officeart/2005/8/layout/vList4"/>
    <dgm:cxn modelId="{FC988C46-AA6F-482A-BF33-104D18F7CB95}" type="presOf" srcId="{069599CE-2CCA-45B9-BD56-293521759331}" destId="{823110EE-E757-4A0B-93DA-0EC14DF6C059}" srcOrd="1" destOrd="1" presId="urn:microsoft.com/office/officeart/2005/8/layout/vList4"/>
    <dgm:cxn modelId="{B5285B44-1065-4C3A-B5B7-4722B1FE4B52}" srcId="{5D1A1CBA-8873-4E63-96A8-8AFE33C0B080}" destId="{5F28E8D0-2AB3-4A7A-8A7E-B15E257049CE}" srcOrd="0" destOrd="0" parTransId="{E86CE846-EF83-404E-A9B7-018AFF169BA8}" sibTransId="{6B66A4D9-0545-49C6-B3CD-3CCF0AE02815}"/>
    <dgm:cxn modelId="{47815AD0-7158-4965-A300-D72DEB77809E}" type="presOf" srcId="{6579E68E-E19C-4056-BA25-DA3254A96F4F}" destId="{C755956A-23B8-484D-93AB-89B0526F60BD}" srcOrd="1" destOrd="2" presId="urn:microsoft.com/office/officeart/2005/8/layout/vList4"/>
    <dgm:cxn modelId="{BF481893-F039-4957-8C29-B0AA72DDC74C}" srcId="{5D1A1CBA-8873-4E63-96A8-8AFE33C0B080}" destId="{6579E68E-E19C-4056-BA25-DA3254A96F4F}" srcOrd="1" destOrd="0" parTransId="{849A17EB-395B-4C37-9240-47C93C197327}" sibTransId="{08BBB63A-0708-4F40-B057-7651803CB5F2}"/>
    <dgm:cxn modelId="{4E2EA032-BDA8-4352-ACD5-D958CDE1147D}" type="presOf" srcId="{D269030A-A775-49AA-8B87-60C4C00FA711}" destId="{C2FAEDE5-6251-4E8B-A99E-A121376262D0}" srcOrd="0" destOrd="0" presId="urn:microsoft.com/office/officeart/2005/8/layout/vList4"/>
    <dgm:cxn modelId="{09B82CB3-9A5C-4BE8-AC5A-C81A3007D977}" srcId="{AABABF93-4752-49EA-83F1-5480A9175DA5}" destId="{B773B5F3-A88E-4ED9-BB03-C758F9E99DBC}" srcOrd="1" destOrd="0" parTransId="{BD2AC64F-897E-4C8F-BCA3-4C8DB03FFE4E}" sibTransId="{86BAF2AB-D210-463C-9BE3-5E6920716BEE}"/>
    <dgm:cxn modelId="{4D0CC3D1-D63B-419F-873C-E4181545A10A}" type="presOf" srcId="{5D1A1CBA-8873-4E63-96A8-8AFE33C0B080}" destId="{C755956A-23B8-484D-93AB-89B0526F60BD}" srcOrd="1" destOrd="0" presId="urn:microsoft.com/office/officeart/2005/8/layout/vList4"/>
    <dgm:cxn modelId="{581B406A-66B8-4F7E-86D1-2F6C2D53AEA1}" srcId="{6C1FDCD5-B144-456A-8C49-8F949468C6E1}" destId="{FDD47F4A-6A3E-4D6D-9BD7-36849AEAE4A2}" srcOrd="1" destOrd="0" parTransId="{F5121B75-1425-44C5-8A68-3AA355F18941}" sibTransId="{6600B65E-AFDC-4FE4-806F-249D2D2305C3}"/>
    <dgm:cxn modelId="{0082E93B-0FF2-459D-A885-A876DB33F749}" type="presOf" srcId="{AABABF93-4752-49EA-83F1-5480A9175DA5}" destId="{4317BCE6-4D24-4FF3-99D1-28E5294C4C26}" srcOrd="0" destOrd="0" presId="urn:microsoft.com/office/officeart/2005/8/layout/vList4"/>
    <dgm:cxn modelId="{3A16E024-A379-4730-BC01-C47EEB3C9FBC}" type="presOf" srcId="{C98B5B43-034B-414E-9BC6-871F9C509712}" destId="{05859F48-C442-4092-B1E2-9B1D6F9569B1}" srcOrd="0" destOrd="3" presId="urn:microsoft.com/office/officeart/2005/8/layout/vList4"/>
    <dgm:cxn modelId="{99589BDF-8CA3-4060-8478-5B3C4FB67316}" type="presOf" srcId="{B773B5F3-A88E-4ED9-BB03-C758F9E99DBC}" destId="{823110EE-E757-4A0B-93DA-0EC14DF6C059}" srcOrd="1" destOrd="2" presId="urn:microsoft.com/office/officeart/2005/8/layout/vList4"/>
    <dgm:cxn modelId="{766E2F48-809C-470A-92CC-54DEDB04FB5E}" type="presOf" srcId="{069599CE-2CCA-45B9-BD56-293521759331}" destId="{4317BCE6-4D24-4FF3-99D1-28E5294C4C26}" srcOrd="0" destOrd="1" presId="urn:microsoft.com/office/officeart/2005/8/layout/vList4"/>
    <dgm:cxn modelId="{4E80265C-99D4-4FCA-A4A1-7FDC1E4376D8}" srcId="{D269030A-A775-49AA-8B87-60C4C00FA711}" destId="{AABABF93-4752-49EA-83F1-5480A9175DA5}" srcOrd="0" destOrd="0" parTransId="{A796C1A1-17B7-4FDD-A348-351F24F446B9}" sibTransId="{D2938379-1AE7-4245-8F62-7959E67F0EE7}"/>
    <dgm:cxn modelId="{C073C703-C250-4176-8CB0-111EE31C5A28}" type="presOf" srcId="{FDD47F4A-6A3E-4D6D-9BD7-36849AEAE4A2}" destId="{05859F48-C442-4092-B1E2-9B1D6F9569B1}" srcOrd="0" destOrd="2" presId="urn:microsoft.com/office/officeart/2005/8/layout/vList4"/>
    <dgm:cxn modelId="{38538C57-AD62-4634-809D-4976E04DA2DF}" srcId="{6C1FDCD5-B144-456A-8C49-8F949468C6E1}" destId="{DFE0BB5E-6243-4305-A2AB-33EAA3AB7AB3}" srcOrd="0" destOrd="0" parTransId="{87DC193D-676F-4E4F-A5C7-A745A285BD0F}" sibTransId="{95F838CD-4407-482F-983A-51C5033E4272}"/>
    <dgm:cxn modelId="{80797E8D-5482-4EF6-A7CA-F20A333F8DC8}" type="presOf" srcId="{C98B5B43-034B-414E-9BC6-871F9C509712}" destId="{DA6B48E9-BC2F-4797-B2B8-0A35EDB9D1A7}" srcOrd="1" destOrd="3" presId="urn:microsoft.com/office/officeart/2005/8/layout/vList4"/>
    <dgm:cxn modelId="{0992D5D2-BD73-4899-A4EC-4C132D65381D}" type="presOf" srcId="{5D1A1CBA-8873-4E63-96A8-8AFE33C0B080}" destId="{57E7503D-1277-4BDE-AE6C-754B861FAD02}" srcOrd="0" destOrd="0" presId="urn:microsoft.com/office/officeart/2005/8/layout/vList4"/>
    <dgm:cxn modelId="{6C44414C-92A0-4A97-AD76-662C34A9722F}" srcId="{AABABF93-4752-49EA-83F1-5480A9175DA5}" destId="{069599CE-2CCA-45B9-BD56-293521759331}" srcOrd="0" destOrd="0" parTransId="{783FA435-FF8C-480A-9278-9F7532A3E5C4}" sibTransId="{ED0425DB-8953-4210-ABB7-039EB1383A6F}"/>
    <dgm:cxn modelId="{42008051-5B18-4D87-A458-B71C1DFA84A3}" type="presParOf" srcId="{C2FAEDE5-6251-4E8B-A99E-A121376262D0}" destId="{ACC06E45-121E-46E3-9C43-65C8349531BA}" srcOrd="0" destOrd="0" presId="urn:microsoft.com/office/officeart/2005/8/layout/vList4"/>
    <dgm:cxn modelId="{452AF8D5-2C80-4D24-A514-00B1139EB8A9}" type="presParOf" srcId="{ACC06E45-121E-46E3-9C43-65C8349531BA}" destId="{4317BCE6-4D24-4FF3-99D1-28E5294C4C26}" srcOrd="0" destOrd="0" presId="urn:microsoft.com/office/officeart/2005/8/layout/vList4"/>
    <dgm:cxn modelId="{0B391909-E9E8-4BF8-8219-0EC46345303A}" type="presParOf" srcId="{ACC06E45-121E-46E3-9C43-65C8349531BA}" destId="{EEF8793D-6D4C-4E55-8671-90E6B7AC18D2}" srcOrd="1" destOrd="0" presId="urn:microsoft.com/office/officeart/2005/8/layout/vList4"/>
    <dgm:cxn modelId="{0C24D48B-1DE0-4996-AB8E-0F0AB0AD5948}" type="presParOf" srcId="{ACC06E45-121E-46E3-9C43-65C8349531BA}" destId="{823110EE-E757-4A0B-93DA-0EC14DF6C059}" srcOrd="2" destOrd="0" presId="urn:microsoft.com/office/officeart/2005/8/layout/vList4"/>
    <dgm:cxn modelId="{28C14995-96E1-4702-ACC4-E7ED126A0777}" type="presParOf" srcId="{C2FAEDE5-6251-4E8B-A99E-A121376262D0}" destId="{44665D55-D0BA-40C4-AA3E-B4B9DF3DE1CE}" srcOrd="1" destOrd="0" presId="urn:microsoft.com/office/officeart/2005/8/layout/vList4"/>
    <dgm:cxn modelId="{EEF0B5B7-5AB7-4ACC-A38F-02739F75EB79}" type="presParOf" srcId="{C2FAEDE5-6251-4E8B-A99E-A121376262D0}" destId="{35282095-67A5-479C-B633-0726AD97CC43}" srcOrd="2" destOrd="0" presId="urn:microsoft.com/office/officeart/2005/8/layout/vList4"/>
    <dgm:cxn modelId="{B3D9A251-626F-4934-B4D8-5A14138EFD26}" type="presParOf" srcId="{35282095-67A5-479C-B633-0726AD97CC43}" destId="{05859F48-C442-4092-B1E2-9B1D6F9569B1}" srcOrd="0" destOrd="0" presId="urn:microsoft.com/office/officeart/2005/8/layout/vList4"/>
    <dgm:cxn modelId="{0F0DB77A-6501-46F4-BE7D-AD3F46ACEBEF}" type="presParOf" srcId="{35282095-67A5-479C-B633-0726AD97CC43}" destId="{E8218B51-3F1D-428E-95C6-C7BCEB07FFB2}" srcOrd="1" destOrd="0" presId="urn:microsoft.com/office/officeart/2005/8/layout/vList4"/>
    <dgm:cxn modelId="{51DC78B3-CB29-483F-81D8-50B476996A89}" type="presParOf" srcId="{35282095-67A5-479C-B633-0726AD97CC43}" destId="{DA6B48E9-BC2F-4797-B2B8-0A35EDB9D1A7}" srcOrd="2" destOrd="0" presId="urn:microsoft.com/office/officeart/2005/8/layout/vList4"/>
    <dgm:cxn modelId="{F8780CD1-15DC-4883-863D-139621F40F41}" type="presParOf" srcId="{C2FAEDE5-6251-4E8B-A99E-A121376262D0}" destId="{9D720DDE-BD38-4C5D-BC9A-2E05987F758A}" srcOrd="3" destOrd="0" presId="urn:microsoft.com/office/officeart/2005/8/layout/vList4"/>
    <dgm:cxn modelId="{877C5B6A-B834-4322-BC41-18CB056E680C}" type="presParOf" srcId="{C2FAEDE5-6251-4E8B-A99E-A121376262D0}" destId="{AB97AE77-1E5A-4155-937C-1B3850FCAB2A}" srcOrd="4" destOrd="0" presId="urn:microsoft.com/office/officeart/2005/8/layout/vList4"/>
    <dgm:cxn modelId="{3575811C-EE96-4A1B-AA45-FD9F0B029410}" type="presParOf" srcId="{AB97AE77-1E5A-4155-937C-1B3850FCAB2A}" destId="{57E7503D-1277-4BDE-AE6C-754B861FAD02}" srcOrd="0" destOrd="0" presId="urn:microsoft.com/office/officeart/2005/8/layout/vList4"/>
    <dgm:cxn modelId="{2A6E2F37-7C6C-4BB8-843E-B336FEE879CE}" type="presParOf" srcId="{AB97AE77-1E5A-4155-937C-1B3850FCAB2A}" destId="{45B59797-5FC2-4641-90C2-031FFBD8EDCB}" srcOrd="1" destOrd="0" presId="urn:microsoft.com/office/officeart/2005/8/layout/vList4"/>
    <dgm:cxn modelId="{20FF0F51-7290-4496-B4EA-589439E763E3}" type="presParOf" srcId="{AB97AE77-1E5A-4155-937C-1B3850FCAB2A}" destId="{C755956A-23B8-484D-93AB-89B0526F60BD}" srcOrd="2" destOrd="0" presId="urn:microsoft.com/office/officeart/2005/8/layout/vList4"/>
  </dgm:cxnLst>
  <dgm:bg/>
  <dgm:whole>
    <a:ln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5F3D8-E6E5-47B9-99F3-A407FFBA63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04FB78-8340-400C-8033-A96C836A617D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/>
            <a:t>Mai</a:t>
          </a:r>
          <a:endParaRPr lang="fr-FR" dirty="0"/>
        </a:p>
      </dgm:t>
    </dgm:pt>
    <dgm:pt modelId="{833DE45F-0C08-4BE9-8E06-47EF039C086C}" type="parTrans" cxnId="{B20DC011-B43E-45D4-9C47-A457DBA45AAF}">
      <dgm:prSet/>
      <dgm:spPr/>
      <dgm:t>
        <a:bodyPr/>
        <a:lstStyle/>
        <a:p>
          <a:endParaRPr lang="fr-FR"/>
        </a:p>
      </dgm:t>
    </dgm:pt>
    <dgm:pt modelId="{A824BD0A-17AD-473D-B4E7-56F1E3074E24}" type="sibTrans" cxnId="{B20DC011-B43E-45D4-9C47-A457DBA45AAF}">
      <dgm:prSet/>
      <dgm:spPr/>
      <dgm:t>
        <a:bodyPr/>
        <a:lstStyle/>
        <a:p>
          <a:endParaRPr lang="fr-FR"/>
        </a:p>
      </dgm:t>
    </dgm:pt>
    <dgm:pt modelId="{59D35882-1B6D-4EA5-A506-A3BEF6BBD55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Jun</a:t>
          </a:r>
          <a:endParaRPr lang="fr-FR" dirty="0"/>
        </a:p>
      </dgm:t>
    </dgm:pt>
    <dgm:pt modelId="{E7D0B696-A160-43F5-B6D1-875380066126}" type="parTrans" cxnId="{AA4FC11A-1C8A-4800-8079-C17872E2D069}">
      <dgm:prSet/>
      <dgm:spPr/>
      <dgm:t>
        <a:bodyPr/>
        <a:lstStyle/>
        <a:p>
          <a:endParaRPr lang="fr-FR"/>
        </a:p>
      </dgm:t>
    </dgm:pt>
    <dgm:pt modelId="{FAA18269-A9B6-45E2-97A3-A246B905AB62}" type="sibTrans" cxnId="{AA4FC11A-1C8A-4800-8079-C17872E2D069}">
      <dgm:prSet/>
      <dgm:spPr/>
      <dgm:t>
        <a:bodyPr/>
        <a:lstStyle/>
        <a:p>
          <a:endParaRPr lang="fr-FR"/>
        </a:p>
      </dgm:t>
    </dgm:pt>
    <dgm:pt modelId="{663AFE0A-AEAD-4ABE-B90E-B6AE22519561}">
      <dgm:prSet/>
      <dgm:spPr>
        <a:solidFill>
          <a:schemeClr val="accent4"/>
        </a:solidFill>
      </dgm:spPr>
      <dgm:t>
        <a:bodyPr/>
        <a:lstStyle/>
        <a:p>
          <a:r>
            <a:rPr lang="fr-FR" dirty="0" smtClean="0"/>
            <a:t>Jul</a:t>
          </a:r>
          <a:endParaRPr lang="fr-FR" dirty="0"/>
        </a:p>
      </dgm:t>
    </dgm:pt>
    <dgm:pt modelId="{1038A3D7-3605-45DB-BC7C-1EACF41DF3FF}" type="parTrans" cxnId="{9710F2BC-40FB-475D-A625-7950A939CE18}">
      <dgm:prSet/>
      <dgm:spPr/>
      <dgm:t>
        <a:bodyPr/>
        <a:lstStyle/>
        <a:p>
          <a:endParaRPr lang="fr-FR"/>
        </a:p>
      </dgm:t>
    </dgm:pt>
    <dgm:pt modelId="{04598CE9-66C9-4B05-8BD8-9F953E115494}" type="sibTrans" cxnId="{9710F2BC-40FB-475D-A625-7950A939CE18}">
      <dgm:prSet/>
      <dgm:spPr/>
      <dgm:t>
        <a:bodyPr/>
        <a:lstStyle/>
        <a:p>
          <a:endParaRPr lang="fr-FR"/>
        </a:p>
      </dgm:t>
    </dgm:pt>
    <dgm:pt modelId="{115DC841-5697-46FB-BAE5-93C5C318C45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 smtClean="0"/>
            <a:t>Aug</a:t>
          </a:r>
          <a:endParaRPr lang="fr-FR" dirty="0"/>
        </a:p>
      </dgm:t>
    </dgm:pt>
    <dgm:pt modelId="{516247D3-4729-4580-B715-628FCEA2389B}" type="parTrans" cxnId="{B17FCA63-245F-4645-9B9B-B8DEEC50387C}">
      <dgm:prSet/>
      <dgm:spPr/>
      <dgm:t>
        <a:bodyPr/>
        <a:lstStyle/>
        <a:p>
          <a:endParaRPr lang="fr-FR"/>
        </a:p>
      </dgm:t>
    </dgm:pt>
    <dgm:pt modelId="{4FF2EDA5-9BB7-4322-BDDD-3AF8A78FEB4E}" type="sibTrans" cxnId="{B17FCA63-245F-4645-9B9B-B8DEEC50387C}">
      <dgm:prSet/>
      <dgm:spPr/>
      <dgm:t>
        <a:bodyPr/>
        <a:lstStyle/>
        <a:p>
          <a:endParaRPr lang="fr-FR"/>
        </a:p>
      </dgm:t>
    </dgm:pt>
    <dgm:pt modelId="{1FF5010D-A055-48FC-BDB7-996EA7A5EACD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/>
            <a:t>Apr</a:t>
          </a:r>
          <a:endParaRPr lang="fr-FR" dirty="0"/>
        </a:p>
      </dgm:t>
    </dgm:pt>
    <dgm:pt modelId="{79DC1545-91D4-4532-801A-72D68B4B365A}" type="sibTrans" cxnId="{8CDF967B-A848-4DE3-B742-67E648099FD7}">
      <dgm:prSet/>
      <dgm:spPr/>
      <dgm:t>
        <a:bodyPr/>
        <a:lstStyle/>
        <a:p>
          <a:endParaRPr lang="fr-FR"/>
        </a:p>
      </dgm:t>
    </dgm:pt>
    <dgm:pt modelId="{6B155815-1F21-491A-BB3E-203BF440F282}" type="parTrans" cxnId="{8CDF967B-A848-4DE3-B742-67E648099FD7}">
      <dgm:prSet/>
      <dgm:spPr/>
      <dgm:t>
        <a:bodyPr/>
        <a:lstStyle/>
        <a:p>
          <a:endParaRPr lang="fr-FR"/>
        </a:p>
      </dgm:t>
    </dgm:pt>
    <dgm:pt modelId="{42A7946A-CD61-4DFB-BE70-B8AFCED0E4EB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dirty="0" smtClean="0"/>
            <a:t>Sep</a:t>
          </a:r>
          <a:endParaRPr lang="fr-FR" dirty="0"/>
        </a:p>
      </dgm:t>
    </dgm:pt>
    <dgm:pt modelId="{68BA5673-3809-4348-A935-AB8BD1BFC97A}" type="parTrans" cxnId="{665FDF79-737B-4658-976B-F4CDE7B29261}">
      <dgm:prSet/>
      <dgm:spPr/>
      <dgm:t>
        <a:bodyPr/>
        <a:lstStyle/>
        <a:p>
          <a:endParaRPr lang="fr-FR"/>
        </a:p>
      </dgm:t>
    </dgm:pt>
    <dgm:pt modelId="{5D22F7F1-C77E-40DF-BCA6-E92F455044DB}" type="sibTrans" cxnId="{665FDF79-737B-4658-976B-F4CDE7B29261}">
      <dgm:prSet/>
      <dgm:spPr/>
      <dgm:t>
        <a:bodyPr/>
        <a:lstStyle/>
        <a:p>
          <a:endParaRPr lang="fr-FR"/>
        </a:p>
      </dgm:t>
    </dgm:pt>
    <dgm:pt modelId="{AE5ABED1-5318-4A0A-B349-E72093774AE3}" type="pres">
      <dgm:prSet presAssocID="{3A95F3D8-E6E5-47B9-99F3-A407FFBA6331}" presName="Name0" presStyleCnt="0">
        <dgm:presLayoutVars>
          <dgm:dir/>
          <dgm:animLvl val="lvl"/>
          <dgm:resizeHandles val="exact"/>
        </dgm:presLayoutVars>
      </dgm:prSet>
      <dgm:spPr/>
    </dgm:pt>
    <dgm:pt modelId="{7343BD50-44DA-4EF6-90AB-A7727DA83A2E}" type="pres">
      <dgm:prSet presAssocID="{1FF5010D-A055-48FC-BDB7-996EA7A5EACD}" presName="parTxOnly" presStyleLbl="node1" presStyleIdx="0" presStyleCnt="6" custLinFactNeighborX="26803" custLinFactNeighborY="-2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ED71E8-F326-4CF5-A116-D536C92A9CB3}" type="pres">
      <dgm:prSet presAssocID="{79DC1545-91D4-4532-801A-72D68B4B365A}" presName="parTxOnlySpace" presStyleCnt="0"/>
      <dgm:spPr/>
    </dgm:pt>
    <dgm:pt modelId="{C19C2721-484E-4A64-A896-BA02A165001D}" type="pres">
      <dgm:prSet presAssocID="{0F04FB78-8340-400C-8033-A96C836A617D}" presName="parTxOnly" presStyleLbl="node1" presStyleIdx="1" presStyleCnt="6" custLinFactNeighborX="26803" custLinFactNeighborY="-2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DB972-DD43-4310-B94C-FA41B6007E6A}" type="pres">
      <dgm:prSet presAssocID="{A824BD0A-17AD-473D-B4E7-56F1E3074E24}" presName="parTxOnlySpace" presStyleCnt="0"/>
      <dgm:spPr/>
    </dgm:pt>
    <dgm:pt modelId="{B6E9C10E-578E-46A5-B943-51BA4DD90BA8}" type="pres">
      <dgm:prSet presAssocID="{59D35882-1B6D-4EA5-A506-A3BEF6BBD55F}" presName="parTxOnly" presStyleLbl="node1" presStyleIdx="2" presStyleCnt="6" custLinFactNeighborX="26803" custLinFactNeighborY="-2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006999-C059-41F5-84AB-FC2C2405F120}" type="pres">
      <dgm:prSet presAssocID="{FAA18269-A9B6-45E2-97A3-A246B905AB62}" presName="parTxOnlySpace" presStyleCnt="0"/>
      <dgm:spPr/>
    </dgm:pt>
    <dgm:pt modelId="{CAD8B023-F5DF-4702-9C94-85896E5DD9A0}" type="pres">
      <dgm:prSet presAssocID="{663AFE0A-AEAD-4ABE-B90E-B6AE22519561}" presName="parTxOnly" presStyleLbl="node1" presStyleIdx="3" presStyleCnt="6" custLinFactNeighborX="26803" custLinFactNeighborY="-2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1A8B33-B28F-42CF-8986-308F883869B2}" type="pres">
      <dgm:prSet presAssocID="{04598CE9-66C9-4B05-8BD8-9F953E115494}" presName="parTxOnlySpace" presStyleCnt="0"/>
      <dgm:spPr/>
    </dgm:pt>
    <dgm:pt modelId="{48036C4D-0A93-4CAB-989B-CF055CD606A0}" type="pres">
      <dgm:prSet presAssocID="{115DC841-5697-46FB-BAE5-93C5C318C45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B54F6D-8624-44AA-AB20-6EE2C4E2E18A}" type="pres">
      <dgm:prSet presAssocID="{4FF2EDA5-9BB7-4322-BDDD-3AF8A78FEB4E}" presName="parTxOnlySpace" presStyleCnt="0"/>
      <dgm:spPr/>
    </dgm:pt>
    <dgm:pt modelId="{AFFEE4E8-1DDE-47AF-915D-7452B541F0FD}" type="pres">
      <dgm:prSet presAssocID="{42A7946A-CD61-4DFB-BE70-B8AFCED0E4E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3EDC51-0DAC-46F5-9FEE-44D0030A3C35}" type="presOf" srcId="{0F04FB78-8340-400C-8033-A96C836A617D}" destId="{C19C2721-484E-4A64-A896-BA02A165001D}" srcOrd="0" destOrd="0" presId="urn:microsoft.com/office/officeart/2005/8/layout/chevron1"/>
    <dgm:cxn modelId="{D975A53F-5AD6-4523-8BD4-A7C5AB78EBF2}" type="presOf" srcId="{3A95F3D8-E6E5-47B9-99F3-A407FFBA6331}" destId="{AE5ABED1-5318-4A0A-B349-E72093774AE3}" srcOrd="0" destOrd="0" presId="urn:microsoft.com/office/officeart/2005/8/layout/chevron1"/>
    <dgm:cxn modelId="{665FDF79-737B-4658-976B-F4CDE7B29261}" srcId="{3A95F3D8-E6E5-47B9-99F3-A407FFBA6331}" destId="{42A7946A-CD61-4DFB-BE70-B8AFCED0E4EB}" srcOrd="5" destOrd="0" parTransId="{68BA5673-3809-4348-A935-AB8BD1BFC97A}" sibTransId="{5D22F7F1-C77E-40DF-BCA6-E92F455044DB}"/>
    <dgm:cxn modelId="{97F8BE32-D193-45BD-81FC-66C379B1C657}" type="presOf" srcId="{663AFE0A-AEAD-4ABE-B90E-B6AE22519561}" destId="{CAD8B023-F5DF-4702-9C94-85896E5DD9A0}" srcOrd="0" destOrd="0" presId="urn:microsoft.com/office/officeart/2005/8/layout/chevron1"/>
    <dgm:cxn modelId="{AA4FC11A-1C8A-4800-8079-C17872E2D069}" srcId="{3A95F3D8-E6E5-47B9-99F3-A407FFBA6331}" destId="{59D35882-1B6D-4EA5-A506-A3BEF6BBD55F}" srcOrd="2" destOrd="0" parTransId="{E7D0B696-A160-43F5-B6D1-875380066126}" sibTransId="{FAA18269-A9B6-45E2-97A3-A246B905AB62}"/>
    <dgm:cxn modelId="{441FD2D3-12D2-4990-817D-5453A767A768}" type="presOf" srcId="{1FF5010D-A055-48FC-BDB7-996EA7A5EACD}" destId="{7343BD50-44DA-4EF6-90AB-A7727DA83A2E}" srcOrd="0" destOrd="0" presId="urn:microsoft.com/office/officeart/2005/8/layout/chevron1"/>
    <dgm:cxn modelId="{3F4F9826-E5D5-454C-A5DA-B40A6A503C86}" type="presOf" srcId="{59D35882-1B6D-4EA5-A506-A3BEF6BBD55F}" destId="{B6E9C10E-578E-46A5-B943-51BA4DD90BA8}" srcOrd="0" destOrd="0" presId="urn:microsoft.com/office/officeart/2005/8/layout/chevron1"/>
    <dgm:cxn modelId="{9710F2BC-40FB-475D-A625-7950A939CE18}" srcId="{3A95F3D8-E6E5-47B9-99F3-A407FFBA6331}" destId="{663AFE0A-AEAD-4ABE-B90E-B6AE22519561}" srcOrd="3" destOrd="0" parTransId="{1038A3D7-3605-45DB-BC7C-1EACF41DF3FF}" sibTransId="{04598CE9-66C9-4B05-8BD8-9F953E115494}"/>
    <dgm:cxn modelId="{E00A466C-1507-4916-A309-B0FFF9BA977A}" type="presOf" srcId="{42A7946A-CD61-4DFB-BE70-B8AFCED0E4EB}" destId="{AFFEE4E8-1DDE-47AF-915D-7452B541F0FD}" srcOrd="0" destOrd="0" presId="urn:microsoft.com/office/officeart/2005/8/layout/chevron1"/>
    <dgm:cxn modelId="{B20DC011-B43E-45D4-9C47-A457DBA45AAF}" srcId="{3A95F3D8-E6E5-47B9-99F3-A407FFBA6331}" destId="{0F04FB78-8340-400C-8033-A96C836A617D}" srcOrd="1" destOrd="0" parTransId="{833DE45F-0C08-4BE9-8E06-47EF039C086C}" sibTransId="{A824BD0A-17AD-473D-B4E7-56F1E3074E24}"/>
    <dgm:cxn modelId="{8CDF967B-A848-4DE3-B742-67E648099FD7}" srcId="{3A95F3D8-E6E5-47B9-99F3-A407FFBA6331}" destId="{1FF5010D-A055-48FC-BDB7-996EA7A5EACD}" srcOrd="0" destOrd="0" parTransId="{6B155815-1F21-491A-BB3E-203BF440F282}" sibTransId="{79DC1545-91D4-4532-801A-72D68B4B365A}"/>
    <dgm:cxn modelId="{2A5C2649-422E-4BD0-8392-840AD457E0B5}" type="presOf" srcId="{115DC841-5697-46FB-BAE5-93C5C318C459}" destId="{48036C4D-0A93-4CAB-989B-CF055CD606A0}" srcOrd="0" destOrd="0" presId="urn:microsoft.com/office/officeart/2005/8/layout/chevron1"/>
    <dgm:cxn modelId="{B17FCA63-245F-4645-9B9B-B8DEEC50387C}" srcId="{3A95F3D8-E6E5-47B9-99F3-A407FFBA6331}" destId="{115DC841-5697-46FB-BAE5-93C5C318C459}" srcOrd="4" destOrd="0" parTransId="{516247D3-4729-4580-B715-628FCEA2389B}" sibTransId="{4FF2EDA5-9BB7-4322-BDDD-3AF8A78FEB4E}"/>
    <dgm:cxn modelId="{F2F3EBB5-AFCA-4249-97A5-EBC6756FF989}" type="presParOf" srcId="{AE5ABED1-5318-4A0A-B349-E72093774AE3}" destId="{7343BD50-44DA-4EF6-90AB-A7727DA83A2E}" srcOrd="0" destOrd="0" presId="urn:microsoft.com/office/officeart/2005/8/layout/chevron1"/>
    <dgm:cxn modelId="{2886BF32-3785-46F1-B1F0-94707737E8BC}" type="presParOf" srcId="{AE5ABED1-5318-4A0A-B349-E72093774AE3}" destId="{07ED71E8-F326-4CF5-A116-D536C92A9CB3}" srcOrd="1" destOrd="0" presId="urn:microsoft.com/office/officeart/2005/8/layout/chevron1"/>
    <dgm:cxn modelId="{5487F456-4753-4347-8EC2-61156A3E8772}" type="presParOf" srcId="{AE5ABED1-5318-4A0A-B349-E72093774AE3}" destId="{C19C2721-484E-4A64-A896-BA02A165001D}" srcOrd="2" destOrd="0" presId="urn:microsoft.com/office/officeart/2005/8/layout/chevron1"/>
    <dgm:cxn modelId="{6E43DD5E-0849-45A2-8E77-6F297BB640DD}" type="presParOf" srcId="{AE5ABED1-5318-4A0A-B349-E72093774AE3}" destId="{9FFDB972-DD43-4310-B94C-FA41B6007E6A}" srcOrd="3" destOrd="0" presId="urn:microsoft.com/office/officeart/2005/8/layout/chevron1"/>
    <dgm:cxn modelId="{2E19E164-A4C0-4CA5-B088-B0AF7A5CC2B4}" type="presParOf" srcId="{AE5ABED1-5318-4A0A-B349-E72093774AE3}" destId="{B6E9C10E-578E-46A5-B943-51BA4DD90BA8}" srcOrd="4" destOrd="0" presId="urn:microsoft.com/office/officeart/2005/8/layout/chevron1"/>
    <dgm:cxn modelId="{56DC1FD8-B4BB-4E80-88A2-3FB0BE644FB6}" type="presParOf" srcId="{AE5ABED1-5318-4A0A-B349-E72093774AE3}" destId="{DD006999-C059-41F5-84AB-FC2C2405F120}" srcOrd="5" destOrd="0" presId="urn:microsoft.com/office/officeart/2005/8/layout/chevron1"/>
    <dgm:cxn modelId="{00CFF456-1890-4E9F-9DB9-7D483C9C78CE}" type="presParOf" srcId="{AE5ABED1-5318-4A0A-B349-E72093774AE3}" destId="{CAD8B023-F5DF-4702-9C94-85896E5DD9A0}" srcOrd="6" destOrd="0" presId="urn:microsoft.com/office/officeart/2005/8/layout/chevron1"/>
    <dgm:cxn modelId="{FC3486B2-71BE-403F-A710-D6AA2482F41E}" type="presParOf" srcId="{AE5ABED1-5318-4A0A-B349-E72093774AE3}" destId="{501A8B33-B28F-42CF-8986-308F883869B2}" srcOrd="7" destOrd="0" presId="urn:microsoft.com/office/officeart/2005/8/layout/chevron1"/>
    <dgm:cxn modelId="{D63A76A5-E659-4C11-BCF6-49DF35EC706D}" type="presParOf" srcId="{AE5ABED1-5318-4A0A-B349-E72093774AE3}" destId="{48036C4D-0A93-4CAB-989B-CF055CD606A0}" srcOrd="8" destOrd="0" presId="urn:microsoft.com/office/officeart/2005/8/layout/chevron1"/>
    <dgm:cxn modelId="{C9EE1767-6BBD-4770-A5DF-CAC1C2D6D1CE}" type="presParOf" srcId="{AE5ABED1-5318-4A0A-B349-E72093774AE3}" destId="{A6B54F6D-8624-44AA-AB20-6EE2C4E2E18A}" srcOrd="9" destOrd="0" presId="urn:microsoft.com/office/officeart/2005/8/layout/chevron1"/>
    <dgm:cxn modelId="{3669C0B2-9456-49CE-8B82-5330132A6835}" type="presParOf" srcId="{AE5ABED1-5318-4A0A-B349-E72093774AE3}" destId="{AFFEE4E8-1DDE-47AF-915D-7452B541F0F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E0A9E-2041-459B-A74A-2727043778DF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3431-DFBC-4722-8F30-4D5ACBC0B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1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7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Blättern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Zikade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Regel am Phloem,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Probestichs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Xylem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bevorzugt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Blattadern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wohingegen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Blattnerven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Blattstielen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Nymphenstadium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aufnehmen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Lebensende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infektiös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Inkubationszeit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1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notwenig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infektiös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zirkuliert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gelangt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Speicheldrüsen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Vermehrungsrate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wesentlich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Konzentration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Speicheldrüsen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dieses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Nahrungsaufnahme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Europa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seine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Reprouduktion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Vitis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vinifera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angewiesen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gelegentlich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Salix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viminalis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Prunus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persica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gefunden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durchläuft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Lebenszyklus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gelegentlich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vermutlich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Präferenzen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Anlage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unterschiedlichen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Populationsdichten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vorgefunden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FD-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Pflanzenarten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Alnus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glutinosa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Clematis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vitalba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Ailanthus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altissima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gefunden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Dictyophara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europaea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Oncopsis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alni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auf die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übertragen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Dieses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Phänomen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selten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selten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der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Gegensatz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effizienten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Überträger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darstellen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Rebstock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Phloem in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Infektionsquelle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überträgt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Phytoplasma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Infektionsrate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stark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abahängig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Vektorpopulation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N-1.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tausend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pro ha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aufbauen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schnelle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Stöcke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das 10-fache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765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Vektorpopulationen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einzudämmen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Insektizibehandlungen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Zeitpunkt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starker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die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effektiv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verbreitet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Anwendungszeitpunkt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aufgrund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Einstufung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Quarantänekrankheit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jeweiligen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Verordnung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geregelt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Behandlungstermin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 gut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geplant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Zeitpunkt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Insektenkäfige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Monitoring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herangezogen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Insektenkäfige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enthalten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zuvor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befallenen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Anlagen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Gelbtafel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Klebefalle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Schlupfdatum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später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bestätigt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Insektiziebehandlung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Schlupf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Spritzung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ökologischen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konventionellen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um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Schlupfzeitraums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erfassen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hängt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den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Bedingungen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Verordnung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vorgegeben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Monitoring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notwendig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Verbreitungsrisiko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Spritzung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erforderlich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5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ökologischen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schwierig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Anwesenheit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Anlage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beobachtet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insbesondere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Anlage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der  die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nachgewiesen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Zusätzlich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europäischen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natürlichem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Pyrethrum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Azadirachtin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 Reg. 889/08).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empfindlich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Berücksichtigung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entsprechender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Voraussetzungen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angewandt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Wirksamkeit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Pyrethrum)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eingeschränkt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regelmäßig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erneuert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Zusätzlich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Rebanlagen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weiterhin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schematisch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verhindern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Symptomatische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umgehend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gerodet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einzudämmen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Pyrethrum: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Natürliches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empfindliches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Molekül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UV-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Strahlung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ausgesetzt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hat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Halbwertszeit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10-12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Kontaktgift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greift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Nervensystem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Kupfer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Schwefelbehandlung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ausgebracht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Natürliches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die L1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L3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Aufgrund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Empfindlichkeit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Wirksamkeit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Pyrethroiden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Vektorpopulationen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präzise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Beobachtung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Rebanlage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erforderlich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3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Reservoir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FD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FD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Wildarten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Clematis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Alnus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nachgewiesen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gelegentlich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Pool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gewisses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Epidemieausbreitung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Andererseits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dies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gewisse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Biodiversität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Relation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natürlicher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Regulation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einzuschätzen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abzuwägen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naturnahen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Gebiete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anbieten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Außerhalb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Weinbergumkreises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Monitoring und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Wildpflanzengebieten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705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verwechselt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Nymphenstadien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zunächst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weiß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transparent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gefärbt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dunkeln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zunehmenden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aufgrund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symetrischen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Punkten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Hinterleibs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erkennbar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gestört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typisches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Verhalten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wegzuspringen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Dieses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Verhalten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ermöglicht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Zikadennymphen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gleichen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Empoasca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vitis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Blattoberfläche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Zygina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rhamni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geradlinig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Blattoberfläche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4,8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5,8 mm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besitzen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braune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Musterung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Kopf.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6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Monitoring des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hilfreich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Anwesenheit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festzustellen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Monitoring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Larvenstadium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geschulte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Fachleute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visuelle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der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Unterseite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100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Blättern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nahe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Stammes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gefunden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bedeutet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vorhanden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Allerdings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zukünftigen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Monitoring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S.titanus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Klebetafeln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positioniert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nötige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entscheiden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Insektizidmaßnahmen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vorgeschriebenen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Zeitpunkten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Monitoring des Vektor ist wichtig, um zu überprüfen, ob Scaphoideus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titanus in den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Rebanlagen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präsent ist. Das Monitoring kann bereits zum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Nymphenstadium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de-D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erfolgen, bedarf jedoch geschulten Fachleuten.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8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aufgeführten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Freiland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beobachtet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wissenschaftlichen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Nachweis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tatsächliche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handelt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alternative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Ansätze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Insektizidbehandlungen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chemischen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Flavescence Dorée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getestet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moistens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angewandt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Umwelt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Applikation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Orangenöl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chemischen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Einsattz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Orangenöl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Dieses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angewendet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Gegensatz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chemischen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dieses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Öl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registriert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Bestandteil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Orangenöl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D-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Limonen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natürliches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festgestellt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D-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Limonen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Fähigkeit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auszutrocknern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Stadien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eingesetzt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Wirksamkeit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dieses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Produktes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nachgewiesen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Nebenwirkungen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Schädlinge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festgestellt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Applikation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Kaolin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Kaolin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Spritzung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repellente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Mortalität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hauptsächlich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verwednet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zugelassene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Insektizid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Pyrethrum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Kaolin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Larvenstadien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teilweise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wirksam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Anwendungszeitpunkt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erforscht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87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Monitoring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Kernelement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Management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…. Das Monitoring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induviduell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Vorgaben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Monitoring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Flavescence dorée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Stolbur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auftreten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Laboranalysen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bestätigen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tatsächlich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Vernichten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befallenen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Rebstöcken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Verordnung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verpflichtend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Auftretens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Rebzikaden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(Mai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Oktober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muss der Befall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Rebstocks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unverzüglich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gemeldet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anschließend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Rebstock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entwurzelt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entsorgt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erkrankte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Rebstock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eingedämmt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Scaphoideus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infektiös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präzise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Wurzeln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oberirdischen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Pflanzenteilen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übrig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Wurzeln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Träger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Phytopasmas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Wiederaustrieb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Pflanzenresten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sowohl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außerhalb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Weinbergs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verhindert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verschoben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Rebstöcke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befallen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Befallsfläche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betroffenen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Stöcke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sobald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entfernt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Krankheitshäufigkeit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rasant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das 10-fache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erhöhen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befallen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Stöcke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Rebfläche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belassen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Infektionslevel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darauffolgenden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Weinbergen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effiziente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Symptomerkennung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Pflanzenschutzdienste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Maßnahmen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ergriffen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Zweifels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Laboranalyse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durchführen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die FD-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einzudämmen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auszurotten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sowohl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kollektives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Darüber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hinaus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zwischen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Gemeinschaft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unerlässlich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das FD-Management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effektiv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420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Verbesserung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FD Managements,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Sortenunterschiede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Sensitivität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Phytoplasmamenge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Wissenschaflter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Sensitivität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von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stärkere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Schwächere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Maße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Symptomausprägung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aufweisen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Beispielsweise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Cabernet Sauvignon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anfällig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FD. Merlot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anfällig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Cabernet Sauvignon.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Häufigkeit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Erkrankung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Anlage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Merlot.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Pflanzeninneren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Befallsstärke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C.S.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Merlot.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obwohl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Konzentration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Galetto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2014).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verbreitet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tolerant.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Phytoplasmen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unsichtbare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resistenen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Vitis-Arten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Abwehrmechanismen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endParaRPr lang="en-GB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Ansatz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Untersuchung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Sensitivität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Erforschung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attraktiven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Vektorinsekt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FD-Phytoplasma-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Vermehrungsrate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Untersuchungen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Charakterisierung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genetischen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Grundlagen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Resistenzbildung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Erforschung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Abwehrmechanismen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benötigt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13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verursacht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Phytoplasma,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Quarantänekrankheit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A2 EPPO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n°2009/297CE directive)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eingestuft</a:t>
            </a:r>
            <a:r>
              <a:rPr lang="en-GB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gehört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bedrohendsten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europäischen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erheblichen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wirtschaftlichen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Verlusten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Überträger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verschiedenen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Entwicklungsstadien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durchläuft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überträgt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FD hat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Ertragsverluste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Absterben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ganzer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Rebstöcke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schwerwiegende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Auswirkungen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geeignete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Kontrollmaßnahmen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Totalausfällen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obligatorischen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Europa,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zunehmend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erfordert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ständige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Überwachung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Anlagen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identifizieren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365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Molekulare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Inhibitoren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molekularen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geforscht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Interaktion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Phytoplasma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aufgenommen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Gewebebarrieren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infiziert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spezifische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notwendig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arbeiten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unterbinden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verantwortliche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Transfer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jetzt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Ergebnisse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verfügbar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Luftüberwachung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Management. Private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öffentliche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Einrichtungen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Luftbildern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Drohne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erstellt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entwickeln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FD Management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verinfachen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Forschungsarbeiten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an: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geeignete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Krankheitssymptomen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Drohnen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unterscheiden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10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Paarungsstörung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Sexualverwirrung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innovative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jährliche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Populationswachstum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Scaphoideus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unterbinden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Prinzip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besteht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von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Männchen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Anlockung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gesendet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durcheinanderzubringen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kommunizieren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Vibrationssignale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Männchen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Paarungssignale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(call and fly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ab, auf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Vibrationssignalen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gestört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signifiant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Kopulationen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Populationsniveau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hilfreich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langfristig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Populationsdichten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endParaRPr lang="en-GB" sz="1200" b="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Parasitoide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Pipunculidae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Anteoninae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Gonatopodinae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getestet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weitflächige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scheint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titanus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parasitieren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Verwendung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untersucht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Reproduktion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verhindern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somit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Verbreitung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verhindern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sollen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Strategien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befinden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Erforschung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aktuelle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ersetzen</a:t>
            </a: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984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Gegensatz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Rebkrankheiten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bedarf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Flavescence dorée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kollektiven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Managements,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Winzer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seine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Verfügung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stehenden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Übereinstimmung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Vorgaben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einsetzen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muss. Die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Effizienz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FD Managements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hängt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Zusammenhalt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einzelnen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Akteure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Kontrollmechanismen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Totalverlust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ganzer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Weinberge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führt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befallen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funktioniert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effiziente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Bekämpfungsstrategie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Maßnahmen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7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FD Vektor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 1950ern von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Nordamerika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eingeschleppt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Einschleppung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erfolgte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Rebmaterial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2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1927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aufgetreten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Allerdings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Populationsdichten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niedrig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Aufzeichnung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Auftretens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staatlichen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Einrichtungen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durchgeführt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Einwanderung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fortschreitender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verbreitete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europäische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Weinbauregionen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Europa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schneller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beispielsweise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Spaniens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französichen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Elsaß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nachgewiesen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FD.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Auftreten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1957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festgestellt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Kurz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darauf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europäische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Weinbauregionen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Flavescence dorée-Phytoplasma in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Portugal,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Slowenien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Phytoplasma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geographische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Abschnitte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beschränkt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stark von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Vektorinsekts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Zusammenhang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Populationsdichte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eingeschleppten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Handlungsmaßnahmen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Menschen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zusammenhängt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beendet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Ausbreitung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nördlichere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China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ausgeschlossen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klimatisiche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Bedingungen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vorherrschen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9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Mit der FD </a:t>
            </a:r>
            <a:r>
              <a:rPr lang="fr-FR" dirty="0" err="1" smtClean="0"/>
              <a:t>infizierte</a:t>
            </a:r>
            <a:r>
              <a:rPr lang="fr-FR" dirty="0" smtClean="0"/>
              <a:t> </a:t>
            </a:r>
            <a:r>
              <a:rPr lang="fr-FR" dirty="0" err="1" smtClean="0"/>
              <a:t>Reben</a:t>
            </a:r>
            <a:r>
              <a:rPr lang="fr-FR" dirty="0" smtClean="0"/>
              <a:t> </a:t>
            </a:r>
            <a:r>
              <a:rPr lang="fr-FR" dirty="0" err="1" smtClean="0"/>
              <a:t>zeigen</a:t>
            </a:r>
            <a:r>
              <a:rPr lang="fr-FR" dirty="0" smtClean="0"/>
              <a:t> </a:t>
            </a:r>
            <a:r>
              <a:rPr lang="fr-FR" dirty="0" err="1" smtClean="0"/>
              <a:t>Symptome</a:t>
            </a:r>
            <a:r>
              <a:rPr lang="fr-FR" dirty="0" smtClean="0"/>
              <a:t>, die </a:t>
            </a:r>
            <a:r>
              <a:rPr lang="fr-FR" dirty="0" err="1" smtClean="0"/>
              <a:t>nur</a:t>
            </a:r>
            <a:r>
              <a:rPr lang="fr-FR" dirty="0" smtClean="0"/>
              <a:t> </a:t>
            </a:r>
            <a:r>
              <a:rPr lang="fr-FR" dirty="0" err="1" smtClean="0"/>
              <a:t>schwer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anderen</a:t>
            </a:r>
            <a:r>
              <a:rPr lang="fr-FR" dirty="0" smtClean="0"/>
              <a:t> </a:t>
            </a:r>
            <a:r>
              <a:rPr lang="fr-FR" dirty="0" err="1" smtClean="0"/>
              <a:t>Phytoplasmakrankheiten</a:t>
            </a:r>
            <a:r>
              <a:rPr lang="fr-FR" dirty="0" smtClean="0"/>
              <a:t>, die 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Gruppe</a:t>
            </a:r>
            <a:r>
              <a:rPr lang="fr-FR" baseline="0" dirty="0" smtClean="0"/>
              <a:t> der Grapevine </a:t>
            </a:r>
            <a:r>
              <a:rPr lang="fr-FR" baseline="0" dirty="0" err="1" smtClean="0"/>
              <a:t>Yellows</a:t>
            </a:r>
            <a:r>
              <a:rPr lang="fr-FR" baseline="0" dirty="0" smtClean="0"/>
              <a:t> (GY) </a:t>
            </a:r>
            <a:r>
              <a:rPr lang="fr-FR" baseline="0" dirty="0" err="1" smtClean="0"/>
              <a:t>zugehören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zu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unterscheiden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Einmal</a:t>
            </a:r>
            <a:r>
              <a:rPr lang="fr-FR" baseline="0" dirty="0" smtClean="0"/>
              <a:t> mit der FD-</a:t>
            </a:r>
            <a:r>
              <a:rPr lang="fr-FR" baseline="0" dirty="0" err="1" smtClean="0"/>
              <a:t>Krankheit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infiziert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zeigen</a:t>
            </a:r>
            <a:r>
              <a:rPr lang="fr-FR" baseline="0" dirty="0" smtClean="0"/>
              <a:t> die </a:t>
            </a:r>
            <a:r>
              <a:rPr lang="fr-FR" baseline="0" dirty="0" err="1" smtClean="0"/>
              <a:t>Weinreben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Symptome</a:t>
            </a:r>
            <a:r>
              <a:rPr lang="fr-FR" baseline="0" dirty="0" smtClean="0"/>
              <a:t>, die </a:t>
            </a:r>
            <a:r>
              <a:rPr lang="fr-FR" baseline="0" dirty="0" err="1" smtClean="0"/>
              <a:t>typisch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für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Vergilbungskrankheiten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sind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frühen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Entwicklungsstadien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erste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erkennbare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Symptom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verzögerter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fehlender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Austrieb</a:t>
            </a:r>
            <a:r>
              <a:rPr lang="fr-FR" baseline="0" dirty="0" smtClean="0"/>
              <a:t>. Dies </a:t>
            </a:r>
            <a:r>
              <a:rPr lang="fr-FR" baseline="0" dirty="0" err="1" smtClean="0"/>
              <a:t>sollte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jedoch</a:t>
            </a:r>
            <a:r>
              <a:rPr lang="fr-FR" baseline="0" dirty="0" smtClean="0"/>
              <a:t> mit </a:t>
            </a:r>
            <a:r>
              <a:rPr lang="fr-FR" baseline="0" dirty="0" err="1" smtClean="0"/>
              <a:t>späteren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Beobachtungen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typischen</a:t>
            </a:r>
            <a:r>
              <a:rPr lang="fr-FR" baseline="0" dirty="0" smtClean="0"/>
              <a:t> FD-</a:t>
            </a:r>
            <a:r>
              <a:rPr lang="fr-FR" baseline="0" dirty="0" err="1" smtClean="0"/>
              <a:t>Symptomen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</a:t>
            </a:r>
            <a:r>
              <a:rPr lang="fr-FR" baseline="0" dirty="0" smtClean="0"/>
              <a:t> Sommer </a:t>
            </a:r>
            <a:r>
              <a:rPr lang="fr-FR" baseline="0" dirty="0" err="1" smtClean="0"/>
              <a:t>ergänzt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werden</a:t>
            </a:r>
            <a:r>
              <a:rPr lang="fr-FR" baseline="0" dirty="0" smtClean="0"/>
              <a:t>. Im </a:t>
            </a:r>
            <a:r>
              <a:rPr lang="fr-FR" baseline="0" dirty="0" err="1" smtClean="0"/>
              <a:t>Frühling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verringertes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Wachstum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Fruchtholz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Einrollen</a:t>
            </a:r>
            <a:r>
              <a:rPr lang="fr-FR" baseline="0" dirty="0" smtClean="0"/>
              <a:t> der </a:t>
            </a:r>
            <a:r>
              <a:rPr lang="fr-FR" baseline="0" dirty="0" err="1" smtClean="0"/>
              <a:t>Blätter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vorzeitiger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Blattfall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auf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gefolgt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ausgeprägteren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Symptomen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Lauf</a:t>
            </a:r>
            <a:r>
              <a:rPr lang="fr-FR" baseline="0" dirty="0" smtClean="0"/>
              <a:t> der </a:t>
            </a:r>
            <a:r>
              <a:rPr lang="fr-FR" baseline="0" dirty="0" err="1" smtClean="0"/>
              <a:t>Vegetationsperiode</a:t>
            </a:r>
            <a:r>
              <a:rPr lang="fr-FR" baseline="0" dirty="0" smtClean="0"/>
              <a:t>. Im </a:t>
            </a:r>
            <a:r>
              <a:rPr lang="fr-FR" baseline="0" dirty="0" err="1" smtClean="0"/>
              <a:t>September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bei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infizierten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reifen</a:t>
            </a:r>
            <a:r>
              <a:rPr lang="fr-FR" baseline="0" dirty="0" smtClean="0"/>
              <a:t> die </a:t>
            </a:r>
            <a:r>
              <a:rPr lang="fr-FR" baseline="0" dirty="0" err="1" smtClean="0"/>
              <a:t>neuen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Ruten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vollständig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Zusätzlich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zeigen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eingerollte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Blätter</a:t>
            </a:r>
            <a:r>
              <a:rPr lang="fr-FR" baseline="0" dirty="0" smtClean="0"/>
              <a:t>, die </a:t>
            </a:r>
            <a:r>
              <a:rPr lang="fr-FR" baseline="0" dirty="0" err="1" smtClean="0"/>
              <a:t>später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vertrocknen</a:t>
            </a:r>
            <a:r>
              <a:rPr lang="fr-FR" baseline="0" dirty="0" smtClean="0"/>
              <a:t>. Die </a:t>
            </a:r>
            <a:r>
              <a:rPr lang="fr-FR" baseline="0" dirty="0" err="1" smtClean="0"/>
              <a:t>Blätter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verfärben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Rotweinsorten</a:t>
            </a:r>
            <a:r>
              <a:rPr lang="fr-FR" baseline="0" dirty="0" smtClean="0"/>
              <a:t> rot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Weißweinsorten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gelb</a:t>
            </a:r>
            <a:r>
              <a:rPr lang="fr-FR" baseline="0" dirty="0" smtClean="0"/>
              <a:t>. Die </a:t>
            </a:r>
            <a:r>
              <a:rPr lang="fr-FR" baseline="0" dirty="0" err="1" smtClean="0"/>
              <a:t>Blütenstände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Beeren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vertocknen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es </a:t>
            </a:r>
            <a:r>
              <a:rPr lang="fr-FR" baseline="0" dirty="0" err="1" smtClean="0"/>
              <a:t>kommt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vorzeitigen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Blattfall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Innerhalb</a:t>
            </a:r>
            <a:r>
              <a:rPr lang="fr-FR" baseline="0" dirty="0" smtClean="0"/>
              <a:t> der </a:t>
            </a:r>
            <a:r>
              <a:rPr lang="fr-FR" baseline="0" dirty="0" err="1" smtClean="0"/>
              <a:t>Pflanze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reduziert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das</a:t>
            </a:r>
            <a:r>
              <a:rPr lang="fr-FR" baseline="0" dirty="0" smtClean="0"/>
              <a:t> Phytoplasma die </a:t>
            </a:r>
            <a:r>
              <a:rPr lang="fr-FR" baseline="0" dirty="0" err="1" smtClean="0"/>
              <a:t>Fotosyntheseaktivität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sowie</a:t>
            </a:r>
            <a:r>
              <a:rPr lang="fr-FR" baseline="0" dirty="0" smtClean="0"/>
              <a:t> den </a:t>
            </a:r>
            <a:r>
              <a:rPr lang="fr-FR" baseline="0" dirty="0" err="1" smtClean="0"/>
              <a:t>Nährstofftransport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verminderte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Ertragsqualität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hat</a:t>
            </a:r>
            <a:r>
              <a:rPr lang="fr-FR" baseline="0" dirty="0" smtClean="0"/>
              <a:t>. Die </a:t>
            </a:r>
            <a:r>
              <a:rPr lang="fr-FR" baseline="0" dirty="0" err="1" smtClean="0"/>
              <a:t>Laubwand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kann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vollständig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vertrocknen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signifikanten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Ertragsverlusten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über</a:t>
            </a:r>
            <a:r>
              <a:rPr lang="fr-FR" baseline="0" dirty="0" smtClean="0"/>
              <a:t> 100 %) </a:t>
            </a:r>
            <a:r>
              <a:rPr lang="fr-FR" baseline="0" dirty="0" err="1" smtClean="0"/>
              <a:t>führen</a:t>
            </a:r>
            <a:r>
              <a:rPr lang="fr-FR" baseline="0" dirty="0" smtClean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9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Mangelerscheinungen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physiologischen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Störungen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verwechselt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 err="1" smtClean="0"/>
              <a:t>Wenn</a:t>
            </a:r>
            <a:r>
              <a:rPr lang="fr-FR" b="0" dirty="0" smtClean="0"/>
              <a:t> </a:t>
            </a:r>
            <a:r>
              <a:rPr lang="fr-FR" b="0" dirty="0" err="1" smtClean="0"/>
              <a:t>Zweifel</a:t>
            </a:r>
            <a:r>
              <a:rPr lang="fr-FR" b="0" dirty="0" smtClean="0"/>
              <a:t> </a:t>
            </a:r>
            <a:r>
              <a:rPr lang="fr-FR" b="0" dirty="0" err="1" smtClean="0"/>
              <a:t>bestehen</a:t>
            </a:r>
            <a:r>
              <a:rPr lang="fr-FR" b="0" dirty="0" smtClean="0"/>
              <a:t>, </a:t>
            </a:r>
            <a:r>
              <a:rPr lang="fr-FR" b="0" dirty="0" err="1" smtClean="0"/>
              <a:t>sollte</a:t>
            </a:r>
            <a:r>
              <a:rPr lang="fr-FR" b="0" dirty="0" smtClean="0"/>
              <a:t> die </a:t>
            </a:r>
            <a:r>
              <a:rPr lang="fr-FR" b="0" dirty="0" err="1" smtClean="0"/>
              <a:t>gleichzeitige</a:t>
            </a:r>
            <a:r>
              <a:rPr lang="fr-FR" b="0" dirty="0" smtClean="0"/>
              <a:t> </a:t>
            </a:r>
            <a:r>
              <a:rPr lang="fr-FR" b="0" dirty="0" err="1" smtClean="0"/>
              <a:t>Anwesenheit</a:t>
            </a:r>
            <a:r>
              <a:rPr lang="fr-FR" b="0" dirty="0" smtClean="0"/>
              <a:t> der </a:t>
            </a:r>
            <a:r>
              <a:rPr lang="fr-FR" b="0" dirty="0" err="1" smtClean="0"/>
              <a:t>drei</a:t>
            </a:r>
            <a:r>
              <a:rPr lang="fr-FR" b="0" dirty="0" smtClean="0"/>
              <a:t> </a:t>
            </a:r>
            <a:r>
              <a:rPr lang="fr-FR" b="0" dirty="0" err="1" smtClean="0"/>
              <a:t>typischen</a:t>
            </a:r>
            <a:r>
              <a:rPr lang="fr-FR" b="0" dirty="0" smtClean="0"/>
              <a:t> </a:t>
            </a:r>
            <a:r>
              <a:rPr lang="fr-FR" b="0" dirty="0" err="1" smtClean="0"/>
              <a:t>Symptome</a:t>
            </a:r>
            <a:r>
              <a:rPr lang="fr-FR" b="0" dirty="0" smtClean="0"/>
              <a:t> (</a:t>
            </a:r>
            <a:r>
              <a:rPr lang="fr-FR" b="0" dirty="0" err="1" smtClean="0"/>
              <a:t>Verfärben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und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Einrollen</a:t>
            </a:r>
            <a:r>
              <a:rPr lang="fr-FR" b="0" baseline="0" dirty="0" smtClean="0"/>
              <a:t> der </a:t>
            </a:r>
            <a:r>
              <a:rPr lang="fr-FR" b="0" baseline="0" dirty="0" err="1" smtClean="0"/>
              <a:t>Blätter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fehlende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Verholzung</a:t>
            </a:r>
            <a:r>
              <a:rPr lang="fr-FR" b="0" baseline="0" dirty="0" smtClean="0"/>
              <a:t> der </a:t>
            </a:r>
            <a:r>
              <a:rPr lang="fr-FR" b="0" baseline="0" dirty="0" err="1" smtClean="0"/>
              <a:t>Triebe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sowie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ein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Vertrocknen</a:t>
            </a:r>
            <a:r>
              <a:rPr lang="fr-FR" b="0" baseline="0" dirty="0" smtClean="0"/>
              <a:t> der </a:t>
            </a:r>
            <a:r>
              <a:rPr lang="fr-FR" b="0" baseline="0" dirty="0" err="1" smtClean="0"/>
              <a:t>Laubwand</a:t>
            </a:r>
            <a:r>
              <a:rPr lang="fr-FR" b="0" baseline="0" dirty="0" smtClean="0"/>
              <a:t>) </a:t>
            </a:r>
            <a:r>
              <a:rPr lang="fr-FR" b="0" baseline="0" dirty="0" err="1" smtClean="0"/>
              <a:t>überprüft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werden</a:t>
            </a:r>
            <a:r>
              <a:rPr lang="fr-FR" b="0" baseline="0" dirty="0" smtClean="0"/>
              <a:t>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Ausprägung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Rebsorte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abhängig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Zudem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Unterlagen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asymptomatisch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 Phytoplasma-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Träger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Zweifel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tatsächlich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die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Laboranaylse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Gewissheit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FD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Schwarzholzkrankheit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ähnlich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mittels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PCR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überprüft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welches Phytoplasma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handelt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Mithilfe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PCR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Phytoplasmen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Pflanzenorganen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Blattspreite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Mittelrippe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spezifischen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DNA-Fragments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identifiziert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verursachenden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Phytoplasma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genetische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Diversität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Verschiedene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Phytoplasma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verursachen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verteilt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jetzt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genetische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Phytoplasmas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identifiziert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Wirtspflanzen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Alnus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glutinosa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Clematis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Wildreben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Phytoplasma-Reservoir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Europa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von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FD Phytoplasmen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Reservoir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primär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genannten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70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Scaphoideus titanus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univoltine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Spätsommer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bevorzugt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Borke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zweijährigen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Holzes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abgelegt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Diapause von 6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Monaten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in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Abhängigkeit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klimatischen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Weinberg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vorherrschenden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Bedingungen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Schlüpfphase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abhängig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der Diapause,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jedoch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benötigt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gebrochen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Phase des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Schlüpfens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variiert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Region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wobei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Schlupfperiode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typisch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Weinbauregionen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Geschlechterverhältnis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gesteuert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durchlaufen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Witterung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innerhalb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5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Nymphenstadien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schließlich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entwickeln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Nymphen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verbleiben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Regel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derselben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auf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schlüpfen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manchmal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Pflanzen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wandern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bevorzugt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stammnahen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Trieben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Unterseite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stammnahen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Blättern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erscheinen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Regel ab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Während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Paarungszeit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Scaphiodeus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titanus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Vibrationssignale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Begattung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Weibchen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abzulegen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Eireife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Begattung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FAFE-4A52-4137-B861-B500F19A77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0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53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13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6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29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3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EC80-BA9B-4331-89F6-28BA7A6CEC08}" type="datetimeFigureOut">
              <a:rPr lang="de-DE" smtClean="0"/>
              <a:t>12.09.2017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F306-BD49-4E1A-A4B8-08DE90B4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39008" y="2492897"/>
            <a:ext cx="8928992" cy="2880319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4"/>
                </a:solidFill>
              </a:rPr>
              <a:t>Die Flavescence </a:t>
            </a:r>
            <a:r>
              <a:rPr lang="fr-FR" sz="3600" b="1" dirty="0">
                <a:solidFill>
                  <a:schemeClr val="accent4"/>
                </a:solidFill>
              </a:rPr>
              <a:t>dorée </a:t>
            </a:r>
            <a:br>
              <a:rPr lang="fr-FR" sz="3600" b="1" dirty="0">
                <a:solidFill>
                  <a:schemeClr val="accent4"/>
                </a:solidFill>
              </a:rPr>
            </a:br>
            <a:r>
              <a:rPr lang="fr-FR" sz="3600" b="1" dirty="0" err="1">
                <a:solidFill>
                  <a:schemeClr val="accent4"/>
                </a:solidFill>
              </a:rPr>
              <a:t>und</a:t>
            </a:r>
            <a:r>
              <a:rPr lang="fr-FR" sz="3600" b="1" dirty="0">
                <a:solidFill>
                  <a:schemeClr val="accent4"/>
                </a:solidFill>
              </a:rPr>
              <a:t> </a:t>
            </a:r>
            <a:r>
              <a:rPr lang="fr-FR" sz="3600" b="1" dirty="0" err="1">
                <a:solidFill>
                  <a:schemeClr val="accent4"/>
                </a:solidFill>
              </a:rPr>
              <a:t>das</a:t>
            </a:r>
            <a:r>
              <a:rPr lang="fr-FR" sz="3600" b="1" dirty="0">
                <a:solidFill>
                  <a:schemeClr val="accent4"/>
                </a:solidFill>
              </a:rPr>
              <a:t> Management </a:t>
            </a:r>
            <a:r>
              <a:rPr lang="fr-FR" sz="3600" b="1" dirty="0" err="1">
                <a:solidFill>
                  <a:schemeClr val="accent4"/>
                </a:solidFill>
              </a:rPr>
              <a:t>im</a:t>
            </a:r>
            <a:r>
              <a:rPr lang="fr-FR" sz="3600" b="1" dirty="0">
                <a:solidFill>
                  <a:schemeClr val="accent4"/>
                </a:solidFill>
              </a:rPr>
              <a:t> Weinberg</a:t>
            </a:r>
            <a:br>
              <a:rPr lang="fr-FR" sz="3600" b="1" dirty="0">
                <a:solidFill>
                  <a:schemeClr val="accent4"/>
                </a:solidFill>
              </a:rPr>
            </a:br>
            <a:r>
              <a:rPr lang="fr-FR" sz="3600" b="1" dirty="0">
                <a:solidFill>
                  <a:schemeClr val="accent4"/>
                </a:solidFill>
              </a:rPr>
              <a:t> </a:t>
            </a:r>
            <a:r>
              <a:rPr lang="fr-FR" sz="4000" b="1" dirty="0">
                <a:solidFill>
                  <a:srgbClr val="261474"/>
                </a:solidFill>
              </a:rPr>
              <a:t/>
            </a:r>
            <a:br>
              <a:rPr lang="fr-FR" sz="4000" b="1" dirty="0">
                <a:solidFill>
                  <a:srgbClr val="261474"/>
                </a:solidFill>
              </a:rPr>
            </a:br>
            <a:r>
              <a:rPr lang="fr-FR" sz="3200" b="1" i="1" dirty="0" err="1">
                <a:solidFill>
                  <a:srgbClr val="C9D400"/>
                </a:solidFill>
              </a:rPr>
              <a:t>Auftreten</a:t>
            </a:r>
            <a:r>
              <a:rPr lang="fr-FR" sz="3200" b="1" i="1" dirty="0">
                <a:solidFill>
                  <a:srgbClr val="C9D400"/>
                </a:solidFill>
              </a:rPr>
              <a:t> </a:t>
            </a:r>
            <a:r>
              <a:rPr lang="fr-FR" sz="3200" b="1" i="1" dirty="0" err="1">
                <a:solidFill>
                  <a:srgbClr val="C9D400"/>
                </a:solidFill>
              </a:rPr>
              <a:t>und</a:t>
            </a:r>
            <a:r>
              <a:rPr lang="fr-FR" sz="3200" b="1" i="1" dirty="0">
                <a:solidFill>
                  <a:srgbClr val="C9D400"/>
                </a:solidFill>
              </a:rPr>
              <a:t> </a:t>
            </a:r>
            <a:r>
              <a:rPr lang="fr-FR" sz="3200" b="1" i="1" dirty="0" err="1">
                <a:solidFill>
                  <a:srgbClr val="C9D400"/>
                </a:solidFill>
              </a:rPr>
              <a:t>Verbreitung</a:t>
            </a:r>
            <a:r>
              <a:rPr lang="fr-FR" sz="3200" b="1" i="1" dirty="0">
                <a:solidFill>
                  <a:srgbClr val="C9D400"/>
                </a:solidFill>
              </a:rPr>
              <a:t> der </a:t>
            </a:r>
            <a:r>
              <a:rPr lang="fr-FR" sz="3200" b="1" i="1" dirty="0" err="1">
                <a:solidFill>
                  <a:srgbClr val="C9D400"/>
                </a:solidFill>
              </a:rPr>
              <a:t>Krankheit</a:t>
            </a:r>
            <a:r>
              <a:rPr lang="fr-FR" sz="3200" b="1" i="1" dirty="0">
                <a:solidFill>
                  <a:srgbClr val="C9D400"/>
                </a:solidFill>
              </a:rPr>
              <a:t> </a:t>
            </a:r>
            <a:r>
              <a:rPr lang="fr-FR" sz="3200" b="1" i="1" dirty="0" err="1">
                <a:solidFill>
                  <a:srgbClr val="C9D400"/>
                </a:solidFill>
              </a:rPr>
              <a:t>vermeiden</a:t>
            </a:r>
            <a:endParaRPr lang="fr-FR" sz="3200" b="1" i="1" dirty="0">
              <a:solidFill>
                <a:srgbClr val="C9D4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5633613"/>
            <a:ext cx="2597727" cy="114300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917654" y="908721"/>
            <a:ext cx="8210795" cy="1005305"/>
            <a:chOff x="316311" y="5639632"/>
            <a:chExt cx="8210795" cy="1005305"/>
          </a:xfrm>
        </p:grpSpPr>
        <p:pic>
          <p:nvPicPr>
            <p:cNvPr id="7" name="Imag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Image 9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4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7536" y="5454909"/>
              <a:ext cx="100168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2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78120"/>
            <a:ext cx="8318831" cy="55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chemeClr val="accent4"/>
                </a:solidFill>
              </a:rPr>
              <a:t>2) Der </a:t>
            </a:r>
            <a:r>
              <a:rPr lang="fr-FR" sz="2200" b="1" dirty="0" err="1">
                <a:solidFill>
                  <a:schemeClr val="accent4"/>
                </a:solidFill>
              </a:rPr>
              <a:t>V</a:t>
            </a:r>
            <a:r>
              <a:rPr lang="fr-FR" sz="2200" b="1" dirty="0" err="1" smtClean="0">
                <a:solidFill>
                  <a:schemeClr val="accent4"/>
                </a:solidFill>
              </a:rPr>
              <a:t>ektor</a:t>
            </a:r>
            <a:r>
              <a:rPr lang="fr-FR" sz="2200" b="1" dirty="0">
                <a:solidFill>
                  <a:schemeClr val="accent4"/>
                </a:solidFill>
              </a:rPr>
              <a:t>: </a:t>
            </a:r>
            <a:r>
              <a:rPr lang="fr-FR" sz="2200" b="1" i="1" dirty="0">
                <a:solidFill>
                  <a:schemeClr val="accent4"/>
                </a:solidFill>
              </a:rPr>
              <a:t>Scaphoideus titanus</a:t>
            </a:r>
            <a:r>
              <a:rPr lang="fr-FR" sz="2200" b="1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10</a:t>
            </a:fld>
            <a:endParaRPr lang="fr-FR" dirty="0"/>
          </a:p>
        </p:txBody>
      </p:sp>
      <p:pic>
        <p:nvPicPr>
          <p:cNvPr id="4098" name="Picture 2" descr="Cycle de la cicadelle Scaphoideus titanus, l'insecte vecteur de la flavescence dorée de la vigne.. © inra, Julien Chuch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464413"/>
            <a:ext cx="381363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879976" y="2140517"/>
            <a:ext cx="4320480" cy="392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u="sng" dirty="0" err="1"/>
              <a:t>Lebenszyklus</a:t>
            </a:r>
            <a:endParaRPr lang="fr-FR" sz="2200" u="sng" dirty="0"/>
          </a:p>
          <a:p>
            <a:pPr marL="0" indent="0" algn="just">
              <a:buNone/>
            </a:pPr>
            <a:endParaRPr lang="fr-FR" sz="2200" u="sng" dirty="0"/>
          </a:p>
          <a:p>
            <a:pPr lvl="1"/>
            <a:r>
              <a:rPr lang="en-US" sz="2200" dirty="0" err="1"/>
              <a:t>Nur</a:t>
            </a:r>
            <a:r>
              <a:rPr lang="en-US" sz="2200" dirty="0"/>
              <a:t> </a:t>
            </a:r>
            <a:r>
              <a:rPr lang="en-US" sz="2200" dirty="0" err="1"/>
              <a:t>eine</a:t>
            </a:r>
            <a:r>
              <a:rPr lang="en-US" sz="2200" dirty="0"/>
              <a:t> Generation pro </a:t>
            </a:r>
            <a:r>
              <a:rPr lang="en-US" sz="2200" dirty="0" err="1"/>
              <a:t>Jahr</a:t>
            </a:r>
            <a:endParaRPr lang="en-US" sz="2200" dirty="0"/>
          </a:p>
          <a:p>
            <a:pPr lvl="1" algn="just"/>
            <a:endParaRPr lang="en-US" sz="2200" dirty="0"/>
          </a:p>
          <a:p>
            <a:pPr lvl="1"/>
            <a:r>
              <a:rPr lang="en-US" sz="2200" dirty="0" err="1"/>
              <a:t>Larven</a:t>
            </a:r>
            <a:r>
              <a:rPr lang="en-US" sz="2200" dirty="0"/>
              <a:t> </a:t>
            </a:r>
            <a:r>
              <a:rPr lang="en-US" sz="2200" dirty="0" err="1"/>
              <a:t>verbleiben</a:t>
            </a:r>
            <a:r>
              <a:rPr lang="en-US" sz="2200" dirty="0"/>
              <a:t> auf der </a:t>
            </a:r>
            <a:r>
              <a:rPr lang="en-US" sz="2200" dirty="0" err="1"/>
              <a:t>Pflanze</a:t>
            </a:r>
            <a:r>
              <a:rPr lang="en-US" sz="2200" dirty="0"/>
              <a:t> und </a:t>
            </a:r>
            <a:r>
              <a:rPr lang="en-US" sz="2200" dirty="0" err="1"/>
              <a:t>schlüpfen</a:t>
            </a:r>
            <a:r>
              <a:rPr lang="en-US" sz="2200" dirty="0"/>
              <a:t> </a:t>
            </a:r>
            <a:r>
              <a:rPr lang="en-US" sz="2200" dirty="0" err="1"/>
              <a:t>dort</a:t>
            </a:r>
            <a:endParaRPr lang="en-US" sz="2200" dirty="0"/>
          </a:p>
          <a:p>
            <a:pPr lvl="1" algn="just"/>
            <a:endParaRPr lang="en-US" sz="2200" dirty="0"/>
          </a:p>
          <a:p>
            <a:pPr lvl="1"/>
            <a:r>
              <a:rPr lang="en-US" sz="2200" dirty="0"/>
              <a:t>Die </a:t>
            </a:r>
            <a:r>
              <a:rPr lang="en-US" sz="2200" dirty="0" err="1"/>
              <a:t>adulten</a:t>
            </a:r>
            <a:r>
              <a:rPr lang="en-US" sz="2200" dirty="0"/>
              <a:t> </a:t>
            </a:r>
            <a:r>
              <a:rPr lang="en-US" sz="2200" dirty="0" err="1"/>
              <a:t>Tiere</a:t>
            </a:r>
            <a:r>
              <a:rPr lang="en-US" sz="2200" dirty="0"/>
              <a:t> </a:t>
            </a:r>
            <a:r>
              <a:rPr lang="en-US" sz="2200" dirty="0" err="1"/>
              <a:t>sind</a:t>
            </a:r>
            <a:r>
              <a:rPr lang="en-US" sz="2200" dirty="0"/>
              <a:t> </a:t>
            </a:r>
            <a:r>
              <a:rPr lang="en-US" sz="2200" dirty="0" err="1"/>
              <a:t>sehr</a:t>
            </a:r>
            <a:r>
              <a:rPr lang="en-US" sz="2200" dirty="0"/>
              <a:t> </a:t>
            </a:r>
            <a:r>
              <a:rPr lang="en-US" sz="2200" dirty="0" err="1"/>
              <a:t>mobil</a:t>
            </a:r>
            <a:r>
              <a:rPr lang="en-US" sz="2200" dirty="0"/>
              <a:t> und </a:t>
            </a:r>
            <a:r>
              <a:rPr lang="en-US" sz="2200" dirty="0" err="1"/>
              <a:t>bewegen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von Stock </a:t>
            </a:r>
            <a:r>
              <a:rPr lang="en-US" sz="2200" dirty="0" err="1"/>
              <a:t>zu</a:t>
            </a:r>
            <a:r>
              <a:rPr lang="en-US" sz="2200" dirty="0"/>
              <a:t> Stock</a:t>
            </a:r>
          </a:p>
          <a:p>
            <a:pPr lvl="1" algn="just"/>
            <a:endParaRPr lang="fr-FR" sz="2200" dirty="0"/>
          </a:p>
          <a:p>
            <a:pPr lvl="1" algn="just"/>
            <a:endParaRPr lang="fr-FR" sz="2200" dirty="0"/>
          </a:p>
          <a:p>
            <a:pPr lvl="1" algn="just"/>
            <a:endParaRPr lang="fr-FR" sz="22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431704" y="260648"/>
            <a:ext cx="626469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Verursacher</a:t>
            </a:r>
            <a:r>
              <a:rPr lang="fr-FR" sz="3200" b="1" dirty="0">
                <a:solidFill>
                  <a:schemeClr val="accent4"/>
                </a:solidFill>
              </a:rPr>
              <a:t> der </a:t>
            </a:r>
            <a:r>
              <a:rPr lang="fr-FR" sz="3200" b="1" dirty="0" err="1">
                <a:solidFill>
                  <a:schemeClr val="accent4"/>
                </a:solidFill>
              </a:rPr>
              <a:t>Krankheit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528" y="4264612"/>
            <a:ext cx="792088" cy="316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181481">
            <a:off x="4924220" y="3475026"/>
            <a:ext cx="792088" cy="2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02302" y="4249466"/>
            <a:ext cx="82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Hatching</a:t>
            </a:r>
          </a:p>
        </p:txBody>
      </p:sp>
      <p:sp>
        <p:nvSpPr>
          <p:cNvPr id="12" name="ZoneTexte 11"/>
          <p:cNvSpPr txBox="1"/>
          <p:nvPr/>
        </p:nvSpPr>
        <p:spPr>
          <a:xfrm rot="19014570">
            <a:off x="4926802" y="3491637"/>
            <a:ext cx="82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Laying</a:t>
            </a:r>
          </a:p>
        </p:txBody>
      </p:sp>
      <p:sp>
        <p:nvSpPr>
          <p:cNvPr id="13" name="Rectangle 12"/>
          <p:cNvSpPr/>
          <p:nvPr/>
        </p:nvSpPr>
        <p:spPr>
          <a:xfrm rot="18580074">
            <a:off x="4317423" y="2877583"/>
            <a:ext cx="1183029" cy="28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9014570">
            <a:off x="4404840" y="3043329"/>
            <a:ext cx="82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Coupling</a:t>
            </a:r>
          </a:p>
        </p:txBody>
      </p:sp>
      <p:sp>
        <p:nvSpPr>
          <p:cNvPr id="15" name="ZoneTexte 14"/>
          <p:cNvSpPr txBox="1"/>
          <p:nvPr/>
        </p:nvSpPr>
        <p:spPr>
          <a:xfrm rot="18722394">
            <a:off x="4658108" y="5474019"/>
            <a:ext cx="10449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Diapause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7728" y="6093296"/>
            <a:ext cx="521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fr-FR" sz="800" i="1" dirty="0" err="1">
                <a:solidFill>
                  <a:schemeClr val="bg1">
                    <a:lumMod val="50000"/>
                  </a:schemeClr>
                </a:solidFill>
              </a:rPr>
              <a:t>Cuche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78120"/>
            <a:ext cx="8318831" cy="55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chemeClr val="accent4"/>
                </a:solidFill>
              </a:rPr>
              <a:t>2) Der </a:t>
            </a:r>
            <a:r>
              <a:rPr lang="fr-FR" sz="2200" b="1" dirty="0" err="1">
                <a:solidFill>
                  <a:schemeClr val="accent4"/>
                </a:solidFill>
              </a:rPr>
              <a:t>Vektor</a:t>
            </a:r>
            <a:r>
              <a:rPr lang="fr-FR" sz="2200" b="1" dirty="0">
                <a:solidFill>
                  <a:schemeClr val="accent4"/>
                </a:solidFill>
              </a:rPr>
              <a:t>: </a:t>
            </a:r>
            <a:r>
              <a:rPr lang="fr-FR" sz="2200" b="1" i="1" dirty="0">
                <a:solidFill>
                  <a:schemeClr val="accent4"/>
                </a:solidFill>
              </a:rPr>
              <a:t>Scaphoideus titanus</a:t>
            </a:r>
            <a:r>
              <a:rPr lang="fr-FR" sz="2200" b="1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63552" y="2140517"/>
            <a:ext cx="8136904" cy="39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u="sng" dirty="0" err="1"/>
              <a:t>Ernährungsweise</a:t>
            </a:r>
            <a:endParaRPr lang="fr-FR" sz="2200" u="sng" dirty="0"/>
          </a:p>
          <a:p>
            <a:pPr marL="457200" lvl="1" indent="0" algn="just">
              <a:buNone/>
            </a:pPr>
            <a:endParaRPr lang="en-US" sz="2200" dirty="0"/>
          </a:p>
          <a:p>
            <a:pPr lvl="1" algn="just"/>
            <a:r>
              <a:rPr lang="en-US" sz="2200" dirty="0" err="1"/>
              <a:t>Ein</a:t>
            </a:r>
            <a:r>
              <a:rPr lang="en-US" sz="2200" dirty="0"/>
              <a:t> an den </a:t>
            </a:r>
            <a:r>
              <a:rPr lang="en-US" sz="2200" dirty="0" err="1"/>
              <a:t>Weinblättern</a:t>
            </a:r>
            <a:r>
              <a:rPr lang="en-US" sz="2200" dirty="0"/>
              <a:t> </a:t>
            </a:r>
            <a:r>
              <a:rPr lang="en-US" sz="2200" dirty="0" err="1"/>
              <a:t>stechend</a:t>
            </a:r>
            <a:r>
              <a:rPr lang="en-US" sz="2200" dirty="0"/>
              <a:t> </a:t>
            </a:r>
            <a:r>
              <a:rPr lang="en-US" sz="2200" dirty="0" err="1"/>
              <a:t>saugendes</a:t>
            </a:r>
            <a:r>
              <a:rPr lang="en-US" sz="2200" dirty="0"/>
              <a:t> </a:t>
            </a:r>
            <a:r>
              <a:rPr lang="en-US" sz="2200" dirty="0" err="1"/>
              <a:t>Insekt</a:t>
            </a:r>
            <a:r>
              <a:rPr lang="en-US" sz="2200" dirty="0"/>
              <a:t> </a:t>
            </a:r>
          </a:p>
          <a:p>
            <a:pPr marL="457200" lvl="1" indent="0" algn="just">
              <a:buNone/>
            </a:pPr>
            <a:endParaRPr lang="en-US" sz="2200" dirty="0"/>
          </a:p>
          <a:p>
            <a:pPr lvl="1" algn="just"/>
            <a:r>
              <a:rPr lang="en-US" sz="2200" dirty="0"/>
              <a:t>Die </a:t>
            </a:r>
            <a:r>
              <a:rPr lang="en-US" sz="2200" dirty="0" err="1"/>
              <a:t>Aufnahme</a:t>
            </a:r>
            <a:r>
              <a:rPr lang="en-US" sz="2200" dirty="0"/>
              <a:t> des </a:t>
            </a:r>
            <a:r>
              <a:rPr lang="en-US" sz="2200" dirty="0" err="1"/>
              <a:t>Phytoplasmas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bereits</a:t>
            </a:r>
            <a:r>
              <a:rPr lang="en-US" sz="2200" dirty="0"/>
              <a:t> ab </a:t>
            </a:r>
            <a:r>
              <a:rPr lang="en-US" sz="2200" dirty="0" err="1"/>
              <a:t>dem</a:t>
            </a:r>
            <a:r>
              <a:rPr lang="en-US" sz="2200" dirty="0"/>
              <a:t> 1. </a:t>
            </a:r>
            <a:r>
              <a:rPr lang="en-US" sz="2200" dirty="0" err="1" smtClean="0"/>
              <a:t>Nymphenstadium</a:t>
            </a:r>
            <a:r>
              <a:rPr lang="en-US" sz="2200" dirty="0" smtClean="0"/>
              <a:t> </a:t>
            </a:r>
            <a:r>
              <a:rPr lang="en-US" sz="2200" dirty="0" err="1"/>
              <a:t>möglich</a:t>
            </a:r>
            <a:endParaRPr lang="en-US" sz="2200" dirty="0"/>
          </a:p>
          <a:p>
            <a:pPr lvl="1" algn="just"/>
            <a:endParaRPr lang="en-US" sz="2200" dirty="0"/>
          </a:p>
          <a:p>
            <a:pPr lvl="1" algn="just"/>
            <a:r>
              <a:rPr lang="en-US" sz="2200" dirty="0" err="1"/>
              <a:t>Inkubationsdauer</a:t>
            </a:r>
            <a:r>
              <a:rPr lang="en-US" sz="2200" dirty="0"/>
              <a:t> von 1 </a:t>
            </a:r>
            <a:r>
              <a:rPr lang="en-US" sz="2200" dirty="0" err="1"/>
              <a:t>Monat</a:t>
            </a:r>
            <a:r>
              <a:rPr lang="en-US" sz="2200" dirty="0"/>
              <a:t> und </a:t>
            </a:r>
            <a:r>
              <a:rPr lang="en-US" sz="2200" dirty="0" err="1"/>
              <a:t>anschließend</a:t>
            </a:r>
            <a:r>
              <a:rPr lang="en-US" sz="2200" dirty="0"/>
              <a:t> </a:t>
            </a:r>
            <a:r>
              <a:rPr lang="en-US" sz="2200" dirty="0" err="1"/>
              <a:t>lebenslang</a:t>
            </a:r>
            <a:r>
              <a:rPr lang="en-US" sz="2200" dirty="0"/>
              <a:t> </a:t>
            </a:r>
            <a:r>
              <a:rPr lang="en-US" sz="2200" dirty="0" err="1"/>
              <a:t>infektiös</a:t>
            </a:r>
            <a:endParaRPr lang="en-US" sz="2200" dirty="0"/>
          </a:p>
          <a:p>
            <a:pPr lvl="1" algn="just"/>
            <a:endParaRPr lang="en-US" sz="2200" dirty="0"/>
          </a:p>
          <a:p>
            <a:pPr lvl="1" algn="just"/>
            <a:endParaRPr lang="fr-FR" sz="2200" dirty="0"/>
          </a:p>
          <a:p>
            <a:pPr lvl="1" algn="just"/>
            <a:endParaRPr lang="fr-FR" sz="2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431704" y="260648"/>
            <a:ext cx="626469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accent4"/>
                </a:solidFill>
              </a:rPr>
              <a:t>Die </a:t>
            </a:r>
            <a:r>
              <a:rPr lang="fr-FR" sz="3200" b="1" dirty="0" err="1">
                <a:solidFill>
                  <a:schemeClr val="accent4"/>
                </a:solidFill>
              </a:rPr>
              <a:t>Überträger</a:t>
            </a:r>
            <a:r>
              <a:rPr lang="fr-FR" sz="3200" b="1" dirty="0">
                <a:solidFill>
                  <a:schemeClr val="accent4"/>
                </a:solidFill>
              </a:rPr>
              <a:t> der </a:t>
            </a:r>
            <a:r>
              <a:rPr lang="fr-FR" sz="3200" b="1" dirty="0" err="1">
                <a:solidFill>
                  <a:schemeClr val="accent4"/>
                </a:solidFill>
              </a:rPr>
              <a:t>Krankheit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8" name="Imag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 10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age 12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Image 1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7536" y="5454909"/>
              <a:ext cx="100168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21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78120"/>
            <a:ext cx="831883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chemeClr val="accent4"/>
                </a:solidFill>
              </a:rPr>
              <a:t>3) Der </a:t>
            </a:r>
            <a:r>
              <a:rPr lang="fr-FR" sz="2200" b="1" dirty="0" err="1">
                <a:solidFill>
                  <a:schemeClr val="accent4"/>
                </a:solidFill>
              </a:rPr>
              <a:t>Wirt</a:t>
            </a:r>
            <a:r>
              <a:rPr lang="fr-FR" sz="2200" b="1" dirty="0">
                <a:solidFill>
                  <a:schemeClr val="accent4"/>
                </a:solidFill>
              </a:rPr>
              <a:t>: die </a:t>
            </a:r>
            <a:r>
              <a:rPr lang="fr-FR" sz="2200" b="1" dirty="0" err="1">
                <a:solidFill>
                  <a:schemeClr val="accent4"/>
                </a:solidFill>
              </a:rPr>
              <a:t>Weinrebe</a:t>
            </a:r>
            <a:endParaRPr lang="fr-FR" sz="2200" b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fr-FR" sz="2200" b="1" dirty="0">
              <a:solidFill>
                <a:srgbClr val="261474"/>
              </a:solidFill>
            </a:endParaRPr>
          </a:p>
          <a:p>
            <a:r>
              <a:rPr lang="fr-FR" sz="2200" i="1" dirty="0" err="1"/>
              <a:t>Scaphoïdeus</a:t>
            </a:r>
            <a:r>
              <a:rPr lang="fr-FR" sz="2200" i="1" dirty="0"/>
              <a:t> titanus </a:t>
            </a:r>
            <a:r>
              <a:rPr lang="fr-FR" sz="2200" dirty="0" err="1"/>
              <a:t>entwickelt</a:t>
            </a:r>
            <a:r>
              <a:rPr lang="fr-FR" sz="2200" dirty="0"/>
              <a:t> </a:t>
            </a:r>
            <a:r>
              <a:rPr lang="fr-FR" sz="2200" dirty="0" err="1"/>
              <a:t>sich</a:t>
            </a:r>
            <a:r>
              <a:rPr lang="fr-FR" sz="2200" dirty="0"/>
              <a:t> </a:t>
            </a:r>
            <a:r>
              <a:rPr lang="fr-FR" sz="2200" dirty="0" err="1"/>
              <a:t>ausschließlich</a:t>
            </a:r>
            <a:r>
              <a:rPr lang="fr-FR" sz="2200" dirty="0"/>
              <a:t> </a:t>
            </a:r>
            <a:r>
              <a:rPr lang="fr-FR" sz="2200" dirty="0" err="1"/>
              <a:t>auf</a:t>
            </a:r>
            <a:r>
              <a:rPr lang="fr-FR" sz="2200" dirty="0"/>
              <a:t> der </a:t>
            </a:r>
            <a:r>
              <a:rPr lang="fr-FR" sz="2200" dirty="0" err="1"/>
              <a:t>Weinrebe</a:t>
            </a:r>
            <a:r>
              <a:rPr lang="fr-FR" sz="2200" dirty="0"/>
              <a:t> (</a:t>
            </a:r>
            <a:r>
              <a:rPr lang="fr-FR" sz="2200" i="1" dirty="0" err="1"/>
              <a:t>Vitis</a:t>
            </a:r>
            <a:r>
              <a:rPr lang="fr-FR" sz="2200" i="1" dirty="0"/>
              <a:t> </a:t>
            </a:r>
            <a:r>
              <a:rPr lang="fr-FR" sz="2200" i="1" dirty="0" err="1"/>
              <a:t>vinifera</a:t>
            </a:r>
            <a:r>
              <a:rPr lang="fr-FR" sz="2200" i="1" dirty="0"/>
              <a:t>) </a:t>
            </a:r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sehr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epidemische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Krankheit</a:t>
            </a:r>
            <a:endParaRPr lang="fr-FR" sz="2200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fr-FR" sz="2200" dirty="0" err="1"/>
              <a:t>Das</a:t>
            </a:r>
            <a:r>
              <a:rPr lang="fr-FR" sz="2200" dirty="0"/>
              <a:t> Phytoplasma </a:t>
            </a:r>
            <a:r>
              <a:rPr lang="fr-FR" sz="2200" dirty="0" err="1"/>
              <a:t>kommt</a:t>
            </a:r>
            <a:r>
              <a:rPr lang="fr-FR" sz="2200" dirty="0"/>
              <a:t> </a:t>
            </a:r>
            <a:r>
              <a:rPr lang="fr-FR" sz="2200" dirty="0" err="1"/>
              <a:t>auch</a:t>
            </a:r>
            <a:r>
              <a:rPr lang="fr-FR" sz="2200" dirty="0"/>
              <a:t> in </a:t>
            </a:r>
            <a:r>
              <a:rPr lang="fr-FR" sz="2200" dirty="0" err="1"/>
              <a:t>anderen</a:t>
            </a:r>
            <a:r>
              <a:rPr lang="fr-FR" sz="2200" dirty="0"/>
              <a:t> </a:t>
            </a:r>
            <a:r>
              <a:rPr lang="fr-FR" sz="2200" dirty="0" err="1"/>
              <a:t>Wildpflanzen</a:t>
            </a:r>
            <a:r>
              <a:rPr lang="fr-FR" sz="2200" dirty="0"/>
              <a:t> vor: </a:t>
            </a:r>
            <a:r>
              <a:rPr lang="fr-FR" sz="2200" i="1" dirty="0" err="1"/>
              <a:t>Alnus</a:t>
            </a:r>
            <a:r>
              <a:rPr lang="fr-FR" sz="2200" dirty="0"/>
              <a:t> </a:t>
            </a:r>
            <a:r>
              <a:rPr lang="fr-FR" sz="2200" dirty="0" err="1" smtClean="0"/>
              <a:t>oder</a:t>
            </a:r>
            <a:r>
              <a:rPr lang="fr-FR" sz="2200" dirty="0" smtClean="0"/>
              <a:t> </a:t>
            </a:r>
            <a:r>
              <a:rPr lang="fr-FR" sz="2200" i="1" dirty="0" err="1"/>
              <a:t>Clematis</a:t>
            </a:r>
            <a:endParaRPr lang="fr-FR" sz="2200" i="1" dirty="0"/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4"/>
                </a:solidFill>
                <a:sym typeface="Wingdings" pitchFamily="2" charset="2"/>
              </a:rPr>
              <a:t>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Zusammenhang</a:t>
            </a:r>
            <a:r>
              <a:rPr lang="fr-FR" sz="2200" dirty="0">
                <a:sym typeface="Wingdings" pitchFamily="2" charset="2"/>
              </a:rPr>
              <a:t> mit </a:t>
            </a:r>
            <a:r>
              <a:rPr lang="fr-FR" sz="2200" dirty="0" err="1">
                <a:sym typeface="Wingdings" pitchFamily="2" charset="2"/>
              </a:rPr>
              <a:t>anderen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Vektoren</a:t>
            </a:r>
            <a:r>
              <a:rPr lang="fr-FR" sz="2200" dirty="0">
                <a:sym typeface="Wingdings" pitchFamily="2" charset="2"/>
              </a:rPr>
              <a:t>: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mögliche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Übertragung</a:t>
            </a:r>
            <a:endParaRPr lang="fr-FR" sz="2200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17843" y="6262620"/>
            <a:ext cx="16091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Clématis</a:t>
            </a:r>
            <a:r>
              <a:rPr lang="fr-FR" sz="1100" i="1" dirty="0"/>
              <a:t> </a:t>
            </a:r>
            <a:r>
              <a:rPr lang="fr-FR" sz="1100" i="1" dirty="0" err="1"/>
              <a:t>vitalba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fr-FR" sz="600" i="1" dirty="0" err="1">
                <a:solidFill>
                  <a:schemeClr val="bg1">
                    <a:lumMod val="50000"/>
                  </a:schemeClr>
                </a:solidFill>
              </a:rPr>
              <a:t>Visoflora</a:t>
            </a:r>
            <a:endParaRPr lang="fr-FR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28248" y="6262619"/>
            <a:ext cx="160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Alnus</a:t>
            </a:r>
            <a:r>
              <a:rPr lang="fr-FR" sz="1100" i="1" dirty="0"/>
              <a:t> </a:t>
            </a:r>
            <a:r>
              <a:rPr lang="fr-FR" sz="1100" i="1" dirty="0" err="1"/>
              <a:t>glutinosa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fr-FR" sz="600" i="1" dirty="0" err="1">
                <a:solidFill>
                  <a:schemeClr val="bg1">
                    <a:lumMod val="50000"/>
                  </a:schemeClr>
                </a:solidFill>
              </a:rPr>
              <a:t>Visoflora</a:t>
            </a:r>
            <a:endParaRPr lang="fr-FR" sz="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100" i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431704" y="260648"/>
            <a:ext cx="626469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Verursacher</a:t>
            </a:r>
            <a:r>
              <a:rPr lang="fr-FR" sz="3200" b="1" dirty="0">
                <a:solidFill>
                  <a:schemeClr val="accent4"/>
                </a:solidFill>
              </a:rPr>
              <a:t> der </a:t>
            </a:r>
            <a:r>
              <a:rPr lang="fr-FR" sz="3200" b="1" dirty="0" err="1">
                <a:solidFill>
                  <a:schemeClr val="accent4"/>
                </a:solidFill>
              </a:rPr>
              <a:t>Krankheit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14262" y="6258034"/>
            <a:ext cx="127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Dictyophara</a:t>
            </a:r>
            <a:r>
              <a:rPr lang="fr-FR" sz="1100" i="1" dirty="0"/>
              <a:t> </a:t>
            </a:r>
            <a:r>
              <a:rPr lang="fr-FR" sz="1100" i="1" dirty="0" err="1"/>
              <a:t>europaea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Dimitri </a:t>
            </a:r>
            <a:r>
              <a:rPr lang="fr-FR" sz="600" i="1" dirty="0" err="1">
                <a:solidFill>
                  <a:schemeClr val="bg1">
                    <a:lumMod val="50000"/>
                  </a:schemeClr>
                </a:solidFill>
              </a:rPr>
              <a:t>Geystor</a:t>
            </a:r>
            <a:endParaRPr lang="fr-FR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6" descr="Réf. 12 277 : Dictyophara europa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961538"/>
            <a:ext cx="1511068" cy="12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284614" y="6248264"/>
            <a:ext cx="15791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Oncopsis</a:t>
            </a:r>
            <a:r>
              <a:rPr lang="fr-FR" sz="1100" i="1" dirty="0"/>
              <a:t> </a:t>
            </a:r>
            <a:r>
              <a:rPr lang="fr-FR" sz="1100" i="1" dirty="0" err="1"/>
              <a:t>Alni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©Tristan Bantock</a:t>
            </a:r>
          </a:p>
        </p:txBody>
      </p:sp>
      <p:pic>
        <p:nvPicPr>
          <p:cNvPr id="19" name="Picture 4" descr="Résultat de recherche d'images pour &quot;oncopsis aln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90" y="4960460"/>
            <a:ext cx="1853679" cy="12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ésultat de recherche d'images pour &quot;clématite sauvag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4960459"/>
            <a:ext cx="1946587" cy="13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aulne glutineux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40" y="4961537"/>
            <a:ext cx="1738477" cy="13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6" y="1196753"/>
            <a:ext cx="849694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u="sng" dirty="0" err="1" smtClean="0">
                <a:solidFill>
                  <a:schemeClr val="accent4"/>
                </a:solidFill>
              </a:rPr>
              <a:t>Behandlungsmaßnahmen</a:t>
            </a:r>
            <a:r>
              <a:rPr lang="fr-FR" sz="2200" b="1" u="sng" dirty="0">
                <a:solidFill>
                  <a:schemeClr val="accent4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sz="2200" dirty="0"/>
              <a:t>	- </a:t>
            </a:r>
            <a:r>
              <a:rPr lang="fr-FR" sz="2200" dirty="0" err="1"/>
              <a:t>Anwednung</a:t>
            </a:r>
            <a:r>
              <a:rPr lang="fr-FR" sz="2200" dirty="0"/>
              <a:t> </a:t>
            </a:r>
            <a:r>
              <a:rPr lang="fr-FR" sz="2200" dirty="0" err="1"/>
              <a:t>von</a:t>
            </a:r>
            <a:r>
              <a:rPr lang="fr-FR" sz="2200" dirty="0"/>
              <a:t> </a:t>
            </a:r>
            <a:r>
              <a:rPr lang="fr-FR" sz="2200" dirty="0" err="1"/>
              <a:t>Insektiziden</a:t>
            </a:r>
            <a:r>
              <a:rPr lang="fr-FR" sz="2200" dirty="0"/>
              <a:t> 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 err="1">
                <a:sym typeface="Wingdings" pitchFamily="2" charset="2"/>
              </a:rPr>
              <a:t>Abnahme</a:t>
            </a:r>
            <a:r>
              <a:rPr lang="fr-FR" sz="2200" dirty="0">
                <a:sym typeface="Wingdings" pitchFamily="2" charset="2"/>
              </a:rPr>
              <a:t> der </a:t>
            </a:r>
            <a:r>
              <a:rPr lang="fr-FR" sz="2200" dirty="0" err="1" smtClean="0">
                <a:sym typeface="Wingdings" pitchFamily="2" charset="2"/>
              </a:rPr>
              <a:t>Vektorpopulation</a:t>
            </a:r>
            <a:endParaRPr lang="fr-FR" sz="2200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200" dirty="0">
                <a:solidFill>
                  <a:srgbClr val="002060"/>
                </a:solidFill>
                <a:sym typeface="Wingdings" pitchFamily="2" charset="2"/>
              </a:rPr>
              <a:t>	- </a:t>
            </a:r>
            <a:r>
              <a:rPr lang="fr-FR" sz="2200" dirty="0" err="1">
                <a:sym typeface="Wingdings" pitchFamily="2" charset="2"/>
              </a:rPr>
              <a:t>Anwendung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zum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richtigen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Zeitpunkt</a:t>
            </a:r>
            <a:r>
              <a:rPr lang="fr-FR" sz="2200" dirty="0">
                <a:sym typeface="Wingdings" pitchFamily="2" charset="2"/>
              </a:rPr>
              <a:t>  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nationale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Verordnung</a:t>
            </a:r>
            <a:endParaRPr lang="fr-FR" sz="2200" b="1" dirty="0">
              <a:solidFill>
                <a:schemeClr val="accent4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endParaRPr lang="fr-FR" sz="1600" dirty="0">
              <a:solidFill>
                <a:schemeClr val="accent4"/>
              </a:solidFill>
              <a:sym typeface="Wingdings" pitchFamily="2" charset="2"/>
            </a:endParaRPr>
          </a:p>
          <a:p>
            <a:pPr algn="just"/>
            <a:r>
              <a:rPr lang="fr-FR" sz="2200" dirty="0" err="1">
                <a:sym typeface="Wingdings" pitchFamily="2" charset="2"/>
              </a:rPr>
              <a:t>Erste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Behandlung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einen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Monat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nach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dem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b="1" dirty="0" err="1">
                <a:solidFill>
                  <a:schemeClr val="accent4"/>
                </a:solidFill>
                <a:sym typeface="Wingdings" pitchFamily="2" charset="2"/>
              </a:rPr>
              <a:t>Schlupf</a:t>
            </a:r>
            <a:r>
              <a:rPr lang="fr-FR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>
                <a:sym typeface="Wingdings" pitchFamily="2" charset="2"/>
              </a:rPr>
              <a:t>(</a:t>
            </a:r>
            <a:r>
              <a:rPr lang="fr-FR" sz="2200" dirty="0" err="1">
                <a:sym typeface="Wingdings" pitchFamily="2" charset="2"/>
              </a:rPr>
              <a:t>Insektenkäfige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und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Feldmonitoring</a:t>
            </a:r>
            <a:r>
              <a:rPr lang="fr-FR" sz="2200" dirty="0">
                <a:sym typeface="Wingdings" pitchFamily="2" charset="2"/>
              </a:rPr>
              <a:t>)</a:t>
            </a:r>
          </a:p>
          <a:p>
            <a:pPr algn="just"/>
            <a:r>
              <a:rPr lang="fr-FR" sz="2200" dirty="0" err="1">
                <a:sym typeface="Wingdings" pitchFamily="2" charset="2"/>
              </a:rPr>
              <a:t>Zweite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Behandlung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gegen</a:t>
            </a:r>
            <a:r>
              <a:rPr lang="fr-FR" sz="2200" dirty="0">
                <a:sym typeface="Wingdings" pitchFamily="2" charset="2"/>
              </a:rPr>
              <a:t> Ende der </a:t>
            </a:r>
            <a:r>
              <a:rPr lang="fr-FR" sz="2200" dirty="0" err="1">
                <a:sym typeface="Wingdings" pitchFamily="2" charset="2"/>
              </a:rPr>
              <a:t>Wirkung</a:t>
            </a:r>
            <a:r>
              <a:rPr lang="fr-FR" sz="2200" dirty="0">
                <a:sym typeface="Wingdings" pitchFamily="2" charset="2"/>
              </a:rPr>
              <a:t> der 1. </a:t>
            </a:r>
            <a:r>
              <a:rPr lang="fr-FR" sz="2200" dirty="0" err="1">
                <a:sym typeface="Wingdings" pitchFamily="2" charset="2"/>
              </a:rPr>
              <a:t>Spritzung</a:t>
            </a:r>
            <a:endParaRPr lang="fr-FR" sz="2200" dirty="0">
              <a:sym typeface="Wingdings" pitchFamily="2" charset="2"/>
            </a:endParaRPr>
          </a:p>
          <a:p>
            <a:pPr algn="just"/>
            <a:r>
              <a:rPr lang="fr-FR" sz="2200" dirty="0">
                <a:sym typeface="Wingdings" pitchFamily="2" charset="2"/>
              </a:rPr>
              <a:t>3. </a:t>
            </a:r>
            <a:r>
              <a:rPr lang="fr-FR" sz="2200" dirty="0" err="1">
                <a:sym typeface="Wingdings" pitchFamily="2" charset="2"/>
              </a:rPr>
              <a:t>Behandlung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ist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abhängig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von</a:t>
            </a:r>
            <a:r>
              <a:rPr lang="fr-FR" sz="2200" dirty="0">
                <a:sym typeface="Wingdings" pitchFamily="2" charset="2"/>
              </a:rPr>
              <a:t> der </a:t>
            </a:r>
            <a:r>
              <a:rPr lang="fr-FR" sz="2200" dirty="0" err="1">
                <a:sym typeface="Wingdings" pitchFamily="2" charset="2"/>
              </a:rPr>
              <a:t>regionalen</a:t>
            </a:r>
            <a:r>
              <a:rPr lang="fr-FR" sz="2200" dirty="0">
                <a:sym typeface="Wingdings" pitchFamily="2" charset="2"/>
              </a:rPr>
              <a:t> FD </a:t>
            </a:r>
            <a:r>
              <a:rPr lang="fr-FR" sz="2200" dirty="0" err="1">
                <a:sym typeface="Wingdings" pitchFamily="2" charset="2"/>
              </a:rPr>
              <a:t>Entwicklung</a:t>
            </a:r>
            <a:r>
              <a:rPr lang="fr-FR" sz="2200" dirty="0">
                <a:sym typeface="Wingdings" pitchFamily="2" charset="2"/>
              </a:rPr>
              <a:t> / Historie</a:t>
            </a:r>
            <a:endParaRPr lang="fr-FR" sz="2200" dirty="0">
              <a:solidFill>
                <a:schemeClr val="accent4"/>
              </a:solidFill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13</a:t>
            </a:fld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431704" y="260648"/>
            <a:ext cx="626469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Bekämpfung</a:t>
            </a:r>
            <a:r>
              <a:rPr lang="fr-FR" sz="3200" b="1" dirty="0">
                <a:solidFill>
                  <a:schemeClr val="accent4"/>
                </a:solidFill>
              </a:rPr>
              <a:t> des </a:t>
            </a:r>
            <a:r>
              <a:rPr lang="fr-FR" sz="3200" b="1" dirty="0" err="1">
                <a:solidFill>
                  <a:schemeClr val="accent4"/>
                </a:solidFill>
              </a:rPr>
              <a:t>Vektors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/>
          </p:nvPr>
        </p:nvGraphicFramePr>
        <p:xfrm>
          <a:off x="2952328" y="3573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999656" y="5949280"/>
            <a:ext cx="1584176" cy="216024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0">
                <a:srgbClr val="B2B5BE"/>
              </a:gs>
              <a:gs pos="70000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Eier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151784" y="6209692"/>
            <a:ext cx="2160240" cy="216024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0">
                <a:srgbClr val="B2B5BE"/>
              </a:gs>
              <a:gs pos="70000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Larven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087726" y="6453336"/>
            <a:ext cx="2600563" cy="216024"/>
          </a:xfrm>
          <a:prstGeom prst="rect">
            <a:avLst/>
          </a:prstGeom>
          <a:gradFill flip="none" rotWithShape="1">
            <a:gsLst>
              <a:gs pos="39000">
                <a:schemeClr val="tx1">
                  <a:lumMod val="50000"/>
                  <a:lumOff val="50000"/>
                </a:schemeClr>
              </a:gs>
              <a:gs pos="0">
                <a:srgbClr val="B2B5BE"/>
              </a:gs>
              <a:gs pos="70000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Adulte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879976" y="5025899"/>
            <a:ext cx="0" cy="360040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943872" y="5025899"/>
            <a:ext cx="0" cy="360040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744072" y="5000827"/>
            <a:ext cx="0" cy="360040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36924" y="4631495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T1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72227" y="46314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T2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4052" y="46507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T3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151784" y="5013176"/>
            <a:ext cx="0" cy="36004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47739" y="4554552"/>
            <a:ext cx="1208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Erster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b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Schlupf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8328" y="5180847"/>
            <a:ext cx="261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accent4"/>
                </a:solidFill>
              </a:rPr>
              <a:t>Behandlungsstrategie</a:t>
            </a:r>
            <a:r>
              <a:rPr lang="fr-FR" dirty="0">
                <a:solidFill>
                  <a:schemeClr val="accent4"/>
                </a:solidFill>
              </a:rPr>
              <a:t> mit 3 </a:t>
            </a:r>
            <a:r>
              <a:rPr lang="fr-FR" dirty="0" err="1">
                <a:solidFill>
                  <a:schemeClr val="accent4"/>
                </a:solidFill>
              </a:rPr>
              <a:t>Applikationen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6" y="1196753"/>
            <a:ext cx="87484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200" b="1" dirty="0">
              <a:solidFill>
                <a:srgbClr val="261474"/>
              </a:solidFill>
            </a:endParaRPr>
          </a:p>
          <a:p>
            <a:pPr algn="just"/>
            <a:r>
              <a:rPr lang="fr-FR" sz="2200" b="1" u="sng" dirty="0" err="1">
                <a:solidFill>
                  <a:schemeClr val="accent4"/>
                </a:solidFill>
              </a:rPr>
              <a:t>Behandlungsmaßnahmen</a:t>
            </a:r>
            <a:r>
              <a:rPr lang="fr-FR" sz="2200" b="1" u="sng" dirty="0">
                <a:solidFill>
                  <a:schemeClr val="accent4"/>
                </a:solidFill>
              </a:rPr>
              <a:t> </a:t>
            </a:r>
            <a:r>
              <a:rPr lang="fr-FR" sz="2200" b="1" u="sng" dirty="0" err="1">
                <a:solidFill>
                  <a:schemeClr val="accent4"/>
                </a:solidFill>
              </a:rPr>
              <a:t>im</a:t>
            </a:r>
            <a:r>
              <a:rPr lang="fr-FR" sz="2200" b="1" u="sng" dirty="0">
                <a:solidFill>
                  <a:schemeClr val="accent4"/>
                </a:solidFill>
              </a:rPr>
              <a:t> </a:t>
            </a:r>
            <a:r>
              <a:rPr lang="fr-FR" sz="2200" b="1" u="sng" dirty="0" err="1">
                <a:solidFill>
                  <a:schemeClr val="accent4"/>
                </a:solidFill>
              </a:rPr>
              <a:t>ökologischen</a:t>
            </a:r>
            <a:r>
              <a:rPr lang="fr-FR" sz="2200" b="1" u="sng" dirty="0">
                <a:solidFill>
                  <a:schemeClr val="accent4"/>
                </a:solidFill>
              </a:rPr>
              <a:t> </a:t>
            </a:r>
            <a:r>
              <a:rPr lang="fr-FR" sz="2200" b="1" u="sng" dirty="0" err="1">
                <a:solidFill>
                  <a:schemeClr val="accent4"/>
                </a:solidFill>
              </a:rPr>
              <a:t>Weinbau</a:t>
            </a:r>
            <a:r>
              <a:rPr lang="fr-FR" sz="2200" b="1" u="sng" dirty="0">
                <a:solidFill>
                  <a:schemeClr val="accent4"/>
                </a:solidFill>
              </a:rPr>
              <a:t>:</a:t>
            </a:r>
          </a:p>
          <a:p>
            <a:pPr marL="0" indent="0" algn="just">
              <a:buNone/>
            </a:pP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fr-FR" sz="2200" dirty="0"/>
              <a:t>	- </a:t>
            </a:r>
            <a:r>
              <a:rPr lang="fr-FR" sz="2200" dirty="0" err="1" smtClean="0"/>
              <a:t>Sehr</a:t>
            </a:r>
            <a:r>
              <a:rPr lang="fr-FR" sz="2200" dirty="0" smtClean="0"/>
              <a:t> </a:t>
            </a:r>
            <a:r>
              <a:rPr lang="fr-FR" sz="2200" dirty="0" err="1" smtClean="0"/>
              <a:t>präzises</a:t>
            </a:r>
            <a:r>
              <a:rPr lang="fr-FR" sz="2200" dirty="0" smtClean="0"/>
              <a:t> </a:t>
            </a:r>
            <a:r>
              <a:rPr lang="fr-FR" sz="2200" dirty="0"/>
              <a:t>Monitoring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- </a:t>
            </a:r>
            <a:r>
              <a:rPr lang="fr-FR" sz="2200" dirty="0" err="1" smtClean="0"/>
              <a:t>Begrenzte</a:t>
            </a:r>
            <a:r>
              <a:rPr lang="fr-FR" sz="2200" dirty="0" smtClean="0"/>
              <a:t> </a:t>
            </a:r>
            <a:r>
              <a:rPr lang="fr-FR" sz="2200" dirty="0" err="1"/>
              <a:t>Wirksamkeit</a:t>
            </a:r>
            <a:r>
              <a:rPr lang="fr-FR" sz="2200" dirty="0"/>
              <a:t> 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 err="1">
                <a:sym typeface="Wingdings" pitchFamily="2" charset="2"/>
              </a:rPr>
              <a:t>empfindlich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gegenüber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hohen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smtClean="0">
                <a:sym typeface="Wingdings" pitchFamily="2" charset="2"/>
              </a:rPr>
              <a:t>	   	  </a:t>
            </a:r>
            <a:r>
              <a:rPr lang="fr-FR" sz="2200" dirty="0" err="1" smtClean="0">
                <a:sym typeface="Wingdings" pitchFamily="2" charset="2"/>
              </a:rPr>
              <a:t>Temperaturen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und</a:t>
            </a:r>
            <a:r>
              <a:rPr lang="fr-FR" sz="2200" dirty="0">
                <a:sym typeface="Wingdings" pitchFamily="2" charset="2"/>
              </a:rPr>
              <a:t> UV-</a:t>
            </a:r>
            <a:r>
              <a:rPr lang="fr-FR" sz="2200" dirty="0" err="1">
                <a:sym typeface="Wingdings" pitchFamily="2" charset="2"/>
              </a:rPr>
              <a:t>Strahlung</a:t>
            </a:r>
            <a:endParaRPr lang="fr-FR" sz="2200" dirty="0"/>
          </a:p>
          <a:p>
            <a:pPr marL="0" indent="0" algn="just">
              <a:buNone/>
            </a:pP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	</a:t>
            </a:r>
            <a:r>
              <a:rPr lang="fr-FR" sz="2200" dirty="0">
                <a:sym typeface="Wingdings" pitchFamily="2" charset="2"/>
              </a:rPr>
              <a:t>-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Natürliches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Pyrethrum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und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Azadirachtin</a:t>
            </a:r>
            <a:endParaRPr lang="fr-FR" sz="2200" dirty="0">
              <a:solidFill>
                <a:schemeClr val="accent4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200" dirty="0">
                <a:sym typeface="Wingdings" pitchFamily="2" charset="2"/>
              </a:rPr>
              <a:t>	- </a:t>
            </a:r>
            <a:r>
              <a:rPr lang="fr-FR" sz="2200" dirty="0" err="1" smtClean="0">
                <a:sym typeface="Wingdings" pitchFamily="2" charset="2"/>
              </a:rPr>
              <a:t>Kontaktgift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>
                <a:sym typeface="Wingdings" pitchFamily="2" charset="2"/>
              </a:rPr>
              <a:t>/ </a:t>
            </a:r>
            <a:r>
              <a:rPr lang="fr-FR" sz="2200" dirty="0" err="1">
                <a:sym typeface="Wingdings" pitchFamily="2" charset="2"/>
              </a:rPr>
              <a:t>a</a:t>
            </a:r>
            <a:r>
              <a:rPr lang="fr-FR" sz="2200" dirty="0" err="1" smtClean="0">
                <a:sym typeface="Wingdings" pitchFamily="2" charset="2"/>
              </a:rPr>
              <a:t>ktive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neurotoxische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Eigenschaften</a:t>
            </a:r>
            <a:endParaRPr lang="fr-FR" sz="2200" dirty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14</a:t>
            </a:fld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431704" y="260648"/>
            <a:ext cx="626469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Bekämpfung</a:t>
            </a:r>
            <a:r>
              <a:rPr lang="fr-FR" sz="3200" b="1" dirty="0">
                <a:solidFill>
                  <a:schemeClr val="accent4"/>
                </a:solidFill>
              </a:rPr>
              <a:t> des </a:t>
            </a:r>
            <a:r>
              <a:rPr lang="fr-FR" sz="3200" b="1" dirty="0" err="1">
                <a:solidFill>
                  <a:schemeClr val="accent4"/>
                </a:solidFill>
              </a:rPr>
              <a:t>Vektors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Pyréthrine I, R = CH3Pyréthrine II, R = CO2C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653136"/>
            <a:ext cx="2088232" cy="14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7009" y="6093876"/>
            <a:ext cx="710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© Wikipédia</a:t>
            </a:r>
          </a:p>
        </p:txBody>
      </p:sp>
      <p:pic>
        <p:nvPicPr>
          <p:cNvPr id="19" name="Imag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9" y="4496537"/>
            <a:ext cx="2561317" cy="167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9295"/>
          <a:stretch/>
        </p:blipFill>
        <p:spPr bwMode="auto">
          <a:xfrm rot="16200000">
            <a:off x="7779626" y="4541101"/>
            <a:ext cx="1673308" cy="158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14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Identifikation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Monitoring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552" y="1628801"/>
            <a:ext cx="806489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u="sng" dirty="0" err="1">
                <a:solidFill>
                  <a:schemeClr val="accent4"/>
                </a:solidFill>
              </a:rPr>
              <a:t>Infektionsvermeidung</a:t>
            </a:r>
            <a:r>
              <a:rPr lang="en-US" sz="2200" b="1" u="sng" dirty="0">
                <a:solidFill>
                  <a:schemeClr val="accent4"/>
                </a:solidFill>
              </a:rPr>
              <a:t> </a:t>
            </a:r>
            <a:r>
              <a:rPr lang="en-US" sz="2200" b="1" u="sng" dirty="0" err="1">
                <a:solidFill>
                  <a:schemeClr val="accent4"/>
                </a:solidFill>
              </a:rPr>
              <a:t>durch</a:t>
            </a:r>
            <a:r>
              <a:rPr lang="en-US" sz="2200" b="1" u="sng" dirty="0">
                <a:solidFill>
                  <a:schemeClr val="accent4"/>
                </a:solidFill>
              </a:rPr>
              <a:t> </a:t>
            </a:r>
            <a:r>
              <a:rPr lang="en-US" sz="2200" b="1" u="sng" dirty="0" err="1">
                <a:solidFill>
                  <a:schemeClr val="accent4"/>
                </a:solidFill>
              </a:rPr>
              <a:t>potentielle</a:t>
            </a:r>
            <a:r>
              <a:rPr lang="en-US" sz="2200" b="1" u="sng" dirty="0">
                <a:solidFill>
                  <a:schemeClr val="accent4"/>
                </a:solidFill>
              </a:rPr>
              <a:t> </a:t>
            </a:r>
            <a:r>
              <a:rPr lang="en-US" sz="2200" b="1" u="sng" dirty="0" err="1">
                <a:solidFill>
                  <a:schemeClr val="accent4"/>
                </a:solidFill>
              </a:rPr>
              <a:t>Quellen</a:t>
            </a:r>
            <a:r>
              <a:rPr lang="en-US" sz="2200" b="1" u="sng" dirty="0">
                <a:solidFill>
                  <a:schemeClr val="accent4"/>
                </a:solidFill>
              </a:rPr>
              <a:t>:</a:t>
            </a:r>
          </a:p>
          <a:p>
            <a:pPr marL="0" indent="0" algn="just">
              <a:buNone/>
            </a:pPr>
            <a:endParaRPr lang="fr-FR" sz="2200" b="1" u="sng" dirty="0">
              <a:solidFill>
                <a:srgbClr val="261474"/>
              </a:solidFill>
            </a:endParaRPr>
          </a:p>
          <a:p>
            <a:pPr algn="just"/>
            <a:r>
              <a:rPr lang="en-US" sz="2200" dirty="0" err="1"/>
              <a:t>Potentielle</a:t>
            </a:r>
            <a:r>
              <a:rPr lang="en-US" sz="2200" dirty="0"/>
              <a:t> </a:t>
            </a:r>
            <a:r>
              <a:rPr lang="en-US" sz="2200" dirty="0" err="1"/>
              <a:t>Quellen</a:t>
            </a:r>
            <a:r>
              <a:rPr lang="en-US" sz="2200" dirty="0"/>
              <a:t> des </a:t>
            </a:r>
            <a:r>
              <a:rPr lang="en-US" sz="2200" dirty="0" err="1"/>
              <a:t>Vektors</a:t>
            </a:r>
            <a:r>
              <a:rPr lang="en-US" sz="2200" dirty="0"/>
              <a:t>: </a:t>
            </a:r>
            <a:r>
              <a:rPr lang="en-US" sz="2200" dirty="0" err="1"/>
              <a:t>wilde</a:t>
            </a:r>
            <a:r>
              <a:rPr lang="en-US" sz="2200" dirty="0"/>
              <a:t> </a:t>
            </a:r>
            <a:r>
              <a:rPr lang="en-US" sz="2200" dirty="0" err="1"/>
              <a:t>Reben</a:t>
            </a:r>
            <a:r>
              <a:rPr lang="en-US" sz="2200" dirty="0"/>
              <a:t> und </a:t>
            </a:r>
            <a:r>
              <a:rPr lang="en-US" sz="2200" dirty="0" err="1"/>
              <a:t>andere</a:t>
            </a:r>
            <a:r>
              <a:rPr lang="en-US" sz="2200" dirty="0"/>
              <a:t> </a:t>
            </a:r>
            <a:r>
              <a:rPr lang="en-US" sz="2200" dirty="0" err="1"/>
              <a:t>Pflanzengattungen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i="1" dirty="0"/>
              <a:t>Clematis</a:t>
            </a:r>
            <a:r>
              <a:rPr lang="en-US" sz="2200" dirty="0"/>
              <a:t> </a:t>
            </a:r>
            <a:r>
              <a:rPr lang="en-US" sz="2200" dirty="0" smtClean="0"/>
              <a:t>und </a:t>
            </a:r>
            <a:r>
              <a:rPr lang="en-US" sz="2200" i="1" dirty="0" err="1"/>
              <a:t>Alnus</a:t>
            </a:r>
            <a:r>
              <a:rPr lang="en-US" sz="2200" dirty="0"/>
              <a:t>:</a:t>
            </a:r>
          </a:p>
          <a:p>
            <a:pPr lvl="1" algn="just"/>
            <a:r>
              <a:rPr lang="en-US" sz="2200" dirty="0" err="1"/>
              <a:t>Risiko</a:t>
            </a:r>
            <a:r>
              <a:rPr lang="en-US" sz="2200" dirty="0"/>
              <a:t> </a:t>
            </a:r>
            <a:r>
              <a:rPr lang="en-US" sz="2200" dirty="0" err="1"/>
              <a:t>einer</a:t>
            </a:r>
            <a:r>
              <a:rPr lang="en-US" sz="2200" dirty="0"/>
              <a:t> </a:t>
            </a:r>
            <a:r>
              <a:rPr lang="en-US" sz="2200" dirty="0" err="1" smtClean="0"/>
              <a:t>epidemischen</a:t>
            </a:r>
            <a:r>
              <a:rPr lang="en-US" sz="2200" dirty="0" smtClean="0"/>
              <a:t> </a:t>
            </a:r>
            <a:r>
              <a:rPr lang="en-US" sz="2200" dirty="0" err="1"/>
              <a:t>Entwicklung</a:t>
            </a:r>
            <a:endParaRPr lang="en-US" sz="2200" dirty="0"/>
          </a:p>
          <a:p>
            <a:pPr lvl="1" algn="just"/>
            <a:r>
              <a:rPr lang="en-US" sz="2200" dirty="0" err="1"/>
              <a:t>Jedoch</a:t>
            </a:r>
            <a:r>
              <a:rPr lang="en-US" sz="2200" dirty="0"/>
              <a:t> </a:t>
            </a:r>
            <a:r>
              <a:rPr lang="en-US" sz="2200" dirty="0" err="1"/>
              <a:t>auch</a:t>
            </a:r>
            <a:r>
              <a:rPr lang="en-US" sz="2200" dirty="0"/>
              <a:t> </a:t>
            </a:r>
            <a:r>
              <a:rPr lang="en-US" sz="2200" dirty="0" err="1"/>
              <a:t>wichtig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die </a:t>
            </a:r>
            <a:r>
              <a:rPr lang="en-US" sz="2200" dirty="0" err="1"/>
              <a:t>Biodiversität</a:t>
            </a:r>
            <a:r>
              <a:rPr lang="en-US" sz="2200" dirty="0"/>
              <a:t> und die </a:t>
            </a:r>
            <a:r>
              <a:rPr lang="en-US" sz="2200" dirty="0" err="1"/>
              <a:t>Ökosysteme</a:t>
            </a:r>
            <a:endParaRPr lang="en-US" sz="2200" dirty="0"/>
          </a:p>
          <a:p>
            <a:pPr marL="457200" lvl="1" indent="0" algn="just">
              <a:buNone/>
            </a:pPr>
            <a:endParaRPr lang="en-US" sz="1800" dirty="0">
              <a:sym typeface="Wingdings" pitchFamily="2" charset="2"/>
            </a:endParaRPr>
          </a:p>
          <a:p>
            <a:pPr marL="457200" lvl="1" indent="0" algn="just">
              <a:buNone/>
            </a:pPr>
            <a:endParaRPr lang="fr-FR" sz="2200" dirty="0">
              <a:sym typeface="Wingdings" pitchFamily="2" charset="2"/>
            </a:endParaRPr>
          </a:p>
          <a:p>
            <a:pPr marL="914400" lvl="2" indent="0" algn="just">
              <a:buNone/>
            </a:pPr>
            <a:r>
              <a:rPr lang="fr-FR" sz="2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200" dirty="0" err="1" smtClean="0">
                <a:solidFill>
                  <a:srgbClr val="FF0000"/>
                </a:solidFill>
                <a:sym typeface="Wingdings" pitchFamily="2" charset="2"/>
              </a:rPr>
              <a:t>Einschätzung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sym typeface="Wingdings" pitchFamily="2" charset="2"/>
              </a:rPr>
              <a:t>ist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sym typeface="Wingdings" pitchFamily="2" charset="2"/>
              </a:rPr>
              <a:t>situationsabhängig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fr-FR" sz="22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20" name="Image 1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Image 2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 2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Image 22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Image 2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7536" y="5454909"/>
              <a:ext cx="100168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 2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12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20" y="2242120"/>
            <a:ext cx="2155488" cy="1906961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04" y="2242120"/>
            <a:ext cx="2561317" cy="1906961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20" y="2242120"/>
            <a:ext cx="2155488" cy="1906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Identifizierung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Monitoring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412777"/>
            <a:ext cx="8318831" cy="46913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u="sng" dirty="0" err="1">
                <a:solidFill>
                  <a:schemeClr val="accent4"/>
                </a:solidFill>
              </a:rPr>
              <a:t>Erkennung</a:t>
            </a:r>
            <a:r>
              <a:rPr lang="fr-FR" sz="2200" b="1" u="sng" dirty="0">
                <a:solidFill>
                  <a:schemeClr val="accent4"/>
                </a:solidFill>
              </a:rPr>
              <a:t> der </a:t>
            </a:r>
            <a:r>
              <a:rPr lang="fr-FR" sz="2200" b="1" u="sng" dirty="0" err="1">
                <a:solidFill>
                  <a:schemeClr val="accent4"/>
                </a:solidFill>
              </a:rPr>
              <a:t>Zikade</a:t>
            </a: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fr-FR" sz="2200" b="1" u="sng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16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62228" y="4227256"/>
            <a:ext cx="4135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Larvenstadien</a:t>
            </a:r>
            <a:r>
              <a:rPr lang="fr-FR" sz="1100" i="1" dirty="0"/>
              <a:t>: links L1, </a:t>
            </a:r>
            <a:r>
              <a:rPr lang="fr-FR" sz="1100" i="1" dirty="0" err="1"/>
              <a:t>Mitte</a:t>
            </a:r>
            <a:r>
              <a:rPr lang="fr-FR" sz="1100" i="1" dirty="0"/>
              <a:t> L3  </a:t>
            </a:r>
            <a:r>
              <a:rPr lang="fr-FR" sz="1100" i="1" dirty="0" err="1"/>
              <a:t>und</a:t>
            </a:r>
            <a:r>
              <a:rPr lang="fr-FR" sz="1100" i="1" dirty="0"/>
              <a:t> </a:t>
            </a:r>
            <a:r>
              <a:rPr lang="fr-FR" sz="1100" i="1" dirty="0" err="1"/>
              <a:t>rechts</a:t>
            </a:r>
            <a:r>
              <a:rPr lang="fr-FR" sz="1100" i="1" dirty="0"/>
              <a:t> L5</a:t>
            </a:r>
          </a:p>
        </p:txBody>
      </p:sp>
      <p:sp>
        <p:nvSpPr>
          <p:cNvPr id="21" name="Ellipse 20"/>
          <p:cNvSpPr/>
          <p:nvPr/>
        </p:nvSpPr>
        <p:spPr>
          <a:xfrm>
            <a:off x="6201749" y="3645024"/>
            <a:ext cx="360040" cy="360040"/>
          </a:xfrm>
          <a:prstGeom prst="ellipse">
            <a:avLst/>
          </a:prstGeom>
          <a:noFill/>
          <a:ln>
            <a:solidFill>
              <a:srgbClr val="C9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752184" y="3140968"/>
            <a:ext cx="360040" cy="360040"/>
          </a:xfrm>
          <a:prstGeom prst="ellipse">
            <a:avLst/>
          </a:prstGeom>
          <a:noFill/>
          <a:ln>
            <a:solidFill>
              <a:srgbClr val="C9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066966" y="2051556"/>
            <a:ext cx="594573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 </a:t>
            </a:r>
            <a:r>
              <a:rPr lang="en-US" dirty="0" err="1"/>
              <a:t>symmetrische</a:t>
            </a:r>
            <a:r>
              <a:rPr lang="en-US" dirty="0"/>
              <a:t> 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am </a:t>
            </a:r>
            <a:r>
              <a:rPr lang="en-US" dirty="0" err="1"/>
              <a:t>Endglied</a:t>
            </a:r>
            <a:r>
              <a:rPr lang="en-US" dirty="0"/>
              <a:t> des </a:t>
            </a:r>
            <a:r>
              <a:rPr lang="en-US" dirty="0" err="1"/>
              <a:t>Hinterleibs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389816" y="6479758"/>
            <a:ext cx="4135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Scaphoïdeus titanus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2495600" y="5085185"/>
            <a:ext cx="4456112" cy="202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Braune</a:t>
            </a:r>
            <a:r>
              <a:rPr lang="en-US" sz="2200" dirty="0"/>
              <a:t> </a:t>
            </a:r>
            <a:r>
              <a:rPr lang="en-US" sz="2200" dirty="0" err="1"/>
              <a:t>Färbung</a:t>
            </a:r>
            <a:endParaRPr lang="en-US" sz="2200" dirty="0"/>
          </a:p>
          <a:p>
            <a:r>
              <a:rPr lang="en-US" sz="2200" dirty="0" err="1"/>
              <a:t>Größe</a:t>
            </a:r>
            <a:r>
              <a:rPr lang="en-US" sz="2200" dirty="0"/>
              <a:t> </a:t>
            </a:r>
            <a:r>
              <a:rPr lang="en-US" sz="2200" dirty="0" err="1"/>
              <a:t>zwischen</a:t>
            </a:r>
            <a:r>
              <a:rPr lang="en-US" sz="2200" dirty="0"/>
              <a:t> 4.8 und 5.8 mm</a:t>
            </a:r>
          </a:p>
          <a:p>
            <a:r>
              <a:rPr lang="en-US" sz="2200" dirty="0"/>
              <a:t>3 </a:t>
            </a:r>
            <a:r>
              <a:rPr lang="en-US" sz="2200" dirty="0" err="1"/>
              <a:t>Streifen</a:t>
            </a:r>
            <a:r>
              <a:rPr lang="en-US" sz="2200" dirty="0"/>
              <a:t> auf </a:t>
            </a:r>
            <a:r>
              <a:rPr lang="en-US" sz="2200" dirty="0" err="1"/>
              <a:t>dem</a:t>
            </a:r>
            <a:r>
              <a:rPr lang="en-US" sz="2200" dirty="0"/>
              <a:t> Kopf der </a:t>
            </a:r>
            <a:r>
              <a:rPr lang="en-US" sz="2200" dirty="0" err="1"/>
              <a:t>Weibchen</a:t>
            </a:r>
            <a:endParaRPr lang="en-US" sz="2200" dirty="0"/>
          </a:p>
        </p:txBody>
      </p:sp>
      <p:pic>
        <p:nvPicPr>
          <p:cNvPr id="19" name="Imag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9295"/>
          <a:stretch/>
        </p:blipFill>
        <p:spPr bwMode="auto">
          <a:xfrm rot="16200000">
            <a:off x="7626026" y="4743001"/>
            <a:ext cx="1751459" cy="1669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Ellipse 23"/>
          <p:cNvSpPr/>
          <p:nvPr/>
        </p:nvSpPr>
        <p:spPr>
          <a:xfrm>
            <a:off x="3071664" y="2636912"/>
            <a:ext cx="360040" cy="360040"/>
          </a:xfrm>
          <a:prstGeom prst="ellipse">
            <a:avLst/>
          </a:prstGeom>
          <a:noFill/>
          <a:ln>
            <a:solidFill>
              <a:srgbClr val="C9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Identifizierung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Monitoring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856208" y="1412776"/>
            <a:ext cx="8318831" cy="47525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200" b="1" u="sng" dirty="0" err="1">
                <a:solidFill>
                  <a:schemeClr val="accent4"/>
                </a:solidFill>
              </a:rPr>
              <a:t>Feststellung</a:t>
            </a:r>
            <a:r>
              <a:rPr lang="fr-FR" sz="2200" b="1" u="sng" dirty="0">
                <a:solidFill>
                  <a:schemeClr val="accent4"/>
                </a:solidFill>
              </a:rPr>
              <a:t> der </a:t>
            </a:r>
            <a:r>
              <a:rPr lang="fr-FR" sz="2200" b="1" u="sng" dirty="0" err="1">
                <a:solidFill>
                  <a:schemeClr val="accent4"/>
                </a:solidFill>
              </a:rPr>
              <a:t>Zikade</a:t>
            </a: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en-US" sz="2200" dirty="0"/>
          </a:p>
          <a:p>
            <a:r>
              <a:rPr lang="en-US" sz="2200" dirty="0" err="1"/>
              <a:t>Möglich</a:t>
            </a:r>
            <a:r>
              <a:rPr lang="en-US" sz="2200" dirty="0"/>
              <a:t> ab </a:t>
            </a:r>
            <a:r>
              <a:rPr lang="en-US" sz="2200" dirty="0" err="1"/>
              <a:t>dem</a:t>
            </a:r>
            <a:r>
              <a:rPr lang="en-US" sz="2200" dirty="0"/>
              <a:t> 1. </a:t>
            </a:r>
            <a:r>
              <a:rPr lang="en-US" sz="2200" dirty="0" err="1"/>
              <a:t>Larvenstadium</a:t>
            </a:r>
            <a:r>
              <a:rPr lang="en-US" sz="2200" dirty="0"/>
              <a:t> </a:t>
            </a:r>
            <a:r>
              <a:rPr lang="en-US" sz="2200" dirty="0" err="1"/>
              <a:t>durch</a:t>
            </a:r>
            <a:r>
              <a:rPr lang="en-US" sz="2200" dirty="0"/>
              <a:t> </a:t>
            </a:r>
            <a:r>
              <a:rPr lang="en-US" sz="2200" dirty="0" err="1"/>
              <a:t>geschulte</a:t>
            </a:r>
            <a:r>
              <a:rPr lang="en-US" sz="2200" dirty="0"/>
              <a:t> </a:t>
            </a:r>
            <a:r>
              <a:rPr lang="en-US" sz="2200" dirty="0" err="1"/>
              <a:t>Fachleuchte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Visuelle</a:t>
            </a:r>
            <a:r>
              <a:rPr lang="en-US" sz="2200" dirty="0"/>
              <a:t> </a:t>
            </a:r>
            <a:r>
              <a:rPr lang="en-US" sz="2200" dirty="0" err="1"/>
              <a:t>Kontrolle</a:t>
            </a:r>
            <a:r>
              <a:rPr lang="en-US" sz="2200" dirty="0"/>
              <a:t> von 100 </a:t>
            </a:r>
            <a:r>
              <a:rPr lang="en-US" sz="2200" dirty="0" err="1"/>
              <a:t>bis</a:t>
            </a:r>
            <a:r>
              <a:rPr lang="en-US" sz="2200" dirty="0"/>
              <a:t> 200 </a:t>
            </a:r>
            <a:r>
              <a:rPr lang="en-US" sz="2200" dirty="0" err="1"/>
              <a:t>Blättern</a:t>
            </a:r>
            <a:r>
              <a:rPr lang="en-US" sz="2200" dirty="0"/>
              <a:t> (an </a:t>
            </a:r>
            <a:r>
              <a:rPr lang="en-US" sz="2200" dirty="0" err="1"/>
              <a:t>Trieben</a:t>
            </a:r>
            <a:r>
              <a:rPr lang="en-US" sz="2200" dirty="0"/>
              <a:t> und </a:t>
            </a:r>
            <a:r>
              <a:rPr lang="en-US" sz="2200" dirty="0" err="1"/>
              <a:t>Blättern</a:t>
            </a:r>
            <a:r>
              <a:rPr lang="en-US" sz="2200" dirty="0"/>
              <a:t>) </a:t>
            </a:r>
            <a:r>
              <a:rPr lang="en-US" sz="2200" dirty="0" err="1"/>
              <a:t>nahe</a:t>
            </a:r>
            <a:r>
              <a:rPr lang="en-US" sz="2200" dirty="0"/>
              <a:t> des </a:t>
            </a:r>
            <a:r>
              <a:rPr lang="en-US" sz="2200" dirty="0" err="1" smtClean="0"/>
              <a:t>Stammes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Insektizidbehandlungen</a:t>
            </a:r>
            <a:r>
              <a:rPr lang="en-US" sz="2200" dirty="0"/>
              <a:t>: </a:t>
            </a:r>
            <a:r>
              <a:rPr lang="en-US" sz="2200" dirty="0" err="1"/>
              <a:t>verpflichtende</a:t>
            </a:r>
            <a:r>
              <a:rPr lang="en-US" sz="2200" dirty="0"/>
              <a:t> </a:t>
            </a:r>
            <a:r>
              <a:rPr lang="en-US" sz="2200" dirty="0" err="1"/>
              <a:t>Maßnahmen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Klebefallen</a:t>
            </a:r>
            <a:r>
              <a:rPr lang="en-US" sz="2200" dirty="0"/>
              <a:t>, um die </a:t>
            </a:r>
            <a:r>
              <a:rPr lang="en-US" sz="2200" dirty="0" err="1"/>
              <a:t>Adulten</a:t>
            </a:r>
            <a:r>
              <a:rPr lang="en-US" sz="2200" dirty="0"/>
              <a:t> in den </a:t>
            </a:r>
            <a:r>
              <a:rPr lang="en-US" sz="2200" dirty="0" err="1"/>
              <a:t>Reb</a:t>
            </a:r>
            <a:r>
              <a:rPr lang="en-US" sz="2200" dirty="0"/>
              <a:t>-</a:t>
            </a:r>
            <a:br>
              <a:rPr lang="en-US" sz="2200" dirty="0"/>
            </a:br>
            <a:r>
              <a:rPr lang="en-US" sz="2200" dirty="0"/>
              <a:t>anlagen </a:t>
            </a:r>
            <a:r>
              <a:rPr lang="en-US" sz="2200" dirty="0" err="1"/>
              <a:t>bzw</a:t>
            </a:r>
            <a:r>
              <a:rPr lang="en-US" sz="2200" dirty="0"/>
              <a:t>. in der </a:t>
            </a:r>
            <a:r>
              <a:rPr lang="en-US" sz="2200" dirty="0" err="1"/>
              <a:t>Nähe</a:t>
            </a:r>
            <a:r>
              <a:rPr lang="en-US" sz="2200" dirty="0"/>
              <a:t> von</a:t>
            </a:r>
            <a:br>
              <a:rPr lang="en-US" sz="2200" dirty="0"/>
            </a:br>
            <a:r>
              <a:rPr lang="en-US" sz="2200" dirty="0" err="1"/>
              <a:t>Wildreben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fangen</a:t>
            </a:r>
            <a:r>
              <a:rPr lang="en-US" sz="2200" dirty="0"/>
              <a:t>: </a:t>
            </a:r>
            <a:r>
              <a:rPr lang="en-US" sz="2200" dirty="0" err="1"/>
              <a:t>Entscheidungsgrundlage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für</a:t>
            </a:r>
            <a:r>
              <a:rPr lang="en-US" sz="2200" dirty="0"/>
              <a:t> die 3. </a:t>
            </a:r>
            <a:r>
              <a:rPr lang="en-US" sz="2200" dirty="0" err="1"/>
              <a:t>Behandlung</a:t>
            </a:r>
            <a:r>
              <a:rPr lang="en-US" sz="2200" dirty="0"/>
              <a:t> </a:t>
            </a:r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17</a:t>
            </a:fld>
            <a:endParaRPr lang="fr-FR" dirty="0"/>
          </a:p>
        </p:txBody>
      </p:sp>
      <p:pic>
        <p:nvPicPr>
          <p:cNvPr id="8194" name="Picture 2" descr="P:\INVA PROTECT\Photos\Photos pièges\Haut Rhin\EGU\EGU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22514" r="34740" b="58596"/>
          <a:stretch/>
        </p:blipFill>
        <p:spPr bwMode="auto">
          <a:xfrm>
            <a:off x="7499320" y="4425287"/>
            <a:ext cx="3022660" cy="19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816080" y="6431710"/>
            <a:ext cx="3010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Sitcky</a:t>
            </a:r>
            <a:r>
              <a:rPr lang="fr-FR" sz="1100" i="1" dirty="0"/>
              <a:t> </a:t>
            </a:r>
            <a:r>
              <a:rPr lang="fr-FR" sz="1100" i="1" dirty="0" err="1"/>
              <a:t>trap</a:t>
            </a:r>
            <a:r>
              <a:rPr lang="fr-FR" sz="1100" i="1" dirty="0"/>
              <a:t> use by IFV</a:t>
            </a:r>
          </a:p>
        </p:txBody>
      </p:sp>
    </p:spTree>
    <p:extLst>
      <p:ext uri="{BB962C8B-B14F-4D97-AF65-F5344CB8AC3E}">
        <p14:creationId xmlns:p14="http://schemas.microsoft.com/office/powerpoint/2010/main" val="1144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Untypische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Methoden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zur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Bekämpfung</a:t>
            </a:r>
            <a:r>
              <a:rPr lang="fr-FR" sz="3200" b="1" dirty="0">
                <a:solidFill>
                  <a:schemeClr val="accent4"/>
                </a:solidFill>
              </a:rPr>
              <a:t> des </a:t>
            </a:r>
            <a:r>
              <a:rPr lang="fr-FR" sz="3200" b="1" dirty="0" err="1">
                <a:solidFill>
                  <a:schemeClr val="accent4"/>
                </a:solidFill>
              </a:rPr>
              <a:t>Vektors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856208" y="1700808"/>
            <a:ext cx="8318831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u="sng" dirty="0" err="1" smtClean="0">
                <a:solidFill>
                  <a:srgbClr val="C00000"/>
                </a:solidFill>
              </a:rPr>
              <a:t>Können</a:t>
            </a:r>
            <a:r>
              <a:rPr lang="fr-FR" sz="2400" b="1" u="sng" dirty="0" smtClean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zusätzlich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zur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Behandlung</a:t>
            </a:r>
            <a:r>
              <a:rPr lang="fr-FR" sz="2400" b="1" u="sng" dirty="0">
                <a:solidFill>
                  <a:srgbClr val="C00000"/>
                </a:solidFill>
              </a:rPr>
              <a:t> mit </a:t>
            </a:r>
            <a:r>
              <a:rPr lang="fr-FR" sz="2400" b="1" u="sng" dirty="0" err="1">
                <a:solidFill>
                  <a:srgbClr val="C00000"/>
                </a:solidFill>
              </a:rPr>
              <a:t>Insektiziden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eingesetzt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werden</a:t>
            </a:r>
            <a:r>
              <a:rPr lang="fr-FR" sz="2400" b="1" u="sng" dirty="0">
                <a:solidFill>
                  <a:srgbClr val="C00000"/>
                </a:solidFill>
              </a:rPr>
              <a:t>, </a:t>
            </a:r>
            <a:r>
              <a:rPr lang="fr-FR" sz="2400" b="1" u="sng" dirty="0" err="1">
                <a:solidFill>
                  <a:srgbClr val="C00000"/>
                </a:solidFill>
              </a:rPr>
              <a:t>stellen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jedoch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keinen</a:t>
            </a:r>
            <a:r>
              <a:rPr lang="fr-FR" sz="2400" b="1" u="sng" dirty="0">
                <a:solidFill>
                  <a:srgbClr val="C00000"/>
                </a:solidFill>
              </a:rPr>
              <a:t> Ersatz </a:t>
            </a:r>
            <a:r>
              <a:rPr lang="fr-FR" sz="2400" b="1" u="sng" dirty="0" err="1">
                <a:solidFill>
                  <a:srgbClr val="C00000"/>
                </a:solidFill>
              </a:rPr>
              <a:t>einer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  <a:r>
              <a:rPr lang="fr-FR" sz="2400" b="1" u="sng" dirty="0" err="1">
                <a:solidFill>
                  <a:srgbClr val="C00000"/>
                </a:solidFill>
              </a:rPr>
              <a:t>Spritzbehandlung</a:t>
            </a:r>
            <a:r>
              <a:rPr lang="fr-FR" sz="2400" b="1" u="sng" dirty="0">
                <a:solidFill>
                  <a:srgbClr val="C00000"/>
                </a:solidFill>
              </a:rPr>
              <a:t> dar </a:t>
            </a:r>
          </a:p>
          <a:p>
            <a:pPr marL="0" indent="0" algn="just">
              <a:buNone/>
            </a:pPr>
            <a:endParaRPr lang="fr-FR" sz="2200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FR" sz="2200" b="1" u="sng" dirty="0" err="1">
                <a:solidFill>
                  <a:schemeClr val="accent4"/>
                </a:solidFill>
              </a:rPr>
              <a:t>Applikation</a:t>
            </a:r>
            <a:r>
              <a:rPr lang="fr-FR" sz="2200" b="1" u="sng" dirty="0">
                <a:solidFill>
                  <a:schemeClr val="accent4"/>
                </a:solidFill>
              </a:rPr>
              <a:t> </a:t>
            </a:r>
            <a:r>
              <a:rPr lang="fr-FR" sz="2200" b="1" u="sng" dirty="0" err="1">
                <a:solidFill>
                  <a:schemeClr val="accent4"/>
                </a:solidFill>
              </a:rPr>
              <a:t>von</a:t>
            </a:r>
            <a:r>
              <a:rPr lang="fr-FR" sz="2200" b="1" u="sng" dirty="0">
                <a:solidFill>
                  <a:schemeClr val="accent4"/>
                </a:solidFill>
              </a:rPr>
              <a:t> </a:t>
            </a:r>
            <a:r>
              <a:rPr lang="fr-FR" sz="2200" b="1" u="sng" dirty="0" err="1">
                <a:solidFill>
                  <a:schemeClr val="accent4"/>
                </a:solidFill>
              </a:rPr>
              <a:t>Orangenöl</a:t>
            </a:r>
            <a:endParaRPr lang="fr-FR" sz="2200" b="1" u="sng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fr-FR" sz="2200" dirty="0"/>
              <a:t>	- </a:t>
            </a:r>
            <a:r>
              <a:rPr lang="fr-FR" sz="2200" dirty="0" err="1"/>
              <a:t>Nicht</a:t>
            </a:r>
            <a:r>
              <a:rPr lang="fr-FR" sz="2200" dirty="0"/>
              <a:t> </a:t>
            </a:r>
            <a:r>
              <a:rPr lang="fr-FR" sz="2200" dirty="0" err="1"/>
              <a:t>als</a:t>
            </a:r>
            <a:r>
              <a:rPr lang="fr-FR" sz="2200" dirty="0"/>
              <a:t> </a:t>
            </a:r>
            <a:r>
              <a:rPr lang="fr-FR" sz="2200" dirty="0" err="1"/>
              <a:t>Insektizid</a:t>
            </a:r>
            <a:r>
              <a:rPr lang="fr-FR" sz="2200" dirty="0"/>
              <a:t> </a:t>
            </a:r>
            <a:r>
              <a:rPr lang="fr-FR" sz="2200" dirty="0" err="1"/>
              <a:t>gelistet</a:t>
            </a: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	- </a:t>
            </a:r>
            <a:r>
              <a:rPr lang="fr-FR" sz="2200" dirty="0" err="1"/>
              <a:t>Führt</a:t>
            </a:r>
            <a:r>
              <a:rPr lang="fr-FR" sz="2200" dirty="0"/>
              <a:t> </a:t>
            </a:r>
            <a:r>
              <a:rPr lang="fr-FR" sz="2200" dirty="0" err="1"/>
              <a:t>zur</a:t>
            </a:r>
            <a:r>
              <a:rPr lang="fr-FR" sz="2200" dirty="0"/>
              <a:t> </a:t>
            </a:r>
            <a:r>
              <a:rPr lang="fr-FR" sz="2200" dirty="0" err="1"/>
              <a:t>Austrockung</a:t>
            </a:r>
            <a:r>
              <a:rPr lang="fr-FR" sz="2200" dirty="0"/>
              <a:t> der </a:t>
            </a:r>
            <a:r>
              <a:rPr lang="fr-FR" sz="2200" dirty="0" err="1"/>
              <a:t>Nymphen</a:t>
            </a: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	- </a:t>
            </a:r>
            <a:r>
              <a:rPr lang="fr-FR" sz="2200" dirty="0" err="1"/>
              <a:t>Nebenwirkungen</a:t>
            </a:r>
            <a:endParaRPr lang="fr-FR" sz="2200" dirty="0"/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en-US" sz="2200" b="1" u="sng" dirty="0" err="1">
                <a:solidFill>
                  <a:schemeClr val="accent4"/>
                </a:solidFill>
              </a:rPr>
              <a:t>Applikation</a:t>
            </a:r>
            <a:r>
              <a:rPr lang="en-US" sz="2200" b="1" u="sng" dirty="0">
                <a:solidFill>
                  <a:schemeClr val="accent4"/>
                </a:solidFill>
              </a:rPr>
              <a:t> von Kaolin</a:t>
            </a:r>
          </a:p>
          <a:p>
            <a:pPr marL="0" indent="0" algn="just">
              <a:buNone/>
            </a:pPr>
            <a:r>
              <a:rPr lang="en-US" sz="2200" dirty="0"/>
              <a:t>	- </a:t>
            </a:r>
            <a:r>
              <a:rPr lang="en-US" sz="2200" dirty="0" err="1"/>
              <a:t>Führt</a:t>
            </a:r>
            <a:r>
              <a:rPr lang="en-US" sz="2200" dirty="0"/>
              <a:t> </a:t>
            </a:r>
            <a:r>
              <a:rPr lang="en-US" sz="2200" dirty="0" err="1"/>
              <a:t>zur</a:t>
            </a:r>
            <a:r>
              <a:rPr lang="en-US" sz="2200" dirty="0"/>
              <a:t> </a:t>
            </a:r>
            <a:r>
              <a:rPr lang="en-US" sz="2200" dirty="0" err="1"/>
              <a:t>Mortalität</a:t>
            </a:r>
            <a:r>
              <a:rPr lang="en-US" sz="2200" dirty="0"/>
              <a:t> von </a:t>
            </a:r>
            <a:r>
              <a:rPr lang="en-US" sz="2200" dirty="0" err="1"/>
              <a:t>Nymphen</a:t>
            </a:r>
            <a:r>
              <a:rPr lang="en-US" sz="2200" dirty="0"/>
              <a:t> und </a:t>
            </a:r>
            <a:r>
              <a:rPr lang="en-US" sz="2200" dirty="0" err="1"/>
              <a:t>Adulten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18</a:t>
            </a:fld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617768">
            <a:off x="7223607" y="3955902"/>
            <a:ext cx="2954248" cy="861774"/>
          </a:xfrm>
          <a:prstGeom prst="rect">
            <a:avLst/>
          </a:prstGeom>
          <a:solidFill>
            <a:srgbClr val="FFFFFF"/>
          </a:solidFill>
          <a:ln w="127000" cmpd="dbl">
            <a:solidFill>
              <a:srgbClr val="C00000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>
                <a:solidFill>
                  <a:srgbClr val="C00000"/>
                </a:solidFill>
                <a:latin typeface="inherit"/>
                <a:cs typeface="Arial" pitchFamily="34" charset="0"/>
              </a:rPr>
              <a:t>Wissenschaftlich</a:t>
            </a:r>
            <a:r>
              <a:rPr lang="fr-FR" sz="2800" b="1" dirty="0">
                <a:solidFill>
                  <a:srgbClr val="C00000"/>
                </a:solidFill>
                <a:latin typeface="inherit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inherit"/>
                <a:cs typeface="Arial" pitchFamily="34" charset="0"/>
              </a:rPr>
              <a:t>nicht</a:t>
            </a:r>
            <a:r>
              <a:rPr lang="fr-FR" sz="2800" b="1" dirty="0">
                <a:solidFill>
                  <a:srgbClr val="C00000"/>
                </a:solidFill>
                <a:latin typeface="inherit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inherit"/>
                <a:cs typeface="Arial" pitchFamily="34" charset="0"/>
              </a:rPr>
              <a:t>bestätigt</a:t>
            </a: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98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Behandlung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 smtClean="0">
                <a:solidFill>
                  <a:schemeClr val="accent4"/>
                </a:solidFill>
              </a:rPr>
              <a:t>von</a:t>
            </a:r>
            <a:r>
              <a:rPr lang="fr-FR" sz="3200" b="1" dirty="0" smtClean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infizierten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Reben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147548" y="1420892"/>
            <a:ext cx="8318831" cy="4752528"/>
          </a:xfrm>
        </p:spPr>
        <p:txBody>
          <a:bodyPr>
            <a:normAutofit/>
          </a:bodyPr>
          <a:lstStyle/>
          <a:p>
            <a:r>
              <a:rPr lang="en-US" sz="2200" dirty="0"/>
              <a:t>Monitoring des </a:t>
            </a:r>
            <a:r>
              <a:rPr lang="en-US" sz="2200" dirty="0" err="1"/>
              <a:t>Weinbergs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Kernelement</a:t>
            </a:r>
            <a:endParaRPr lang="en-US" sz="2200" b="1" dirty="0">
              <a:solidFill>
                <a:schemeClr val="accent4"/>
              </a:solidFill>
            </a:endParaRPr>
          </a:p>
          <a:p>
            <a:r>
              <a:rPr lang="en-US" sz="2200" dirty="0" err="1"/>
              <a:t>Individuelle</a:t>
            </a:r>
            <a:r>
              <a:rPr lang="en-US" sz="2200" dirty="0"/>
              <a:t> und </a:t>
            </a:r>
            <a:r>
              <a:rPr lang="en-US" sz="2200" dirty="0" err="1"/>
              <a:t>regionale</a:t>
            </a:r>
            <a:r>
              <a:rPr lang="en-US" sz="2200" dirty="0"/>
              <a:t> </a:t>
            </a:r>
            <a:r>
              <a:rPr lang="en-US" sz="2200" dirty="0" err="1" smtClean="0"/>
              <a:t>Skala</a:t>
            </a:r>
            <a:endParaRPr lang="en-US" sz="2200" dirty="0" smtClean="0"/>
          </a:p>
          <a:p>
            <a:r>
              <a:rPr lang="en-US" sz="2200" dirty="0" err="1" smtClean="0"/>
              <a:t>Durchgeführt</a:t>
            </a:r>
            <a:r>
              <a:rPr lang="en-US" sz="2200" dirty="0" smtClean="0"/>
              <a:t> von </a:t>
            </a:r>
            <a:r>
              <a:rPr lang="en-US" sz="2200" dirty="0" err="1" smtClean="0"/>
              <a:t>einer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zuständigen</a:t>
            </a:r>
            <a:r>
              <a:rPr lang="en-US" sz="2200" b="1" dirty="0" smtClean="0">
                <a:solidFill>
                  <a:schemeClr val="accent4"/>
                </a:solidFill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Organisation</a:t>
            </a:r>
            <a:endParaRPr lang="en-US" sz="2200" b="1" dirty="0">
              <a:solidFill>
                <a:schemeClr val="accent4"/>
              </a:solidFill>
            </a:endParaRPr>
          </a:p>
          <a:p>
            <a:r>
              <a:rPr lang="en-US" sz="2200" dirty="0" err="1"/>
              <a:t>Laboranalyse</a:t>
            </a:r>
            <a:r>
              <a:rPr lang="en-US" sz="2200" dirty="0"/>
              <a:t>, um </a:t>
            </a:r>
            <a:r>
              <a:rPr lang="en-US" sz="2200" dirty="0" err="1"/>
              <a:t>eine</a:t>
            </a:r>
            <a:r>
              <a:rPr lang="en-US" sz="2200" dirty="0"/>
              <a:t> FD-Fall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bestätigen</a:t>
            </a:r>
            <a:endParaRPr lang="en-US" sz="2200" dirty="0"/>
          </a:p>
          <a:p>
            <a:pPr marL="0" indent="0">
              <a:buNone/>
            </a:pPr>
            <a:endParaRPr lang="en-US" sz="2200" b="1" dirty="0">
              <a:solidFill>
                <a:schemeClr val="accent4"/>
              </a:solidFill>
            </a:endParaRPr>
          </a:p>
          <a:p>
            <a:endParaRPr lang="en-US" sz="2200" b="1" dirty="0">
              <a:solidFill>
                <a:schemeClr val="accent4"/>
              </a:solidFill>
            </a:endParaRP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Nationale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Verordnung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chemeClr val="accent4"/>
                </a:solidFill>
                <a:sym typeface="Wingdings" pitchFamily="2" charset="2"/>
              </a:rPr>
              <a:t>Rodung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 und </a:t>
            </a:r>
            <a:r>
              <a:rPr lang="en-US" b="1" dirty="0" err="1" smtClean="0">
                <a:solidFill>
                  <a:schemeClr val="accent4"/>
                </a:solidFill>
                <a:sym typeface="Wingdings" pitchFamily="2" charset="2"/>
              </a:rPr>
              <a:t>Vernichtung</a:t>
            </a:r>
            <a:r>
              <a:rPr lang="en-US" b="1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der </a:t>
            </a:r>
            <a:r>
              <a:rPr lang="en-US" b="1" dirty="0" err="1">
                <a:solidFill>
                  <a:schemeClr val="accent4"/>
                </a:solidFill>
                <a:sym typeface="Wingdings" pitchFamily="2" charset="2"/>
              </a:rPr>
              <a:t>befallenen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accent4"/>
                </a:solidFill>
                <a:sym typeface="Wingdings" pitchFamily="2" charset="2"/>
              </a:rPr>
              <a:t>Reben</a:t>
            </a:r>
            <a:endParaRPr lang="en-US" b="1" dirty="0">
              <a:solidFill>
                <a:schemeClr val="accent4"/>
              </a:solidFill>
              <a:sym typeface="Wingdings" pitchFamily="2" charset="2"/>
            </a:endParaRPr>
          </a:p>
          <a:p>
            <a:pPr algn="ctr"/>
            <a:endParaRPr lang="en-US" b="1" dirty="0">
              <a:solidFill>
                <a:schemeClr val="accent4"/>
              </a:solidFill>
              <a:sym typeface="Wingdings" pitchFamily="2" charset="2"/>
            </a:endParaRPr>
          </a:p>
          <a:p>
            <a:r>
              <a:rPr lang="en-US" sz="2200" dirty="0" err="1">
                <a:sym typeface="Wingdings" pitchFamily="2" charset="2"/>
              </a:rPr>
              <a:t>Vollständige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Rodung</a:t>
            </a:r>
            <a:r>
              <a:rPr lang="en-US" sz="2200" dirty="0">
                <a:sym typeface="Wingdings" pitchFamily="2" charset="2"/>
              </a:rPr>
              <a:t>, </a:t>
            </a:r>
            <a:r>
              <a:rPr lang="en-US" sz="2200" dirty="0" err="1">
                <a:sym typeface="Wingdings" pitchFamily="2" charset="2"/>
              </a:rPr>
              <a:t>wenn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mehr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als</a:t>
            </a:r>
            <a:r>
              <a:rPr lang="en-US" sz="2200" dirty="0">
                <a:sym typeface="Wingdings" pitchFamily="2" charset="2"/>
              </a:rPr>
              <a:t> 20 % der Rebfläche </a:t>
            </a:r>
            <a:r>
              <a:rPr lang="en-US" sz="2200" dirty="0" err="1">
                <a:sym typeface="Wingdings" pitchFamily="2" charset="2"/>
              </a:rPr>
              <a:t>mit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dem</a:t>
            </a:r>
            <a:r>
              <a:rPr lang="en-US" sz="2200" dirty="0">
                <a:sym typeface="Wingdings" pitchFamily="2" charset="2"/>
              </a:rPr>
              <a:t> Phytoplasma </a:t>
            </a:r>
            <a:r>
              <a:rPr lang="en-US" sz="2200" dirty="0" err="1">
                <a:sym typeface="Wingdings" pitchFamily="2" charset="2"/>
              </a:rPr>
              <a:t>infiziert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ist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19</a:t>
            </a:fld>
            <a:endParaRPr lang="fr-FR" dirty="0"/>
          </a:p>
        </p:txBody>
      </p:sp>
      <p:pic>
        <p:nvPicPr>
          <p:cNvPr id="3074" name="Picture 2" descr="Résultat de recherche d'images pour &quot;prospection flavescence doré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36" y="1420892"/>
            <a:ext cx="3314142" cy="220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69826" y="3501008"/>
            <a:ext cx="7120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fr-FR" sz="800" i="1" dirty="0" err="1">
                <a:solidFill>
                  <a:schemeClr val="bg1">
                    <a:lumMod val="50000"/>
                  </a:schemeClr>
                </a:solidFill>
              </a:rPr>
              <a:t>Vitisphère</a:t>
            </a:r>
            <a:endParaRPr lang="fr-FR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239225" y="1991762"/>
            <a:ext cx="6409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j-lt"/>
              </a:rPr>
              <a:t>Bei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dieser Präsentation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handelt es sich um eine reine Übersetzung. Die hier vorgestellten Ansätze zur Bekämpfung </a:t>
            </a:r>
            <a:r>
              <a:rPr lang="de-DE" b="1">
                <a:solidFill>
                  <a:srgbClr val="FF0000"/>
                </a:solidFill>
                <a:latin typeface="+mj-lt"/>
              </a:rPr>
              <a:t>der </a:t>
            </a:r>
            <a:r>
              <a:rPr lang="de-DE" b="1" smtClean="0">
                <a:solidFill>
                  <a:srgbClr val="FF0000"/>
                </a:solidFill>
                <a:latin typeface="+mj-lt"/>
              </a:rPr>
              <a:t>FD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sind lediglich eine Zusammenfassung aller Maßnahmen, die von den am WINETWORK-Projekt teilnehmenden Ländern durchgeführt bzw. getestet werden. Bitte beachten Sie, dass die nationalen und regionalen Vorgaben bzw. Empfehlungen einzuhalten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sind!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8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Forschung</a:t>
            </a:r>
            <a:r>
              <a:rPr lang="fr-FR" sz="3200" b="1" dirty="0">
                <a:solidFill>
                  <a:schemeClr val="accent4"/>
                </a:solidFill>
              </a:rPr>
              <a:t> an </a:t>
            </a:r>
            <a:r>
              <a:rPr lang="fr-FR" sz="3200" b="1" dirty="0" err="1">
                <a:solidFill>
                  <a:schemeClr val="accent4"/>
                </a:solidFill>
              </a:rPr>
              <a:t>Weinreben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856208" y="1484784"/>
            <a:ext cx="8632281" cy="4824536"/>
          </a:xfrm>
        </p:spPr>
        <p:txBody>
          <a:bodyPr>
            <a:normAutofit/>
          </a:bodyPr>
          <a:lstStyle/>
          <a:p>
            <a:r>
              <a:rPr lang="en-US" sz="2200" b="1" u="sng" dirty="0" err="1">
                <a:solidFill>
                  <a:schemeClr val="accent4"/>
                </a:solidFill>
              </a:rPr>
              <a:t>Sortenanfälligkeit</a:t>
            </a:r>
            <a:endParaRPr lang="en-US" sz="2200" b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200" b="1" u="sng" dirty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en-US" sz="2200" dirty="0" err="1"/>
              <a:t>Unterschiedliche</a:t>
            </a:r>
            <a:r>
              <a:rPr lang="en-US" sz="2200" dirty="0"/>
              <a:t> </a:t>
            </a:r>
            <a:r>
              <a:rPr lang="en-US" sz="2200" dirty="0" err="1"/>
              <a:t>Sensitivität</a:t>
            </a:r>
            <a:r>
              <a:rPr lang="en-US" sz="2200" dirty="0"/>
              <a:t> </a:t>
            </a:r>
            <a:r>
              <a:rPr lang="en-US" sz="2200" dirty="0" err="1"/>
              <a:t>gegenüber</a:t>
            </a:r>
            <a:r>
              <a:rPr lang="en-US" sz="2200" dirty="0"/>
              <a:t> FD 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>
                <a:sym typeface="Wingdings" pitchFamily="2" charset="2"/>
              </a:rPr>
              <a:t>Identifizierung</a:t>
            </a:r>
            <a:r>
              <a:rPr lang="en-US" sz="2200" dirty="0">
                <a:sym typeface="Wingdings" pitchFamily="2" charset="2"/>
              </a:rPr>
              <a:t> von </a:t>
            </a:r>
            <a:r>
              <a:rPr lang="en-US" sz="2200" dirty="0" err="1">
                <a:sym typeface="Wingdings" pitchFamily="2" charset="2"/>
              </a:rPr>
              <a:t>weniger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attraktiven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Pflanzen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für</a:t>
            </a:r>
            <a:r>
              <a:rPr lang="en-US" sz="2200" dirty="0">
                <a:sym typeface="Wingdings" pitchFamily="2" charset="2"/>
              </a:rPr>
              <a:t> Scaphoideus titanus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err="1" smtClean="0"/>
              <a:t>Leichte</a:t>
            </a:r>
            <a:r>
              <a:rPr lang="en-US" sz="2200" dirty="0" smtClean="0"/>
              <a:t> </a:t>
            </a:r>
            <a:r>
              <a:rPr lang="en-US" sz="2200" dirty="0" err="1" smtClean="0"/>
              <a:t>oder</a:t>
            </a:r>
            <a:r>
              <a:rPr lang="en-US" sz="2200" dirty="0" smtClean="0"/>
              <a:t> </a:t>
            </a:r>
            <a:r>
              <a:rPr lang="en-US" sz="2200" dirty="0" err="1" smtClean="0"/>
              <a:t>geringe</a:t>
            </a:r>
            <a:r>
              <a:rPr lang="en-US" sz="2200" dirty="0" smtClean="0"/>
              <a:t> </a:t>
            </a:r>
            <a:r>
              <a:rPr lang="en-US" sz="2200" dirty="0" err="1" smtClean="0"/>
              <a:t>Symptome</a:t>
            </a:r>
            <a:r>
              <a:rPr lang="en-US" sz="2200" dirty="0" smtClean="0"/>
              <a:t> an der </a:t>
            </a:r>
            <a:r>
              <a:rPr lang="en-US" sz="2200" dirty="0" err="1" smtClean="0"/>
              <a:t>Unterlage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err="1"/>
              <a:t>Genetische</a:t>
            </a:r>
            <a:r>
              <a:rPr lang="en-US" sz="2200" dirty="0"/>
              <a:t> </a:t>
            </a:r>
            <a:r>
              <a:rPr lang="en-US" sz="2200" dirty="0" err="1"/>
              <a:t>Resistenz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 err="1">
                <a:sym typeface="Wingdings" pitchFamily="2" charset="2"/>
              </a:rPr>
              <a:t>Fördert</a:t>
            </a:r>
            <a:r>
              <a:rPr lang="en-US" sz="2200" dirty="0">
                <a:sym typeface="Wingdings" pitchFamily="2" charset="2"/>
              </a:rPr>
              <a:t> die </a:t>
            </a:r>
            <a:r>
              <a:rPr lang="en-US" sz="2200" dirty="0" err="1">
                <a:sym typeface="Wingdings" pitchFamily="2" charset="2"/>
              </a:rPr>
              <a:t>natürliche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Abwehr</a:t>
            </a:r>
            <a:endParaRPr lang="en-US" sz="2200" dirty="0"/>
          </a:p>
          <a:p>
            <a:pPr>
              <a:buFontTx/>
              <a:buChar char="-"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chemeClr val="accent4"/>
                </a:solidFill>
              </a:rPr>
              <a:t>Je </a:t>
            </a:r>
            <a:r>
              <a:rPr lang="en-US" sz="2200" b="1" dirty="0" err="1">
                <a:solidFill>
                  <a:schemeClr val="accent4"/>
                </a:solidFill>
              </a:rPr>
              <a:t>weniger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</a:rPr>
              <a:t>Symptome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</a:rPr>
              <a:t>ausgeprägt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</a:rPr>
              <a:t>werden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desto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weniger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vermehrt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sich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das Phytoplasma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desto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weniger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breitet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sich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die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K</a:t>
            </a:r>
            <a:r>
              <a:rPr lang="en-US" sz="2200" b="1" dirty="0" err="1" smtClean="0">
                <a:solidFill>
                  <a:schemeClr val="accent4"/>
                </a:solidFill>
                <a:sym typeface="Wingdings" pitchFamily="2" charset="2"/>
              </a:rPr>
              <a:t>rankheit</a:t>
            </a:r>
            <a:r>
              <a:rPr lang="en-US" sz="2200" b="1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aus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20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8" name="Imag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7536" y="5454909"/>
              <a:ext cx="100168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3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Forschung</a:t>
            </a:r>
            <a:r>
              <a:rPr lang="fr-FR" sz="3200" b="1" dirty="0">
                <a:solidFill>
                  <a:schemeClr val="accent4"/>
                </a:solidFill>
              </a:rPr>
              <a:t> an </a:t>
            </a:r>
            <a:r>
              <a:rPr lang="fr-FR" sz="3200" b="1" dirty="0" err="1">
                <a:solidFill>
                  <a:schemeClr val="accent4"/>
                </a:solidFill>
              </a:rPr>
              <a:t>Wirtspflanze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Phytoplasma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856208" y="1628800"/>
            <a:ext cx="8632281" cy="4824536"/>
          </a:xfrm>
        </p:spPr>
        <p:txBody>
          <a:bodyPr>
            <a:normAutofit/>
          </a:bodyPr>
          <a:lstStyle/>
          <a:p>
            <a:r>
              <a:rPr lang="en-US" sz="2200" b="1" u="sng" dirty="0" err="1" smtClean="0">
                <a:solidFill>
                  <a:schemeClr val="accent4"/>
                </a:solidFill>
              </a:rPr>
              <a:t>Molekulare</a:t>
            </a:r>
            <a:r>
              <a:rPr lang="en-US" sz="2200" b="1" u="sng" dirty="0" smtClean="0">
                <a:solidFill>
                  <a:schemeClr val="accent4"/>
                </a:solidFill>
              </a:rPr>
              <a:t> </a:t>
            </a:r>
            <a:r>
              <a:rPr lang="en-US" sz="2200" b="1" u="sng" dirty="0" err="1">
                <a:solidFill>
                  <a:schemeClr val="accent4"/>
                </a:solidFill>
              </a:rPr>
              <a:t>Inhibitoren</a:t>
            </a:r>
            <a:endParaRPr lang="en-US" sz="2200" b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200" dirty="0"/>
              <a:t>	- </a:t>
            </a:r>
            <a:r>
              <a:rPr lang="en-US" sz="2200" dirty="0" err="1"/>
              <a:t>blockiert</a:t>
            </a:r>
            <a:r>
              <a:rPr lang="en-US" sz="2200" dirty="0"/>
              <a:t> das Phytoplasma, </a:t>
            </a:r>
            <a:r>
              <a:rPr lang="en-US" sz="2200" dirty="0" err="1"/>
              <a:t>bevor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in die </a:t>
            </a:r>
            <a:r>
              <a:rPr lang="en-US" sz="2200" dirty="0" err="1"/>
              <a:t>Zellen</a:t>
            </a:r>
            <a:r>
              <a:rPr lang="en-US" sz="2200" dirty="0"/>
              <a:t> </a:t>
            </a:r>
            <a:r>
              <a:rPr lang="en-US" sz="2200" dirty="0" err="1"/>
              <a:t>gelangt</a:t>
            </a:r>
            <a:endParaRPr lang="en-US" sz="2200" dirty="0"/>
          </a:p>
          <a:p>
            <a:pPr marL="0" indent="0">
              <a:buNone/>
            </a:pPr>
            <a:endParaRPr lang="en-US" sz="2200" b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200" b="1" u="sng" dirty="0">
              <a:solidFill>
                <a:schemeClr val="accent4"/>
              </a:solidFill>
            </a:endParaRPr>
          </a:p>
          <a:p>
            <a:r>
              <a:rPr lang="en-US" sz="2200" b="1" u="sng" dirty="0" err="1">
                <a:solidFill>
                  <a:schemeClr val="accent4"/>
                </a:solidFill>
              </a:rPr>
              <a:t>Luftüberwachung</a:t>
            </a:r>
            <a:endParaRPr lang="en-US" sz="2200" b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200" dirty="0"/>
              <a:t>	- </a:t>
            </a:r>
            <a:r>
              <a:rPr lang="en-US" sz="2200" dirty="0" err="1"/>
              <a:t>Drohnen</a:t>
            </a:r>
            <a:r>
              <a:rPr lang="en-US" sz="2200" dirty="0"/>
              <a:t> </a:t>
            </a:r>
            <a:r>
              <a:rPr lang="en-US" sz="2200" dirty="0" err="1"/>
              <a:t>zur</a:t>
            </a:r>
            <a:r>
              <a:rPr lang="en-US" sz="2200" dirty="0"/>
              <a:t> </a:t>
            </a:r>
            <a:r>
              <a:rPr lang="en-US" sz="2200" dirty="0" err="1"/>
              <a:t>Früherkennung</a:t>
            </a:r>
            <a:r>
              <a:rPr lang="en-US" sz="2200" dirty="0"/>
              <a:t> von </a:t>
            </a:r>
            <a:br>
              <a:rPr lang="en-US" sz="2200" dirty="0"/>
            </a:br>
            <a:r>
              <a:rPr lang="en-US" sz="2200" dirty="0"/>
              <a:t>	  </a:t>
            </a:r>
            <a:r>
              <a:rPr lang="en-US" sz="2200" dirty="0" smtClean="0"/>
              <a:t>FD-</a:t>
            </a:r>
            <a:r>
              <a:rPr lang="en-US" sz="2200" dirty="0" err="1" smtClean="0"/>
              <a:t>Symptomen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21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8" name="Imag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 11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7536" y="5454909"/>
              <a:ext cx="100168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4098" name="Picture 2" descr="Résultat de recherche d'images pour &quot;drones flavescence doré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32" y="2636912"/>
            <a:ext cx="3314096" cy="235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29196" y="2780928"/>
            <a:ext cx="4219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INRA</a:t>
            </a:r>
          </a:p>
        </p:txBody>
      </p:sp>
    </p:spTree>
    <p:extLst>
      <p:ext uri="{BB962C8B-B14F-4D97-AF65-F5344CB8AC3E}">
        <p14:creationId xmlns:p14="http://schemas.microsoft.com/office/powerpoint/2010/main" val="1182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Forschung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zur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Kontrolle</a:t>
            </a:r>
            <a:r>
              <a:rPr lang="fr-FR" sz="3200" b="1" dirty="0">
                <a:solidFill>
                  <a:schemeClr val="accent4"/>
                </a:solidFill>
              </a:rPr>
              <a:t> des </a:t>
            </a:r>
            <a:r>
              <a:rPr lang="fr-FR" sz="3200" b="1" dirty="0" err="1">
                <a:solidFill>
                  <a:schemeClr val="accent4"/>
                </a:solidFill>
              </a:rPr>
              <a:t>Vektors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856208" y="1628800"/>
            <a:ext cx="7005924" cy="3631758"/>
          </a:xfrm>
        </p:spPr>
        <p:txBody>
          <a:bodyPr>
            <a:normAutofit lnSpcReduction="10000"/>
          </a:bodyPr>
          <a:lstStyle/>
          <a:p>
            <a:r>
              <a:rPr lang="en-US" sz="2200" b="1" u="sng" dirty="0" err="1" smtClean="0">
                <a:solidFill>
                  <a:schemeClr val="accent4"/>
                </a:solidFill>
              </a:rPr>
              <a:t>Paarungsstörung</a:t>
            </a:r>
            <a:r>
              <a:rPr lang="en-US" sz="2200" b="1" u="sng" dirty="0" smtClean="0">
                <a:solidFill>
                  <a:schemeClr val="accent4"/>
                </a:solidFill>
              </a:rPr>
              <a:t> / </a:t>
            </a:r>
            <a:r>
              <a:rPr lang="en-US" sz="2200" b="1" u="sng" dirty="0" err="1" smtClean="0">
                <a:solidFill>
                  <a:schemeClr val="accent4"/>
                </a:solidFill>
              </a:rPr>
              <a:t>Sexualverwirrung</a:t>
            </a:r>
            <a:endParaRPr lang="en-US" sz="2200" b="1" u="sng" dirty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en-US" sz="2200" dirty="0" err="1"/>
              <a:t>Störung</a:t>
            </a:r>
            <a:r>
              <a:rPr lang="en-US" sz="2200" dirty="0"/>
              <a:t> der von </a:t>
            </a:r>
            <a:r>
              <a:rPr lang="en-US" sz="2200" dirty="0" err="1"/>
              <a:t>Männchen</a:t>
            </a:r>
            <a:r>
              <a:rPr lang="en-US" sz="2200" dirty="0"/>
              <a:t> </a:t>
            </a:r>
            <a:r>
              <a:rPr lang="en-US" sz="2200" dirty="0" err="1"/>
              <a:t>gesendeten</a:t>
            </a:r>
            <a:r>
              <a:rPr lang="en-US" sz="2200" dirty="0"/>
              <a:t> </a:t>
            </a:r>
            <a:r>
              <a:rPr lang="en-US" sz="2200" dirty="0" err="1"/>
              <a:t>Signale</a:t>
            </a:r>
            <a:r>
              <a:rPr lang="en-US" sz="2200" dirty="0"/>
              <a:t>, um die </a:t>
            </a:r>
            <a:r>
              <a:rPr lang="en-US" sz="2200" dirty="0" err="1"/>
              <a:t>Weibchen</a:t>
            </a:r>
            <a:r>
              <a:rPr lang="en-US" sz="2200" dirty="0"/>
              <a:t> </a:t>
            </a:r>
            <a:r>
              <a:rPr lang="en-US" sz="2200" dirty="0" err="1"/>
              <a:t>anzulocken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err="1"/>
              <a:t>Unterbindung</a:t>
            </a:r>
            <a:r>
              <a:rPr lang="en-US" sz="2200" dirty="0"/>
              <a:t> der </a:t>
            </a:r>
            <a:r>
              <a:rPr lang="en-US" sz="2200" dirty="0" err="1"/>
              <a:t>Paarung</a:t>
            </a:r>
            <a:r>
              <a:rPr lang="en-US" sz="2200" dirty="0"/>
              <a:t> und </a:t>
            </a:r>
            <a:r>
              <a:rPr lang="en-US" sz="2200" dirty="0" err="1"/>
              <a:t>Vermehrung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 err="1"/>
              <a:t>Abnehmende</a:t>
            </a:r>
            <a:r>
              <a:rPr lang="en-US" sz="2200" dirty="0"/>
              <a:t> Population von </a:t>
            </a:r>
            <a:r>
              <a:rPr lang="en-US" sz="2200" dirty="0" err="1"/>
              <a:t>Jahr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Jahr</a:t>
            </a:r>
            <a:endParaRPr lang="en-US" sz="2200" dirty="0"/>
          </a:p>
          <a:p>
            <a:pPr lvl="1">
              <a:buFontTx/>
              <a:buChar char="-"/>
            </a:pPr>
            <a:endParaRPr lang="en-US" sz="2200" dirty="0"/>
          </a:p>
          <a:p>
            <a:r>
              <a:rPr lang="en-US" sz="2200" b="1" u="sng" dirty="0" err="1">
                <a:solidFill>
                  <a:schemeClr val="accent4"/>
                </a:solidFill>
              </a:rPr>
              <a:t>Biologische</a:t>
            </a:r>
            <a:r>
              <a:rPr lang="en-US" sz="2200" b="1" u="sng" dirty="0">
                <a:solidFill>
                  <a:schemeClr val="accent4"/>
                </a:solidFill>
              </a:rPr>
              <a:t> </a:t>
            </a:r>
            <a:r>
              <a:rPr lang="en-US" sz="2200" b="1" u="sng" dirty="0" err="1">
                <a:solidFill>
                  <a:schemeClr val="accent4"/>
                </a:solidFill>
              </a:rPr>
              <a:t>Maßnahmen</a:t>
            </a:r>
            <a:endParaRPr lang="en-US" sz="2200" b="1" u="sng" dirty="0">
              <a:solidFill>
                <a:schemeClr val="accent4"/>
              </a:solidFill>
            </a:endParaRPr>
          </a:p>
          <a:p>
            <a:pPr>
              <a:buFontTx/>
              <a:buChar char="-"/>
            </a:pPr>
            <a:r>
              <a:rPr lang="en-US" sz="2200" dirty="0" err="1"/>
              <a:t>Einsatz</a:t>
            </a:r>
            <a:r>
              <a:rPr lang="en-US" sz="2200" dirty="0"/>
              <a:t> von </a:t>
            </a:r>
            <a:r>
              <a:rPr lang="en-US" sz="2200" dirty="0" err="1"/>
              <a:t>Parasitoiden</a:t>
            </a:r>
            <a:r>
              <a:rPr lang="en-US" sz="2200" dirty="0"/>
              <a:t> </a:t>
            </a:r>
          </a:p>
          <a:p>
            <a:pPr>
              <a:buFontTx/>
              <a:buChar char="-"/>
            </a:pPr>
            <a:r>
              <a:rPr lang="en-US" sz="2200" dirty="0" err="1"/>
              <a:t>Bei</a:t>
            </a:r>
            <a:r>
              <a:rPr lang="en-US" sz="2200" dirty="0"/>
              <a:t> </a:t>
            </a:r>
            <a:r>
              <a:rPr lang="en-US" sz="2200" dirty="0" err="1"/>
              <a:t>einer</a:t>
            </a:r>
            <a:r>
              <a:rPr lang="en-US" sz="2200" dirty="0"/>
              <a:t> </a:t>
            </a:r>
            <a:r>
              <a:rPr lang="en-US" sz="2200" dirty="0" err="1"/>
              <a:t>hohen</a:t>
            </a:r>
            <a:r>
              <a:rPr lang="en-US" sz="2200" dirty="0"/>
              <a:t> </a:t>
            </a:r>
            <a:r>
              <a:rPr lang="en-US" sz="2200" dirty="0" err="1"/>
              <a:t>Populationsdichte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dirty="0" err="1"/>
              <a:t>möglich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22</a:t>
            </a:fld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521624" y="5059494"/>
            <a:ext cx="7030761" cy="1537858"/>
            <a:chOff x="997623" y="5075892"/>
            <a:chExt cx="7030761" cy="1537858"/>
          </a:xfrm>
        </p:grpSpPr>
        <p:pic>
          <p:nvPicPr>
            <p:cNvPr id="6146" name="Picture 2" descr="http://www.kehlmaier.de/electu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108" y="5087547"/>
              <a:ext cx="2333178" cy="15050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Anteon rugosiceps - fema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9" t="20210" r="15052" b="32552"/>
            <a:stretch/>
          </p:blipFill>
          <p:spPr bwMode="auto">
            <a:xfrm>
              <a:off x="3323930" y="5087547"/>
              <a:ext cx="2333178" cy="1505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75856" y="6429084"/>
              <a:ext cx="71045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Dennis Haines</a:t>
              </a:r>
            </a:p>
          </p:txBody>
        </p:sp>
        <p:pic>
          <p:nvPicPr>
            <p:cNvPr id="6150" name="Picture 6" descr="http://www.waspweb.org/Chrysidoidea/Dryinidae/Gonatopodinae/Gonatopus/images/Gonatopus_species_copyright_Vida_van_der_Walt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83" y="5087547"/>
              <a:ext cx="2304256" cy="15050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04248" y="5087547"/>
              <a:ext cx="1166589" cy="357677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7878" y="5085184"/>
              <a:ext cx="13805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Pipunculidae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27984" y="5075892"/>
              <a:ext cx="1310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Anteoninae 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7623" y="6129213"/>
              <a:ext cx="1688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Gonatopodinae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148754" y="6381328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kehlmaier.de</a:t>
            </a:r>
          </a:p>
        </p:txBody>
      </p:sp>
    </p:spTree>
    <p:extLst>
      <p:ext uri="{BB962C8B-B14F-4D97-AF65-F5344CB8AC3E}">
        <p14:creationId xmlns:p14="http://schemas.microsoft.com/office/powerpoint/2010/main" val="13865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Fazit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63552" y="1627309"/>
            <a:ext cx="7848872" cy="4525963"/>
          </a:xfrm>
        </p:spPr>
        <p:txBody>
          <a:bodyPr>
            <a:normAutofit/>
          </a:bodyPr>
          <a:lstStyle/>
          <a:p>
            <a:pPr algn="just"/>
            <a:endParaRPr lang="fr-FR" sz="2400" dirty="0"/>
          </a:p>
          <a:p>
            <a:pPr algn="just"/>
            <a:r>
              <a:rPr lang="en-US" sz="2400" dirty="0"/>
              <a:t>Schnell </a:t>
            </a:r>
            <a:r>
              <a:rPr lang="en-US" sz="2400" dirty="0" err="1"/>
              <a:t>ausbreitende</a:t>
            </a:r>
            <a:r>
              <a:rPr lang="en-US" sz="2400" dirty="0"/>
              <a:t> </a:t>
            </a:r>
            <a:r>
              <a:rPr lang="en-US" sz="2400" dirty="0" err="1"/>
              <a:t>Krankheit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hohen</a:t>
            </a:r>
            <a:r>
              <a:rPr lang="en-US" sz="2400" dirty="0"/>
              <a:t> </a:t>
            </a:r>
            <a:r>
              <a:rPr lang="en-US" sz="2400" dirty="0" err="1"/>
              <a:t>wirtschafltichen</a:t>
            </a:r>
            <a:r>
              <a:rPr lang="en-US" sz="2400" dirty="0"/>
              <a:t> </a:t>
            </a:r>
            <a:r>
              <a:rPr lang="en-US" sz="2400" dirty="0" err="1"/>
              <a:t>Verlusten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>
                <a:solidFill>
                  <a:schemeClr val="accent4"/>
                </a:solidFill>
              </a:rPr>
              <a:t>Kollektives</a:t>
            </a:r>
            <a:r>
              <a:rPr lang="en-US" sz="2400" b="1" dirty="0">
                <a:solidFill>
                  <a:schemeClr val="accent4"/>
                </a:solidFill>
              </a:rPr>
              <a:t> Management </a:t>
            </a:r>
            <a:r>
              <a:rPr lang="en-US" sz="2400" b="1" dirty="0" err="1">
                <a:solidFill>
                  <a:schemeClr val="accent4"/>
                </a:solidFill>
              </a:rPr>
              <a:t>als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Kernelement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Kontrolle</a:t>
            </a:r>
            <a:r>
              <a:rPr lang="en-US" sz="2400" dirty="0"/>
              <a:t> des </a:t>
            </a:r>
            <a:r>
              <a:rPr lang="en-US" sz="2400" dirty="0" err="1"/>
              <a:t>Vektors</a:t>
            </a:r>
            <a:r>
              <a:rPr lang="en-US" sz="2400" dirty="0"/>
              <a:t> und von </a:t>
            </a:r>
            <a:r>
              <a:rPr lang="en-US" sz="2400" dirty="0" err="1"/>
              <a:t>infizierten</a:t>
            </a:r>
            <a:r>
              <a:rPr lang="en-US" sz="2400" dirty="0"/>
              <a:t> </a:t>
            </a:r>
            <a:r>
              <a:rPr lang="en-US" sz="2400" dirty="0" err="1"/>
              <a:t>Weinreben</a:t>
            </a:r>
            <a:r>
              <a:rPr lang="en-US" sz="2400" dirty="0"/>
              <a:t> </a:t>
            </a:r>
            <a:r>
              <a:rPr lang="en-US" sz="2400" dirty="0" err="1"/>
              <a:t>immens</a:t>
            </a:r>
            <a:r>
              <a:rPr lang="en-US" sz="2400" dirty="0"/>
              <a:t> </a:t>
            </a:r>
            <a:r>
              <a:rPr lang="en-US" sz="2400" dirty="0" err="1"/>
              <a:t>wichtig</a:t>
            </a:r>
            <a:endParaRPr lang="fr-FR" sz="2400" b="1" u="sng" dirty="0">
              <a:solidFill>
                <a:srgbClr val="26147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23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7" name="Imag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Image 9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5727" y="5456719"/>
              <a:ext cx="100530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022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Einführung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36" y="1578120"/>
            <a:ext cx="6336704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200" dirty="0"/>
              <a:t>Die Flavescence dorée </a:t>
            </a:r>
            <a:r>
              <a:rPr lang="en-US" sz="2200" dirty="0" err="1"/>
              <a:t>wurde</a:t>
            </a:r>
            <a:r>
              <a:rPr lang="en-US" sz="2200" dirty="0"/>
              <a:t> in den 1950ern in </a:t>
            </a:r>
            <a:r>
              <a:rPr lang="en-US" sz="2200" dirty="0" err="1"/>
              <a:t>Frankreich</a:t>
            </a:r>
            <a:r>
              <a:rPr lang="en-US" sz="2200" dirty="0"/>
              <a:t> </a:t>
            </a:r>
            <a:r>
              <a:rPr lang="en-US" sz="2200" dirty="0" err="1" smtClean="0"/>
              <a:t>erstmalig</a:t>
            </a:r>
            <a:r>
              <a:rPr lang="en-US" sz="2200" dirty="0" smtClean="0"/>
              <a:t> </a:t>
            </a:r>
            <a:r>
              <a:rPr lang="en-US" sz="2200" dirty="0" err="1"/>
              <a:t>entdeckt</a:t>
            </a: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  <a:p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dirty="0" err="1"/>
              <a:t>heilbare</a:t>
            </a:r>
            <a:r>
              <a:rPr lang="en-US" sz="2200" dirty="0"/>
              <a:t> </a:t>
            </a:r>
            <a:r>
              <a:rPr lang="en-US" sz="2200" dirty="0" err="1"/>
              <a:t>Quarantänekrankheit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fr-FR" sz="2200" dirty="0" err="1"/>
              <a:t>Auf</a:t>
            </a:r>
            <a:r>
              <a:rPr lang="fr-FR" sz="2200" dirty="0"/>
              <a:t> der A2 EPPO Liste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 smtClean="0"/>
              <a:t>Verursacht</a:t>
            </a:r>
            <a:r>
              <a:rPr lang="en-US" sz="2200" dirty="0" smtClean="0"/>
              <a:t> </a:t>
            </a:r>
            <a:r>
              <a:rPr lang="en-US" sz="2200" dirty="0" err="1" smtClean="0"/>
              <a:t>ähnliche</a:t>
            </a:r>
            <a:r>
              <a:rPr lang="en-US" sz="2200" dirty="0" smtClean="0"/>
              <a:t> </a:t>
            </a:r>
            <a:r>
              <a:rPr lang="en-US" sz="2200" dirty="0" err="1"/>
              <a:t>Symptome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die </a:t>
            </a:r>
            <a:r>
              <a:rPr lang="en-US" sz="2200" dirty="0" err="1"/>
              <a:t>Schwarzholzkrankheit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Interaktion</a:t>
            </a:r>
            <a:r>
              <a:rPr lang="en-US" sz="2200" dirty="0"/>
              <a:t> </a:t>
            </a:r>
            <a:r>
              <a:rPr lang="en-US" sz="2200" dirty="0" err="1"/>
              <a:t>zwischen</a:t>
            </a:r>
            <a:r>
              <a:rPr lang="en-US" sz="2200" dirty="0"/>
              <a:t> Phytoplasma, </a:t>
            </a:r>
            <a:r>
              <a:rPr lang="en-US" sz="2200" dirty="0" err="1"/>
              <a:t>Vektor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und </a:t>
            </a:r>
            <a:r>
              <a:rPr lang="en-US" sz="2200" dirty="0" err="1"/>
              <a:t>Wirtspflanze</a:t>
            </a: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schnelle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Ausbreitung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,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hohe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wirtschaftliche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Verluste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,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Absterben</a:t>
            </a:r>
            <a:r>
              <a:rPr lang="en-US" sz="2200" b="1" dirty="0">
                <a:solidFill>
                  <a:schemeClr val="accent4"/>
                </a:solidFill>
                <a:sym typeface="Wingdings" pitchFamily="2" charset="2"/>
              </a:rPr>
              <a:t> von </a:t>
            </a:r>
            <a:r>
              <a:rPr lang="en-US" sz="2200" b="1" dirty="0" err="1">
                <a:solidFill>
                  <a:schemeClr val="accent4"/>
                </a:solidFill>
                <a:sym typeface="Wingdings" pitchFamily="2" charset="2"/>
              </a:rPr>
              <a:t>Rebanlagen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3</a:t>
            </a:fld>
            <a:endParaRPr lang="fr-FR" dirty="0"/>
          </a:p>
        </p:txBody>
      </p:sp>
      <p:pic>
        <p:nvPicPr>
          <p:cNvPr id="5" name="Picture 2" descr="http://www.vignevin.com/typo3temp/pics/1380e352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00" y="5589241"/>
            <a:ext cx="2265982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vignevin-sudouest.com/publications/fiches-pratiques/images/scaphoidus-tita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00" y="3911794"/>
            <a:ext cx="2254911" cy="16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vescence dor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31" y="1412776"/>
            <a:ext cx="226598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Partage Marie T\IFV\Photos Terrain\Vignoble\DSC_03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12146" r="26109" b="24316"/>
          <a:stretch/>
        </p:blipFill>
        <p:spPr bwMode="auto">
          <a:xfrm>
            <a:off x="8568285" y="2081811"/>
            <a:ext cx="941147" cy="23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space réservé du contenu 2"/>
          <p:cNvSpPr txBox="1">
            <a:spLocks/>
          </p:cNvSpPr>
          <p:nvPr/>
        </p:nvSpPr>
        <p:spPr>
          <a:xfrm>
            <a:off x="1919536" y="1578120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accent4"/>
                </a:solidFill>
              </a:rPr>
              <a:t>Phytoplasma</a:t>
            </a:r>
            <a:r>
              <a:rPr lang="en-US" sz="2200" dirty="0" smtClean="0"/>
              <a:t>: </a:t>
            </a:r>
            <a:r>
              <a:rPr lang="en-US" sz="2200" dirty="0" err="1"/>
              <a:t>Europäischer</a:t>
            </a:r>
            <a:r>
              <a:rPr lang="en-US" sz="2200" dirty="0"/>
              <a:t> </a:t>
            </a:r>
            <a:r>
              <a:rPr lang="en-US" sz="2200" dirty="0" err="1"/>
              <a:t>Herkunft</a:t>
            </a:r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r>
              <a:rPr lang="en-US" sz="2200" dirty="0" err="1"/>
              <a:t>Vektor</a:t>
            </a:r>
            <a:r>
              <a:rPr lang="en-US" sz="2200" dirty="0"/>
              <a:t>: die </a:t>
            </a:r>
            <a:r>
              <a:rPr lang="en-US" sz="2200" dirty="0" err="1"/>
              <a:t>Zikade</a:t>
            </a:r>
            <a:r>
              <a:rPr lang="en-US" sz="2200" dirty="0"/>
              <a:t> </a:t>
            </a:r>
            <a:r>
              <a:rPr lang="en-US" sz="2200" i="1" dirty="0" smtClean="0">
                <a:solidFill>
                  <a:schemeClr val="accent4"/>
                </a:solidFill>
              </a:rPr>
              <a:t>Scaphoideus </a:t>
            </a:r>
            <a:r>
              <a:rPr lang="en-US" sz="2200" i="1" dirty="0">
                <a:solidFill>
                  <a:schemeClr val="accent4"/>
                </a:solidFill>
              </a:rPr>
              <a:t>titanus</a:t>
            </a:r>
            <a:r>
              <a:rPr lang="en-US" sz="2200" i="1" dirty="0"/>
              <a:t>, </a:t>
            </a:r>
            <a:r>
              <a:rPr lang="en-US" sz="2200" i="1" dirty="0" err="1"/>
              <a:t>welche</a:t>
            </a:r>
            <a:r>
              <a:rPr lang="en-US" sz="2200" i="1" dirty="0"/>
              <a:t> </a:t>
            </a:r>
            <a:r>
              <a:rPr lang="en-US" sz="2200" i="1" dirty="0" err="1"/>
              <a:t>aus</a:t>
            </a:r>
            <a:r>
              <a:rPr lang="en-US" sz="2200" i="1" dirty="0"/>
              <a:t> </a:t>
            </a:r>
            <a:r>
              <a:rPr lang="en-US" sz="2200" i="1" dirty="0" err="1"/>
              <a:t>Nordamerika</a:t>
            </a:r>
            <a:r>
              <a:rPr lang="en-US" sz="2200" i="1" dirty="0"/>
              <a:t> </a:t>
            </a:r>
            <a:r>
              <a:rPr lang="en-US" sz="2200" i="1" dirty="0" err="1"/>
              <a:t>eingeschleppt</a:t>
            </a:r>
            <a:r>
              <a:rPr lang="en-US" sz="2200" i="1" dirty="0"/>
              <a:t> </a:t>
            </a:r>
            <a:r>
              <a:rPr lang="en-US" sz="2200" i="1" dirty="0" err="1"/>
              <a:t>wurde</a:t>
            </a:r>
            <a:endParaRPr lang="en-US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accent4"/>
                </a:solidFill>
              </a:rPr>
              <a:t>Ausbreitung</a:t>
            </a:r>
            <a:r>
              <a:rPr lang="en-US" sz="3200" b="1" dirty="0">
                <a:solidFill>
                  <a:schemeClr val="accent4"/>
                </a:solidFill>
              </a:rPr>
              <a:t> der Flavescence dorée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2051" name="Groupe 2050"/>
          <p:cNvGrpSpPr/>
          <p:nvPr/>
        </p:nvGrpSpPr>
        <p:grpSpPr>
          <a:xfrm>
            <a:off x="2279577" y="2341877"/>
            <a:ext cx="7710873" cy="2346794"/>
            <a:chOff x="868538" y="2226241"/>
            <a:chExt cx="7710873" cy="2346794"/>
          </a:xfrm>
        </p:grpSpPr>
        <p:sp>
          <p:nvSpPr>
            <p:cNvPr id="26" name="ZoneTexte 25"/>
            <p:cNvSpPr txBox="1"/>
            <p:nvPr/>
          </p:nvSpPr>
          <p:spPr>
            <a:xfrm>
              <a:off x="1178685" y="4311425"/>
              <a:ext cx="19031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/>
                <a:t>Alnus</a:t>
              </a:r>
              <a:r>
                <a:rPr lang="fr-FR" sz="1100" i="1" dirty="0"/>
                <a:t> and </a:t>
              </a:r>
              <a:r>
                <a:rPr lang="fr-FR" sz="1100" i="1" dirty="0" err="1"/>
                <a:t>Clematis</a:t>
              </a:r>
              <a:endParaRPr lang="fr-FR" sz="1100" i="1" dirty="0"/>
            </a:p>
          </p:txBody>
        </p:sp>
        <p:pic>
          <p:nvPicPr>
            <p:cNvPr id="3077" name="Picture 5" descr="P:\INVA PROTECT\Photos\Photos sites\HR\SIG\SIG 1 DSC_005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7" r="29731" b="15633"/>
            <a:stretch/>
          </p:blipFill>
          <p:spPr bwMode="auto">
            <a:xfrm>
              <a:off x="868538" y="2226241"/>
              <a:ext cx="2448272" cy="207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1374191" y="2686563"/>
              <a:ext cx="1512167" cy="1152128"/>
              <a:chOff x="1569700" y="2686563"/>
              <a:chExt cx="1512167" cy="1152128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1619672" y="2686563"/>
                <a:ext cx="1430122" cy="11521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9D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1569700" y="3031794"/>
                <a:ext cx="15121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>
                    <a:solidFill>
                      <a:schemeClr val="accent4"/>
                    </a:solidFill>
                  </a:rPr>
                  <a:t>Phytoplasma</a:t>
                </a:r>
                <a:endParaRPr lang="fr-FR" sz="1400" dirty="0">
                  <a:solidFill>
                    <a:schemeClr val="accent4"/>
                  </a:solidFill>
                </a:endParaRPr>
              </a:p>
              <a:p>
                <a:pPr algn="ctr"/>
                <a:r>
                  <a:rPr lang="fr-FR" sz="1400" b="1" dirty="0">
                    <a:solidFill>
                      <a:schemeClr val="accent4"/>
                    </a:solidFill>
                  </a:rPr>
                  <a:t>FD 1, 2 and 3</a:t>
                </a:r>
              </a:p>
            </p:txBody>
          </p:sp>
        </p:grpSp>
        <p:cxnSp>
          <p:nvCxnSpPr>
            <p:cNvPr id="27" name="Connecteur droit avec flèche 26"/>
            <p:cNvCxnSpPr>
              <a:stCxn id="31" idx="3"/>
            </p:cNvCxnSpPr>
            <p:nvPr/>
          </p:nvCxnSpPr>
          <p:spPr>
            <a:xfrm flipV="1">
              <a:off x="2886358" y="3265484"/>
              <a:ext cx="4349938" cy="27920"/>
            </a:xfrm>
            <a:prstGeom prst="straightConnector1">
              <a:avLst/>
            </a:prstGeom>
            <a:ln w="28575">
              <a:solidFill>
                <a:srgbClr val="C9D4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676230" y="4304728"/>
              <a:ext cx="19031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/>
                <a:t>Vitis</a:t>
              </a:r>
              <a:r>
                <a:rPr lang="fr-FR" sz="1100" i="1" dirty="0"/>
                <a:t> </a:t>
              </a:r>
              <a:r>
                <a:rPr lang="fr-FR" sz="1100" i="1" dirty="0" err="1"/>
                <a:t>Vinifera</a:t>
              </a:r>
              <a:endParaRPr lang="fr-FR" sz="1100" i="1" dirty="0"/>
            </a:p>
          </p:txBody>
        </p:sp>
        <p:sp>
          <p:nvSpPr>
            <p:cNvPr id="2048" name="ZoneTexte 2047"/>
            <p:cNvSpPr txBox="1"/>
            <p:nvPr/>
          </p:nvSpPr>
          <p:spPr>
            <a:xfrm>
              <a:off x="3192111" y="2945682"/>
              <a:ext cx="3868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4"/>
                  </a:solidFill>
                </a:rPr>
                <a:t>Verschiedene</a:t>
              </a:r>
              <a:r>
                <a:rPr lang="en-US" sz="1400" dirty="0" smtClean="0">
                  <a:solidFill>
                    <a:schemeClr val="accent4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4"/>
                  </a:solidFill>
                </a:rPr>
                <a:t>Hypothesen</a:t>
              </a:r>
              <a:r>
                <a:rPr lang="en-US" sz="1400" dirty="0" smtClean="0">
                  <a:solidFill>
                    <a:schemeClr val="accent4"/>
                  </a:solidFill>
                </a:rPr>
                <a:t> der </a:t>
              </a:r>
              <a:r>
                <a:rPr lang="en-US" sz="1400" dirty="0" err="1" smtClean="0">
                  <a:solidFill>
                    <a:schemeClr val="accent4"/>
                  </a:solidFill>
                </a:rPr>
                <a:t>Ausbreitung</a:t>
              </a:r>
              <a:endParaRPr lang="en-US" sz="1400" i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4709841" y="4287689"/>
            <a:ext cx="15791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Oncopsis</a:t>
            </a:r>
            <a:r>
              <a:rPr lang="fr-FR" sz="1100" i="1" dirty="0"/>
              <a:t> </a:t>
            </a:r>
            <a:r>
              <a:rPr lang="fr-FR" sz="1100" i="1" dirty="0" err="1"/>
              <a:t>Alni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©Tristan Bantock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106131" y="4296256"/>
            <a:ext cx="127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Dictyophara</a:t>
            </a:r>
            <a:r>
              <a:rPr lang="fr-FR" sz="1100" i="1" dirty="0"/>
              <a:t> </a:t>
            </a:r>
            <a:r>
              <a:rPr lang="fr-FR" sz="1100" i="1" dirty="0" err="1"/>
              <a:t>europaea</a:t>
            </a:r>
            <a:endParaRPr lang="fr-FR" sz="1100" i="1" dirty="0"/>
          </a:p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Dimitri </a:t>
            </a:r>
            <a:r>
              <a:rPr lang="fr-FR" sz="600" i="1" dirty="0" err="1">
                <a:solidFill>
                  <a:schemeClr val="bg1">
                    <a:lumMod val="50000"/>
                  </a:schemeClr>
                </a:solidFill>
              </a:rPr>
              <a:t>Geystor</a:t>
            </a:r>
            <a:endParaRPr lang="fr-FR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222641" y="4300504"/>
            <a:ext cx="127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Scaphoïdeus titanus</a:t>
            </a:r>
          </a:p>
        </p:txBody>
      </p:sp>
      <p:pic>
        <p:nvPicPr>
          <p:cNvPr id="21" name="Picture 4" descr="https://www.vignevin-sudouest.com/publications/fiches-pratiques/images/scaphoidus-titat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464536"/>
            <a:ext cx="1163751" cy="8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oncopsis alni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02" y="3464535"/>
            <a:ext cx="1194240" cy="8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f. 12 277 : Dictyophara europa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36" y="3464536"/>
            <a:ext cx="959385" cy="8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Ausbreitung</a:t>
            </a:r>
            <a:r>
              <a:rPr lang="fr-FR" sz="3200" b="1" dirty="0">
                <a:solidFill>
                  <a:schemeClr val="accent4"/>
                </a:solidFill>
              </a:rPr>
              <a:t> der Flavescence dorée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5</a:t>
            </a:fld>
            <a:endParaRPr lang="fr-FR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919536" y="1578120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4"/>
                </a:solidFill>
              </a:rPr>
              <a:t>Phytoplasma</a:t>
            </a:r>
            <a:r>
              <a:rPr lang="en-US" sz="2200" dirty="0"/>
              <a:t>: </a:t>
            </a:r>
            <a:r>
              <a:rPr lang="en-US" sz="2200" dirty="0" err="1"/>
              <a:t>Europäischer</a:t>
            </a:r>
            <a:r>
              <a:rPr lang="en-US" sz="2200" dirty="0"/>
              <a:t> </a:t>
            </a:r>
            <a:r>
              <a:rPr lang="en-US" sz="2200" dirty="0" err="1"/>
              <a:t>Herkunft</a:t>
            </a:r>
            <a:r>
              <a:rPr lang="en-US" sz="2200" dirty="0"/>
              <a:t> und </a:t>
            </a:r>
            <a:r>
              <a:rPr lang="en-US" sz="2200" dirty="0" err="1"/>
              <a:t>Ausbreitung</a:t>
            </a:r>
            <a:r>
              <a:rPr lang="en-US" sz="2200" dirty="0"/>
              <a:t> von </a:t>
            </a:r>
            <a:r>
              <a:rPr lang="en-US" sz="2200" dirty="0" err="1"/>
              <a:t>Wildpflanzen</a:t>
            </a:r>
            <a:r>
              <a:rPr lang="en-US" sz="2200" dirty="0"/>
              <a:t> auf </a:t>
            </a:r>
            <a:r>
              <a:rPr lang="en-US" sz="2200" dirty="0" err="1"/>
              <a:t>Weinreben</a:t>
            </a:r>
            <a:endParaRPr lang="fr-FR" sz="2200" dirty="0"/>
          </a:p>
          <a:p>
            <a:r>
              <a:rPr lang="en-US" sz="2200" dirty="0" err="1" smtClean="0"/>
              <a:t>Vektor</a:t>
            </a:r>
            <a:r>
              <a:rPr lang="en-US" sz="2200" dirty="0"/>
              <a:t>: die </a:t>
            </a:r>
            <a:r>
              <a:rPr lang="en-US" sz="2200" dirty="0" err="1"/>
              <a:t>Zikade</a:t>
            </a:r>
            <a:r>
              <a:rPr lang="en-US" sz="2200" dirty="0">
                <a:solidFill>
                  <a:srgbClr val="261474"/>
                </a:solidFill>
              </a:rPr>
              <a:t> </a:t>
            </a:r>
            <a:r>
              <a:rPr lang="en-US" sz="2200" i="1" dirty="0" smtClean="0">
                <a:solidFill>
                  <a:schemeClr val="accent4"/>
                </a:solidFill>
              </a:rPr>
              <a:t>Scaphoideus </a:t>
            </a:r>
            <a:r>
              <a:rPr lang="en-US" sz="2200" i="1" dirty="0">
                <a:solidFill>
                  <a:schemeClr val="accent4"/>
                </a:solidFill>
              </a:rPr>
              <a:t>titanus</a:t>
            </a:r>
            <a:r>
              <a:rPr lang="en-US" sz="2200" dirty="0"/>
              <a:t>, </a:t>
            </a:r>
            <a:r>
              <a:rPr lang="en-US" sz="2200" dirty="0" err="1"/>
              <a:t>welche</a:t>
            </a:r>
            <a:r>
              <a:rPr lang="en-US" sz="2200" dirty="0"/>
              <a:t> </a:t>
            </a:r>
            <a:r>
              <a:rPr lang="en-US" sz="2200" dirty="0" err="1"/>
              <a:t>aus</a:t>
            </a:r>
            <a:r>
              <a:rPr lang="en-US" sz="2200" dirty="0"/>
              <a:t> </a:t>
            </a:r>
            <a:r>
              <a:rPr lang="en-US" sz="2200" dirty="0" err="1"/>
              <a:t>Nordamerika</a:t>
            </a:r>
            <a:r>
              <a:rPr lang="en-US" sz="2200" dirty="0"/>
              <a:t> </a:t>
            </a:r>
            <a:r>
              <a:rPr lang="en-US" sz="2200" dirty="0" err="1"/>
              <a:t>eingeschleppt</a:t>
            </a:r>
            <a:r>
              <a:rPr lang="en-US" sz="2200" dirty="0"/>
              <a:t> </a:t>
            </a:r>
            <a:r>
              <a:rPr lang="en-US" sz="2200" dirty="0" err="1"/>
              <a:t>wurde</a:t>
            </a:r>
            <a:endParaRPr lang="fr-FR" sz="2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261474"/>
                </a:solidFill>
                <a:sym typeface="Wingdings" pitchFamily="2" charset="2"/>
              </a:rPr>
              <a:t>						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Ausbreitung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der 							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Zikade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ist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größer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als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die</a:t>
            </a:r>
            <a:br>
              <a:rPr lang="fr-FR" sz="2200" dirty="0">
                <a:solidFill>
                  <a:schemeClr val="accent4"/>
                </a:solidFill>
                <a:sym typeface="Wingdings" pitchFamily="2" charset="2"/>
              </a:rPr>
            </a:b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						des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Phytoplasmas</a:t>
            </a:r>
            <a:endParaRPr lang="fr-FR" sz="2200" dirty="0">
              <a:solidFill>
                <a:schemeClr val="accent4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						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						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Auftreten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dirty="0" err="1">
                <a:solidFill>
                  <a:schemeClr val="accent4"/>
                </a:solidFill>
                <a:sym typeface="Wingdings" pitchFamily="2" charset="2"/>
              </a:rPr>
              <a:t>von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i="1" dirty="0">
                <a:solidFill>
                  <a:schemeClr val="accent4"/>
                </a:solidFill>
                <a:sym typeface="Wingdings" pitchFamily="2" charset="2"/>
              </a:rPr>
              <a:t>S. 							Titanus 2016 </a:t>
            </a:r>
            <a:r>
              <a:rPr lang="fr-FR" sz="2200" i="1" dirty="0" err="1">
                <a:solidFill>
                  <a:schemeClr val="accent4"/>
                </a:solidFill>
                <a:sym typeface="Wingdings" pitchFamily="2" charset="2"/>
              </a:rPr>
              <a:t>im</a:t>
            </a:r>
            <a:r>
              <a:rPr lang="fr-FR" sz="2200" i="1" dirty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fr-FR" sz="2200" i="1" dirty="0" err="1">
                <a:solidFill>
                  <a:schemeClr val="accent4"/>
                </a:solidFill>
                <a:sym typeface="Wingdings" pitchFamily="2" charset="2"/>
              </a:rPr>
              <a:t>Elsaß</a:t>
            </a:r>
            <a:endParaRPr lang="fr-FR" sz="2200" i="1" dirty="0">
              <a:solidFill>
                <a:schemeClr val="accent4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200" i="1" dirty="0">
                <a:solidFill>
                  <a:schemeClr val="accent4"/>
                </a:solidFill>
                <a:sym typeface="Wingdings" pitchFamily="2" charset="2"/>
              </a:rPr>
              <a:t>						</a:t>
            </a:r>
            <a:r>
              <a:rPr lang="fr-FR" sz="2200" dirty="0">
                <a:solidFill>
                  <a:schemeClr val="accent4"/>
                </a:solidFill>
                <a:sym typeface="Wingdings" pitchFamily="2" charset="2"/>
              </a:rPr>
              <a:t>	</a:t>
            </a:r>
            <a:r>
              <a:rPr lang="fr-FR" sz="2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itchFamily="2" charset="2"/>
              </a:rPr>
              <a:t>		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919536" y="3629239"/>
            <a:ext cx="4844282" cy="3091667"/>
            <a:chOff x="989443" y="3501008"/>
            <a:chExt cx="4844282" cy="309166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5" r="1" b="73313"/>
            <a:stretch/>
          </p:blipFill>
          <p:spPr bwMode="auto">
            <a:xfrm>
              <a:off x="4430527" y="4600285"/>
              <a:ext cx="1403198" cy="89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26"/>
            <a:stretch/>
          </p:blipFill>
          <p:spPr bwMode="auto">
            <a:xfrm>
              <a:off x="989443" y="3501008"/>
              <a:ext cx="3441084" cy="309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279576" y="3459778"/>
            <a:ext cx="41870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© EFSA</a:t>
            </a:r>
          </a:p>
        </p:txBody>
      </p:sp>
    </p:spTree>
    <p:extLst>
      <p:ext uri="{BB962C8B-B14F-4D97-AF65-F5344CB8AC3E}">
        <p14:creationId xmlns:p14="http://schemas.microsoft.com/office/powerpoint/2010/main" val="36811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accent4"/>
                </a:solidFill>
              </a:rPr>
              <a:t>Symptome</a:t>
            </a:r>
            <a:r>
              <a:rPr lang="en-US" sz="3200" b="1" dirty="0">
                <a:solidFill>
                  <a:schemeClr val="accent4"/>
                </a:solidFill>
              </a:rPr>
              <a:t> und </a:t>
            </a:r>
            <a:r>
              <a:rPr lang="en-US" sz="3200" b="1" dirty="0" err="1">
                <a:solidFill>
                  <a:schemeClr val="accent4"/>
                </a:solidFill>
              </a:rPr>
              <a:t>Bedeutng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56793"/>
            <a:ext cx="831883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u="sng" dirty="0" err="1" smtClean="0"/>
              <a:t>Hauptsymptome</a:t>
            </a:r>
            <a:r>
              <a:rPr lang="en-US" sz="2200" u="sng" dirty="0" smtClean="0"/>
              <a:t>, die </a:t>
            </a:r>
            <a:r>
              <a:rPr lang="en-US" sz="2200" u="sng" dirty="0" err="1" smtClean="0"/>
              <a:t>nur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schwer</a:t>
            </a:r>
            <a:r>
              <a:rPr lang="en-US" sz="2200" u="sng" dirty="0" smtClean="0"/>
              <a:t> von </a:t>
            </a:r>
            <a:r>
              <a:rPr lang="en-US" sz="2200" u="sng" dirty="0" err="1" smtClean="0"/>
              <a:t>anderen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Vergilbungskrankheiten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zu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unterscheiden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sind</a:t>
            </a:r>
            <a:endParaRPr lang="en-US" sz="1800" u="sng" dirty="0">
              <a:solidFill>
                <a:srgbClr val="26147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6</a:t>
            </a:fld>
            <a:endParaRPr lang="fr-FR" dirty="0"/>
          </a:p>
        </p:txBody>
      </p:sp>
      <p:graphicFrame>
        <p:nvGraphicFramePr>
          <p:cNvPr id="3" name="Diagramme 2"/>
          <p:cNvGraphicFramePr/>
          <p:nvPr>
            <p:extLst/>
          </p:nvPr>
        </p:nvGraphicFramePr>
        <p:xfrm>
          <a:off x="3359696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Symptome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Bedeutung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22844" y="1412777"/>
            <a:ext cx="8318831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b="1" dirty="0" err="1"/>
              <a:t>Wenn</a:t>
            </a:r>
            <a:r>
              <a:rPr lang="en-US" sz="4000" b="1" dirty="0"/>
              <a:t> </a:t>
            </a:r>
            <a:r>
              <a:rPr lang="en-US" sz="4000" b="1" dirty="0" err="1"/>
              <a:t>Sie</a:t>
            </a:r>
            <a:r>
              <a:rPr lang="en-US" sz="4000" b="1" dirty="0"/>
              <a:t> </a:t>
            </a:r>
            <a:r>
              <a:rPr lang="en-US" sz="4000" b="1" dirty="0" err="1" smtClean="0"/>
              <a:t>sich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nicht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sicher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sind</a:t>
            </a:r>
            <a:endParaRPr lang="en-US" sz="4000" b="1" dirty="0"/>
          </a:p>
          <a:p>
            <a:pPr marL="114300" indent="0" algn="ctr">
              <a:buNone/>
            </a:pPr>
            <a:r>
              <a:rPr lang="en-US" sz="2400" b="1" dirty="0" err="1">
                <a:solidFill>
                  <a:schemeClr val="accent4"/>
                </a:solidFill>
              </a:rPr>
              <a:t>Überprüfen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Sie</a:t>
            </a:r>
            <a:r>
              <a:rPr lang="en-US" sz="2400" b="1" dirty="0">
                <a:solidFill>
                  <a:schemeClr val="accent4"/>
                </a:solidFill>
              </a:rPr>
              <a:t> das </a:t>
            </a:r>
            <a:r>
              <a:rPr lang="en-US" sz="2400" b="1" dirty="0" err="1">
                <a:solidFill>
                  <a:schemeClr val="accent4"/>
                </a:solidFill>
              </a:rPr>
              <a:t>gleichzeitige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Auftreten</a:t>
            </a:r>
            <a:r>
              <a:rPr lang="en-US" sz="2400" b="1" dirty="0">
                <a:solidFill>
                  <a:schemeClr val="accent4"/>
                </a:solidFill>
              </a:rPr>
              <a:t> der </a:t>
            </a:r>
            <a:r>
              <a:rPr lang="en-US" sz="2400" b="1" dirty="0" err="1">
                <a:solidFill>
                  <a:schemeClr val="accent4"/>
                </a:solidFill>
              </a:rPr>
              <a:t>folgenden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drei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Symptome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803193" y="6201530"/>
            <a:ext cx="8389323" cy="584775"/>
            <a:chOff x="398843" y="6073138"/>
            <a:chExt cx="8389323" cy="584775"/>
          </a:xfrm>
        </p:grpSpPr>
        <p:sp>
          <p:nvSpPr>
            <p:cNvPr id="7" name="ZoneTexte 6"/>
            <p:cNvSpPr txBox="1"/>
            <p:nvPr/>
          </p:nvSpPr>
          <p:spPr>
            <a:xfrm>
              <a:off x="398843" y="6073138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Verfärbung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und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Einrollen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der </a:t>
              </a:r>
              <a:r>
                <a:rPr lang="fr-F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Blätter</a:t>
              </a:r>
              <a:endPara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51862" y="620789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Vertrocknen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der </a:t>
              </a: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Beeren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275193" y="6207891"/>
              <a:ext cx="27363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Fehlende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Verholzung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600" i="1" dirty="0">
                  <a:solidFill>
                    <a:schemeClr val="bg1">
                      <a:lumMod val="50000"/>
                    </a:schemeClr>
                  </a:solidFill>
                </a:rPr>
                <a:t>©Canadian Food Inspection Agency</a:t>
              </a:r>
              <a:endParaRPr lang="en-US" sz="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2" name="Image 11" descr="C:\Users\fprezman\Documents\WINETWORK\WP3 Knowledge Reservoir\technical datasheets\FD\regions without FD\Moscato FD germoglio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r="9673"/>
          <a:stretch/>
        </p:blipFill>
        <p:spPr bwMode="auto">
          <a:xfrm>
            <a:off x="1947871" y="2982079"/>
            <a:ext cx="2446946" cy="3219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7611" y="3360694"/>
            <a:ext cx="3214124" cy="2467549"/>
          </a:xfrm>
          <a:prstGeom prst="rect">
            <a:avLst/>
          </a:prstGeom>
        </p:spPr>
      </p:pic>
      <p:pic>
        <p:nvPicPr>
          <p:cNvPr id="2052" name="Picture 4" descr="Résultat de recherche d'images pour &quot;symptomes flavescence dorée aoutemen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95" y="2987405"/>
            <a:ext cx="2452399" cy="32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Symptome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und</a:t>
            </a:r>
            <a:r>
              <a:rPr lang="fr-FR" sz="3200" b="1" dirty="0">
                <a:solidFill>
                  <a:schemeClr val="accent4"/>
                </a:solidFill>
              </a:rPr>
              <a:t> </a:t>
            </a:r>
            <a:r>
              <a:rPr lang="fr-FR" sz="3200" b="1" dirty="0" err="1">
                <a:solidFill>
                  <a:schemeClr val="accent4"/>
                </a:solidFill>
              </a:rPr>
              <a:t>Bedeutung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78120"/>
            <a:ext cx="831883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200" u="sng" dirty="0" smtClean="0"/>
              <a:t>Charakteristische </a:t>
            </a:r>
            <a:r>
              <a:rPr lang="de-DE" sz="2200" u="sng" dirty="0"/>
              <a:t>Symptome, die nur schwer von anderen </a:t>
            </a:r>
            <a:r>
              <a:rPr lang="de-DE" sz="2200" u="sng" dirty="0" err="1"/>
              <a:t>Vergilbungskrabkheiten</a:t>
            </a:r>
            <a:r>
              <a:rPr lang="de-DE" sz="2200" u="sng" dirty="0"/>
              <a:t> zu unterscheiden sind</a:t>
            </a:r>
            <a:endParaRPr lang="fr-FR" sz="2200" dirty="0">
              <a:solidFill>
                <a:srgbClr val="261474"/>
              </a:solidFill>
            </a:endParaRPr>
          </a:p>
          <a:p>
            <a:pPr marL="0" indent="0" algn="just">
              <a:buNone/>
            </a:pPr>
            <a:r>
              <a:rPr lang="fr-FR" sz="2200" dirty="0"/>
              <a:t>	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 err="1">
                <a:sym typeface="Wingdings" pitchFamily="2" charset="2"/>
              </a:rPr>
              <a:t>A</a:t>
            </a:r>
            <a:r>
              <a:rPr lang="fr-FR" sz="2200" dirty="0" err="1" smtClean="0">
                <a:sym typeface="Wingdings" pitchFamily="2" charset="2"/>
              </a:rPr>
              <a:t>usprägung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abhängig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von</a:t>
            </a:r>
            <a:r>
              <a:rPr lang="fr-FR" sz="2200" dirty="0" smtClean="0">
                <a:sym typeface="Wingdings" pitchFamily="2" charset="2"/>
              </a:rPr>
              <a:t> der </a:t>
            </a:r>
            <a:r>
              <a:rPr lang="fr-FR" sz="2200" dirty="0" err="1" smtClean="0">
                <a:sym typeface="Wingdings" pitchFamily="2" charset="2"/>
              </a:rPr>
              <a:t>Rebsorte</a:t>
            </a: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	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 err="1"/>
              <a:t>Unterlagen</a:t>
            </a:r>
            <a:r>
              <a:rPr lang="fr-FR" sz="2200" dirty="0"/>
              <a:t> </a:t>
            </a:r>
            <a:r>
              <a:rPr lang="fr-FR" sz="2200" dirty="0" err="1"/>
              <a:t>können</a:t>
            </a:r>
            <a:r>
              <a:rPr lang="fr-FR" sz="2200" dirty="0"/>
              <a:t> </a:t>
            </a:r>
            <a:r>
              <a:rPr lang="fr-FR" sz="2200" dirty="0" err="1"/>
              <a:t>symptomlos</a:t>
            </a:r>
            <a:r>
              <a:rPr lang="fr-FR" sz="2200" dirty="0"/>
              <a:t> sein</a:t>
            </a:r>
          </a:p>
          <a:p>
            <a:pPr marL="0" indent="0" algn="just">
              <a:buNone/>
            </a:pPr>
            <a:endParaRPr lang="fr-FR" sz="2200" u="sng" dirty="0"/>
          </a:p>
          <a:p>
            <a:pPr marL="0" indent="0" algn="just">
              <a:buNone/>
            </a:pPr>
            <a:r>
              <a:rPr lang="fr-FR" sz="2200" u="sng" dirty="0" err="1"/>
              <a:t>Ähnliche</a:t>
            </a:r>
            <a:r>
              <a:rPr lang="fr-FR" sz="2200" u="sng" dirty="0"/>
              <a:t> </a:t>
            </a:r>
            <a:r>
              <a:rPr lang="fr-FR" sz="2200" u="sng" dirty="0" err="1"/>
              <a:t>Symptome</a:t>
            </a:r>
            <a:r>
              <a:rPr lang="fr-FR" sz="2200" u="sng" dirty="0"/>
              <a:t> </a:t>
            </a:r>
            <a:r>
              <a:rPr lang="fr-FR" sz="2200" u="sng" dirty="0" err="1"/>
              <a:t>bei</a:t>
            </a:r>
            <a:r>
              <a:rPr lang="fr-FR" sz="2200" u="sng" dirty="0"/>
              <a:t> der </a:t>
            </a:r>
            <a:r>
              <a:rPr lang="fr-FR" sz="2200" u="sng" dirty="0" err="1"/>
              <a:t>Schwarzholzkrankheit</a:t>
            </a: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	</a:t>
            </a:r>
            <a:r>
              <a:rPr lang="fr-FR" sz="2200" dirty="0">
                <a:sym typeface="Wingdings" pitchFamily="2" charset="2"/>
              </a:rPr>
              <a:t> </a:t>
            </a:r>
            <a:r>
              <a:rPr lang="fr-FR" sz="2200" dirty="0" err="1">
                <a:sym typeface="Wingdings" pitchFamily="2" charset="2"/>
              </a:rPr>
              <a:t>Wenn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ein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Verdacht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auf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Flavescene</a:t>
            </a:r>
            <a:r>
              <a:rPr lang="fr-FR" sz="2200" dirty="0">
                <a:sym typeface="Wingdings" pitchFamily="2" charset="2"/>
              </a:rPr>
              <a:t> dorée </a:t>
            </a:r>
            <a:r>
              <a:rPr lang="fr-FR" sz="2200" dirty="0" err="1">
                <a:sym typeface="Wingdings" pitchFamily="2" charset="2"/>
              </a:rPr>
              <a:t>vorliegt</a:t>
            </a:r>
            <a:r>
              <a:rPr lang="fr-FR" sz="2200" dirty="0">
                <a:sym typeface="Wingdings" pitchFamily="2" charset="2"/>
              </a:rPr>
              <a:t>, </a:t>
            </a:r>
            <a:r>
              <a:rPr lang="fr-FR" sz="2200" dirty="0" err="1">
                <a:sym typeface="Wingdings" pitchFamily="2" charset="2"/>
              </a:rPr>
              <a:t>solle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eine</a:t>
            </a:r>
            <a:r>
              <a:rPr lang="fr-FR" sz="2200" dirty="0">
                <a:sym typeface="Wingdings" pitchFamily="2" charset="2"/>
              </a:rPr>
              <a:t/>
            </a:r>
            <a:br>
              <a:rPr lang="fr-FR" sz="2200" dirty="0">
                <a:sym typeface="Wingdings" pitchFamily="2" charset="2"/>
              </a:rPr>
            </a:b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smtClean="0">
                <a:sym typeface="Wingdings" pitchFamily="2" charset="2"/>
              </a:rPr>
              <a:t>                   PCR-Analyse </a:t>
            </a:r>
            <a:r>
              <a:rPr lang="fr-FR" sz="2200" dirty="0" err="1">
                <a:sym typeface="Wingdings" pitchFamily="2" charset="2"/>
              </a:rPr>
              <a:t>durchgeführt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werden</a:t>
            </a:r>
            <a:r>
              <a:rPr lang="fr-FR" sz="2200" dirty="0">
                <a:sym typeface="Wingdings" pitchFamily="2" charset="2"/>
              </a:rPr>
              <a:t>, </a:t>
            </a:r>
            <a:r>
              <a:rPr lang="fr-FR" sz="2200" dirty="0" err="1">
                <a:sym typeface="Wingdings" pitchFamily="2" charset="2"/>
              </a:rPr>
              <a:t>um</a:t>
            </a:r>
            <a:r>
              <a:rPr lang="fr-FR" sz="2200" dirty="0">
                <a:sym typeface="Wingdings" pitchFamily="2" charset="2"/>
              </a:rPr>
              <a:t> </a:t>
            </a:r>
            <a:r>
              <a:rPr lang="fr-FR" sz="2200" dirty="0" err="1">
                <a:sym typeface="Wingdings" pitchFamily="2" charset="2"/>
              </a:rPr>
              <a:t>das</a:t>
            </a:r>
            <a:r>
              <a:rPr lang="fr-FR" sz="2200" dirty="0">
                <a:sym typeface="Wingdings" pitchFamily="2" charset="2"/>
              </a:rPr>
              <a:t> Phytoplasma </a:t>
            </a:r>
            <a:r>
              <a:rPr lang="fr-FR" sz="2200" dirty="0" smtClean="0">
                <a:sym typeface="Wingdings" pitchFamily="2" charset="2"/>
              </a:rPr>
              <a:t> </a:t>
            </a:r>
            <a:br>
              <a:rPr lang="fr-FR" sz="2200" dirty="0" smtClean="0">
                <a:sym typeface="Wingdings" pitchFamily="2" charset="2"/>
              </a:rPr>
            </a:br>
            <a:r>
              <a:rPr lang="fr-FR" sz="2200" dirty="0" smtClean="0">
                <a:sym typeface="Wingdings" pitchFamily="2" charset="2"/>
              </a:rPr>
              <a:t>                    </a:t>
            </a:r>
            <a:r>
              <a:rPr lang="fr-FR" sz="2200" dirty="0" err="1" smtClean="0">
                <a:sym typeface="Wingdings" pitchFamily="2" charset="2"/>
              </a:rPr>
              <a:t>nachzuweisen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840312" y="5639633"/>
            <a:ext cx="8210795" cy="1005305"/>
            <a:chOff x="316311" y="5639632"/>
            <a:chExt cx="8210795" cy="1005305"/>
          </a:xfrm>
        </p:grpSpPr>
        <p:pic>
          <p:nvPicPr>
            <p:cNvPr id="14" name="Image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11" y="5639633"/>
              <a:ext cx="1375369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Image 1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12302"/>
            <a:stretch/>
          </p:blipFill>
          <p:spPr bwMode="auto">
            <a:xfrm>
              <a:off x="1687442" y="5639633"/>
              <a:ext cx="1375369" cy="100530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347"/>
            <a:stretch/>
          </p:blipFill>
          <p:spPr>
            <a:xfrm>
              <a:off x="4396349" y="5639632"/>
              <a:ext cx="1389450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Image 16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r="17126"/>
            <a:stretch/>
          </p:blipFill>
          <p:spPr>
            <a:xfrm rot="5400000">
              <a:off x="7329729" y="5447559"/>
              <a:ext cx="1005303" cy="1389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Image 1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22417"/>
            <a:stretch/>
          </p:blipFill>
          <p:spPr bwMode="auto">
            <a:xfrm rot="16200000">
              <a:off x="3245727" y="5456719"/>
              <a:ext cx="1005304" cy="137113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99" y="5639632"/>
              <a:ext cx="1351857" cy="1005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95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6264696" cy="652934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err="1">
                <a:solidFill>
                  <a:schemeClr val="accent4"/>
                </a:solidFill>
              </a:rPr>
              <a:t>Verursacher</a:t>
            </a:r>
            <a:r>
              <a:rPr lang="fr-FR" sz="3200" b="1" dirty="0">
                <a:solidFill>
                  <a:schemeClr val="accent4"/>
                </a:solidFill>
              </a:rPr>
              <a:t> der </a:t>
            </a:r>
            <a:r>
              <a:rPr lang="fr-FR" sz="3200" b="1" dirty="0" err="1">
                <a:solidFill>
                  <a:schemeClr val="accent4"/>
                </a:solidFill>
              </a:rPr>
              <a:t>Krankheit</a:t>
            </a:r>
            <a:endParaRPr lang="fr-FR" sz="3200" b="1" dirty="0">
              <a:solidFill>
                <a:schemeClr val="accent4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19537" y="1578120"/>
            <a:ext cx="8318831" cy="5091241"/>
          </a:xfrm>
        </p:spPr>
        <p:txBody>
          <a:bodyPr>
            <a:noAutofit/>
          </a:bodyPr>
          <a:lstStyle/>
          <a:p>
            <a:pPr marL="457200" indent="-457200" algn="ctr">
              <a:buAutoNum type="arabicParenR"/>
            </a:pPr>
            <a:r>
              <a:rPr lang="fr-FR" sz="2200" b="1" dirty="0" err="1" smtClean="0">
                <a:solidFill>
                  <a:schemeClr val="accent4"/>
                </a:solidFill>
              </a:rPr>
              <a:t>Infektiöse</a:t>
            </a:r>
            <a:r>
              <a:rPr lang="fr-FR" sz="2200" b="1" dirty="0" smtClean="0">
                <a:solidFill>
                  <a:schemeClr val="accent4"/>
                </a:solidFill>
              </a:rPr>
              <a:t> </a:t>
            </a:r>
            <a:r>
              <a:rPr lang="fr-FR" sz="2200" b="1" dirty="0" err="1" smtClean="0">
                <a:solidFill>
                  <a:schemeClr val="accent4"/>
                </a:solidFill>
              </a:rPr>
              <a:t>Stämme</a:t>
            </a:r>
            <a:r>
              <a:rPr lang="fr-FR" sz="2200" b="1" dirty="0" smtClean="0">
                <a:solidFill>
                  <a:schemeClr val="accent4"/>
                </a:solidFill>
              </a:rPr>
              <a:t>: </a:t>
            </a:r>
            <a:r>
              <a:rPr lang="fr-FR" sz="2200" b="1" dirty="0">
                <a:solidFill>
                  <a:schemeClr val="accent4"/>
                </a:solidFill>
              </a:rPr>
              <a:t>FD 1, 2 and 3 Phytoplasma</a:t>
            </a:r>
            <a:endParaRPr lang="fr-FR" sz="2200" b="1" dirty="0">
              <a:solidFill>
                <a:srgbClr val="261474"/>
              </a:solidFill>
            </a:endParaRPr>
          </a:p>
          <a:p>
            <a:pPr marL="0" indent="0" algn="just">
              <a:buNone/>
            </a:pPr>
            <a:endParaRPr lang="fr-FR" sz="2200" b="1" dirty="0">
              <a:solidFill>
                <a:srgbClr val="261474"/>
              </a:solidFill>
            </a:endParaRPr>
          </a:p>
          <a:p>
            <a:pPr algn="just"/>
            <a:r>
              <a:rPr lang="en-US" sz="2200" dirty="0" err="1" smtClean="0"/>
              <a:t>Intrazelluläres</a:t>
            </a:r>
            <a:r>
              <a:rPr lang="en-US" sz="2200" dirty="0" smtClean="0"/>
              <a:t>, </a:t>
            </a:r>
            <a:r>
              <a:rPr lang="en-US" sz="2200" dirty="0" err="1" smtClean="0"/>
              <a:t>zellwandloses</a:t>
            </a:r>
            <a:r>
              <a:rPr lang="en-US" sz="2200" dirty="0" smtClean="0"/>
              <a:t> </a:t>
            </a:r>
            <a:r>
              <a:rPr lang="en-US" sz="2200" dirty="0" err="1" smtClean="0"/>
              <a:t>Bakterium</a:t>
            </a:r>
            <a:r>
              <a:rPr lang="en-US" sz="2200" dirty="0" smtClean="0"/>
              <a:t>, </a:t>
            </a:r>
            <a:r>
              <a:rPr lang="en-US" sz="2200" dirty="0" err="1" smtClean="0"/>
              <a:t>im</a:t>
            </a:r>
            <a:r>
              <a:rPr lang="en-US" sz="2200" dirty="0" smtClean="0"/>
              <a:t> Phloem </a:t>
            </a:r>
            <a:r>
              <a:rPr lang="en-US" sz="2200" dirty="0" err="1" smtClean="0"/>
              <a:t>lebend</a:t>
            </a:r>
            <a:r>
              <a:rPr lang="en-US" sz="2200" dirty="0" smtClean="0"/>
              <a:t>                  </a:t>
            </a:r>
            <a:r>
              <a:rPr lang="en-US" sz="2200" dirty="0" smtClean="0">
                <a:solidFill>
                  <a:schemeClr val="accent4"/>
                </a:solidFill>
                <a:sym typeface="Wingdings" pitchFamily="2" charset="2"/>
              </a:rPr>
              <a:t> </a:t>
            </a:r>
            <a:r>
              <a:rPr lang="en-US" sz="2200" dirty="0" err="1" smtClean="0">
                <a:solidFill>
                  <a:schemeClr val="accent4"/>
                </a:solidFill>
                <a:sym typeface="Wingdings" pitchFamily="2" charset="2"/>
              </a:rPr>
              <a:t>Übertragung</a:t>
            </a:r>
            <a:r>
              <a:rPr lang="en-US" sz="2200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accent4"/>
                </a:solidFill>
                <a:sym typeface="Wingdings" pitchFamily="2" charset="2"/>
              </a:rPr>
              <a:t>durch</a:t>
            </a:r>
            <a:r>
              <a:rPr lang="en-US" sz="2200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accent4"/>
                </a:solidFill>
                <a:sym typeface="Wingdings" pitchFamily="2" charset="2"/>
              </a:rPr>
              <a:t>Vektoren</a:t>
            </a:r>
            <a:r>
              <a:rPr lang="en-US" sz="2200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accent4"/>
                </a:solidFill>
                <a:sym typeface="Wingdings" pitchFamily="2" charset="2"/>
              </a:rPr>
              <a:t>oder</a:t>
            </a:r>
            <a:r>
              <a:rPr lang="en-US" sz="2200" dirty="0" smtClean="0">
                <a:solidFill>
                  <a:schemeClr val="accent4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accent4"/>
                </a:solidFill>
                <a:sym typeface="Wingdings" pitchFamily="2" charset="2"/>
              </a:rPr>
              <a:t>Veredlung</a:t>
            </a:r>
            <a:r>
              <a:rPr lang="en-US" sz="2200" dirty="0" smtClean="0">
                <a:solidFill>
                  <a:schemeClr val="accent4"/>
                </a:solidFill>
              </a:rPr>
              <a:t> </a:t>
            </a:r>
            <a:endParaRPr lang="en-US" sz="22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fr-FR" sz="2200" dirty="0">
              <a:sym typeface="Wingdings" pitchFamily="2" charset="2"/>
            </a:endParaRPr>
          </a:p>
          <a:p>
            <a:pPr marL="0" indent="0" algn="just">
              <a:buNone/>
            </a:pPr>
            <a:endParaRPr lang="fr-FR" sz="2200" dirty="0">
              <a:sym typeface="Wingdings" pitchFamily="2" charset="2"/>
            </a:endParaRPr>
          </a:p>
          <a:p>
            <a:r>
              <a:rPr lang="fr-FR" sz="2200" dirty="0"/>
              <a:t>3 </a:t>
            </a:r>
            <a:r>
              <a:rPr lang="fr-FR" sz="2200" dirty="0" err="1" smtClean="0"/>
              <a:t>genetische</a:t>
            </a:r>
            <a:r>
              <a:rPr lang="fr-FR" sz="2200" dirty="0" smtClean="0"/>
              <a:t> </a:t>
            </a:r>
            <a:r>
              <a:rPr lang="fr-FR" sz="2200" dirty="0" err="1" smtClean="0"/>
              <a:t>Gruppen</a:t>
            </a:r>
            <a:r>
              <a:rPr lang="fr-FR" sz="2200" dirty="0" smtClean="0"/>
              <a:t> </a:t>
            </a:r>
            <a:r>
              <a:rPr lang="fr-FR" sz="2200" dirty="0" err="1" smtClean="0"/>
              <a:t>verursachen</a:t>
            </a:r>
            <a:r>
              <a:rPr lang="fr-FR" sz="2200" dirty="0" smtClean="0"/>
              <a:t> die </a:t>
            </a:r>
            <a:br>
              <a:rPr lang="fr-FR" sz="2200" dirty="0" smtClean="0"/>
            </a:br>
            <a:r>
              <a:rPr lang="fr-FR" sz="2200" dirty="0" smtClean="0"/>
              <a:t>Flavescence </a:t>
            </a:r>
            <a:r>
              <a:rPr lang="fr-FR" sz="2200" dirty="0"/>
              <a:t>dorée:</a:t>
            </a:r>
          </a:p>
          <a:p>
            <a:pPr lvl="1" algn="just"/>
            <a:r>
              <a:rPr lang="en-US" sz="2000" dirty="0"/>
              <a:t>FD1,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Südwesten</a:t>
            </a:r>
            <a:r>
              <a:rPr lang="en-US" sz="2000" dirty="0" smtClean="0"/>
              <a:t> </a:t>
            </a:r>
            <a:r>
              <a:rPr lang="en-US" sz="2000" dirty="0" err="1" smtClean="0"/>
              <a:t>Frankreichs</a:t>
            </a:r>
            <a:endParaRPr lang="en-US" sz="2000" dirty="0"/>
          </a:p>
          <a:p>
            <a:pPr lvl="1" algn="just"/>
            <a:r>
              <a:rPr lang="en-US" sz="2000" dirty="0"/>
              <a:t>FD2, </a:t>
            </a:r>
            <a:r>
              <a:rPr lang="en-US" sz="2000" dirty="0" err="1" smtClean="0"/>
              <a:t>Hauptgruppe</a:t>
            </a:r>
            <a:r>
              <a:rPr lang="en-US" sz="2000" dirty="0" smtClean="0"/>
              <a:t> in Europa</a:t>
            </a:r>
            <a:endParaRPr lang="en-US" sz="2000" dirty="0"/>
          </a:p>
          <a:p>
            <a:pPr lvl="1" algn="just"/>
            <a:r>
              <a:rPr lang="en-US" sz="2000" dirty="0" smtClean="0"/>
              <a:t>FD3, </a:t>
            </a:r>
            <a:r>
              <a:rPr lang="en-US" sz="2000" dirty="0" err="1" smtClean="0"/>
              <a:t>hauptsächlich</a:t>
            </a:r>
            <a:r>
              <a:rPr lang="en-US" sz="2000" dirty="0" smtClean="0"/>
              <a:t> in </a:t>
            </a:r>
            <a:r>
              <a:rPr lang="en-US" sz="2000" dirty="0" err="1" smtClean="0"/>
              <a:t>Italien</a:t>
            </a:r>
            <a:endParaRPr lang="en-US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Wilde </a:t>
            </a:r>
            <a:r>
              <a:rPr lang="en-US" sz="2000" dirty="0" err="1" smtClean="0"/>
              <a:t>Stämme</a:t>
            </a:r>
            <a:r>
              <a:rPr lang="en-US" sz="2000" dirty="0" smtClean="0"/>
              <a:t> in: </a:t>
            </a:r>
            <a:r>
              <a:rPr lang="en-US" sz="2000" i="1" dirty="0" err="1" smtClean="0"/>
              <a:t>Alnus</a:t>
            </a:r>
            <a:r>
              <a:rPr lang="en-US" sz="2000" dirty="0" smtClean="0"/>
              <a:t> und </a:t>
            </a:r>
            <a:r>
              <a:rPr lang="en-US" sz="2000" i="1" dirty="0"/>
              <a:t>Clematis</a:t>
            </a:r>
            <a:endParaRPr lang="fr-FR" sz="2000" i="1" dirty="0"/>
          </a:p>
          <a:p>
            <a:pPr marL="0" indent="0" algn="just">
              <a:buNone/>
            </a:pP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E205-6137-41B9-BEA5-9BC9887B9550}" type="slidenum">
              <a:rPr lang="fr-FR" smtClean="0"/>
              <a:t>9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07" y="4059668"/>
            <a:ext cx="2314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007148" y="5917042"/>
            <a:ext cx="2089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Phytoplasma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4254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4141</Words>
  <Application>Microsoft Office PowerPoint</Application>
  <PresentationFormat>Breitbild</PresentationFormat>
  <Paragraphs>380</Paragraphs>
  <Slides>23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inherit</vt:lpstr>
      <vt:lpstr>Wingdings</vt:lpstr>
      <vt:lpstr>Office Theme</vt:lpstr>
      <vt:lpstr>Die Flavescence dorée  und das Management im Weinberg   Auftreten und Verbreitung der Krankheit vermeiden</vt:lpstr>
      <vt:lpstr>PowerPoint-Präsentation</vt:lpstr>
      <vt:lpstr>Einführung</vt:lpstr>
      <vt:lpstr>Ausbreitung der Flavescence dorée</vt:lpstr>
      <vt:lpstr>Ausbreitung der Flavescence dorée</vt:lpstr>
      <vt:lpstr>Symptome und Bedeutng</vt:lpstr>
      <vt:lpstr>Symptome und Bedeutung</vt:lpstr>
      <vt:lpstr>Symptome und Bedeutung</vt:lpstr>
      <vt:lpstr>Verursacher der Krankheit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Identifikation und Monitoring</vt:lpstr>
      <vt:lpstr>Identifizierung und Monitoring</vt:lpstr>
      <vt:lpstr>Identifizierung und Monitoring</vt:lpstr>
      <vt:lpstr>Untypische Methoden zur Bekämpfung des Vektors</vt:lpstr>
      <vt:lpstr>Behandlung von infizierten Reben</vt:lpstr>
      <vt:lpstr>Forschung an Weinreben</vt:lpstr>
      <vt:lpstr>Forschung an Wirtspflanze und Phytoplasma</vt:lpstr>
      <vt:lpstr>Forschung zur Kontrolle des Vektors</vt:lpstr>
      <vt:lpstr>Fazit</vt:lpstr>
    </vt:vector>
  </TitlesOfParts>
  <Company>Dienstleistungszentrum Ländlicher Raum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Flavescence dorée  und das Management im Weinberg   Auftreten und Verbreitung der Krankheit vermeiden</dc:title>
  <dc:creator>Mesca Constanze</dc:creator>
  <cp:lastModifiedBy>Mesca Constanze</cp:lastModifiedBy>
  <cp:revision>107</cp:revision>
  <dcterms:created xsi:type="dcterms:W3CDTF">2017-07-24T09:45:17Z</dcterms:created>
  <dcterms:modified xsi:type="dcterms:W3CDTF">2017-09-12T09:26:38Z</dcterms:modified>
</cp:coreProperties>
</file>