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46"/>
  </p:notesMasterIdLst>
  <p:sldIdLst>
    <p:sldId id="300" r:id="rId2"/>
    <p:sldId id="258" r:id="rId3"/>
    <p:sldId id="259" r:id="rId4"/>
    <p:sldId id="273" r:id="rId5"/>
    <p:sldId id="267" r:id="rId6"/>
    <p:sldId id="260" r:id="rId7"/>
    <p:sldId id="261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72" r:id="rId19"/>
    <p:sldId id="299" r:id="rId20"/>
    <p:sldId id="280" r:id="rId21"/>
    <p:sldId id="301" r:id="rId22"/>
    <p:sldId id="282" r:id="rId23"/>
    <p:sldId id="283" r:id="rId24"/>
    <p:sldId id="289" r:id="rId25"/>
    <p:sldId id="284" r:id="rId26"/>
    <p:sldId id="291" r:id="rId27"/>
    <p:sldId id="285" r:id="rId28"/>
    <p:sldId id="286" r:id="rId29"/>
    <p:sldId id="287" r:id="rId30"/>
    <p:sldId id="292" r:id="rId31"/>
    <p:sldId id="293" r:id="rId32"/>
    <p:sldId id="294" r:id="rId33"/>
    <p:sldId id="295" r:id="rId34"/>
    <p:sldId id="312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5" userDrawn="1">
          <p15:clr>
            <a:srgbClr val="A4A3A4"/>
          </p15:clr>
        </p15:guide>
        <p15:guide id="3" pos="5375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n" initials="M" lastIdx="1" clrIdx="0">
    <p:extLst>
      <p:ext uri="{19B8F6BF-5375-455C-9EA6-DF929625EA0E}">
        <p15:presenceInfo xmlns="" xmlns:p15="http://schemas.microsoft.com/office/powerpoint/2012/main" userId="Mari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8611"/>
    <a:srgbClr val="B44601"/>
    <a:srgbClr val="571F1C"/>
    <a:srgbClr val="3C5C26"/>
    <a:srgbClr val="FFE699"/>
    <a:srgbClr val="FECB01"/>
    <a:srgbClr val="CF722A"/>
    <a:srgbClr val="BDC901"/>
    <a:srgbClr val="8AAB00"/>
    <a:srgbClr val="A6B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650" y="-84"/>
      </p:cViewPr>
      <p:guideLst>
        <p:guide orient="horz" pos="4088"/>
        <p:guide orient="horz" pos="686"/>
        <p:guide pos="385"/>
        <p:guide pos="53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8A48C-867D-46C9-A561-FC2EBAE069BD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137A6-28BB-4C93-80A9-5E20020E1C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</a:t>
            </a:r>
            <a:r>
              <a:rPr lang="en-US" dirty="0" err="1" smtClean="0"/>
              <a:t>extimated</a:t>
            </a:r>
            <a:r>
              <a:rPr lang="en-US" dirty="0" smtClean="0"/>
              <a:t> in order to re-plant</a:t>
            </a:r>
            <a:r>
              <a:rPr lang="en-US" baseline="0" dirty="0" smtClean="0"/>
              <a:t> the vines that get infected every year. </a:t>
            </a:r>
          </a:p>
          <a:p>
            <a:r>
              <a:rPr lang="en-US" baseline="0" dirty="0" smtClean="0"/>
              <a:t>While the economic loss of a billion Euros in France is due to the production decrease in both quality and quantity. The same goes for California (0,25 billion Dollars) and For Australia (8,3 billion dollars).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1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eutypa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7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Empoasca vitis bites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2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Esca-bot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5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 Deficit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9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FD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66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euty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05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5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a smaller production also the quality of the grapes is</a:t>
            </a:r>
            <a:r>
              <a:rPr lang="en-US" baseline="0" dirty="0" smtClean="0"/>
              <a:t> reduced. Very important is the fact that the pH is higher. It is advisable not to use the grapes that come from an infected plant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9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</a:t>
            </a:r>
            <a:r>
              <a:rPr lang="en-US" baseline="0" dirty="0" smtClean="0"/>
              <a:t> it could be skipped, is better to focus on the other 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Managing</a:t>
            </a:r>
            <a:r>
              <a:rPr lang="en-US" baseline="0" dirty="0" smtClean="0"/>
              <a:t> regular diseases (like downy or powdery Mildew) is easier because the interaction between plant, pathogen and the environment is </a:t>
            </a:r>
            <a:r>
              <a:rPr lang="en-US" baseline="0" dirty="0" err="1" smtClean="0"/>
              <a:t>predictabe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when you have 2 or more pathogens</a:t>
            </a:r>
            <a:r>
              <a:rPr lang="en-US" baseline="0" dirty="0" smtClean="0"/>
              <a:t> that cause a disease is difficult to predict the interaction of each pathogen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experiment made by Vincenzo Mondello showed that in two years only the 12% of the infected plant in a vineyard showed symptoms in both years.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efficient strategies to control them after sodium </a:t>
            </a:r>
            <a:r>
              <a:rPr lang="en-US" dirty="0" err="1" smtClean="0"/>
              <a:t>arsenite</a:t>
            </a:r>
            <a:r>
              <a:rPr lang="en-US" dirty="0" smtClean="0"/>
              <a:t> use prohibition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9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B446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(15 minutes)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1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Esca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6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33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91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7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35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6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72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40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8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09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4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0C97-5F18-43BA-920E-7458283B67A0}" type="datetimeFigureOut">
              <a:rPr lang="it-IT" smtClean="0"/>
              <a:pPr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m1FRqUfcVQ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kristina\Desktop\Slik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32"/>
            <a:ext cx="9143999" cy="68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5"/>
          <p:cNvSpPr/>
          <p:nvPr/>
        </p:nvSpPr>
        <p:spPr>
          <a:xfrm>
            <a:off x="0" y="1006904"/>
            <a:ext cx="9144000" cy="1044000"/>
          </a:xfrm>
          <a:prstGeom prst="rect">
            <a:avLst/>
          </a:prstGeom>
          <a:solidFill>
            <a:srgbClr val="92D050">
              <a:alpha val="67000"/>
            </a:srgbClr>
          </a:solidFill>
          <a:ln>
            <a:solidFill>
              <a:srgbClr val="3C5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1"/>
          <p:cNvSpPr txBox="1"/>
          <p:nvPr/>
        </p:nvSpPr>
        <p:spPr>
          <a:xfrm>
            <a:off x="611188" y="1288439"/>
            <a:ext cx="6946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Suzbijanje bolesti drva vinove loze</a:t>
            </a:r>
            <a:endParaRPr lang="en-US" sz="40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01654" y="5761746"/>
            <a:ext cx="8642345" cy="720000"/>
          </a:xfrm>
          <a:prstGeom prst="rect">
            <a:avLst/>
          </a:prstGeom>
          <a:solidFill>
            <a:srgbClr val="92D050">
              <a:alpha val="67000"/>
            </a:srgbClr>
          </a:solidFill>
          <a:ln>
            <a:solidFill>
              <a:srgbClr val="3C5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5761746"/>
            <a:ext cx="1087632" cy="72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46407" y="5834411"/>
            <a:ext cx="733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Projekt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je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financiran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sredstvima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Europske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unije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putem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Obzor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2020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programa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istraživanja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inovacije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ugovor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broj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652601.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807" y="3009901"/>
            <a:ext cx="5620194" cy="38481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1194" y="2902179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Raširenost uzročnika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bolesti drva je usko povezana s </a:t>
            </a:r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načinom održavanja vinograda,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posebno s </a:t>
            </a:r>
            <a:r>
              <a:rPr lang="hr-HR" sz="24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rezidbom.</a:t>
            </a:r>
            <a:endParaRPr lang="en-US" sz="2800" b="1" dirty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384783" y="921341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997880" y="3031231"/>
            <a:ext cx="48176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Zasad</a:t>
            </a:r>
            <a:endParaRPr lang="en-US" sz="24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hr-HR" sz="3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 POSTOJI</a:t>
            </a:r>
            <a:endParaRPr lang="it-IT" sz="3200" b="1" dirty="0" smtClean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potpuno učinkovita strategija suzbijanja bolesti drva</a:t>
            </a:r>
            <a:endParaRPr lang="en-US" sz="28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384783" y="921341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1090023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36899" y="3265857"/>
            <a:ext cx="53203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Ove su bolesti vrlo kompleksne i </a:t>
            </a:r>
            <a:r>
              <a:rPr lang="hr-HR" sz="2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obično treba više godina da bi se na trsu nakon razvoja infekcije manifestirali simptomi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Kao takve ove su bolesti nezgodne za praćenje i istraživanje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2513243"/>
            <a:ext cx="293211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3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482" y="2429302"/>
            <a:ext cx="4012443" cy="383502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237327" y="5180927"/>
            <a:ext cx="1635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Infekcija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24165" y="3585479"/>
            <a:ext cx="2347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Širenje kišom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71114" y="2633527"/>
            <a:ext cx="192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Infektivni </a:t>
            </a:r>
            <a:r>
              <a:rPr lang="hr-HR" sz="2000" dirty="0" err="1" smtClean="0">
                <a:latin typeface="+mj-lt"/>
                <a:ea typeface="Dotum" panose="020B0600000101010101" pitchFamily="34" charset="-127"/>
              </a:rPr>
              <a:t>inokulum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73403" y="5380982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Reprodukcija </a:t>
            </a:r>
            <a:endParaRPr lang="en-US" sz="22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52079" y="6250676"/>
            <a:ext cx="138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C00000"/>
                </a:solidFill>
                <a:latin typeface="+mj-lt"/>
                <a:ea typeface="Dotum" panose="020B0600000101010101" pitchFamily="34" charset="-127"/>
              </a:rPr>
              <a:t>Ljeto</a:t>
            </a:r>
            <a:endParaRPr lang="en-US" sz="2400" b="1" dirty="0">
              <a:solidFill>
                <a:srgbClr val="C00000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91067" y="3980498"/>
            <a:ext cx="207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/>
                </a:solidFill>
                <a:latin typeface="+mj-lt"/>
                <a:ea typeface="Dotum" panose="020B0600000101010101" pitchFamily="34" charset="-127"/>
              </a:rPr>
              <a:t>Proljeće</a:t>
            </a:r>
            <a:endParaRPr lang="en-US" sz="2400" b="1" dirty="0">
              <a:solidFill>
                <a:schemeClr val="accent6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15896" y="3970581"/>
            <a:ext cx="143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2"/>
                </a:solidFill>
                <a:latin typeface="+mj-lt"/>
                <a:ea typeface="Dotum" panose="020B0600000101010101" pitchFamily="34" charset="-127"/>
              </a:rPr>
              <a:t>Jesen</a:t>
            </a:r>
            <a:endParaRPr lang="en-US" sz="2400" b="1" dirty="0">
              <a:solidFill>
                <a:schemeClr val="accent2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965241" y="1912057"/>
            <a:ext cx="115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Dotum" panose="020B0600000101010101" pitchFamily="34" charset="-127"/>
              </a:rPr>
              <a:t>Zima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55055" y="3042026"/>
            <a:ext cx="2347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571F1C"/>
                </a:solidFill>
                <a:latin typeface="+mj-lt"/>
                <a:ea typeface="Dotum" panose="020B0600000101010101" pitchFamily="34" charset="-127"/>
              </a:rPr>
              <a:t>Rane od rezidbe</a:t>
            </a:r>
            <a:endParaRPr lang="en-US" sz="2200" b="1" dirty="0">
              <a:solidFill>
                <a:srgbClr val="571F1C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7" name="CasellaDiTesto 4"/>
          <p:cNvSpPr txBox="1"/>
          <p:nvPr/>
        </p:nvSpPr>
        <p:spPr>
          <a:xfrm>
            <a:off x="393661" y="1081145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339986" y="3332871"/>
            <a:ext cx="49814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Poznavajući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životni ciklus patogena moguće je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smanjiti stupanj daljnjeg širenja bolesti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sljedeći način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Smanjenjem količine infektivnog </a:t>
            </a:r>
            <a:r>
              <a:rPr lang="hr-HR" sz="22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2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Rezidbom u adekvatno vrijeme</a:t>
            </a:r>
            <a:endParaRPr lang="en-US" sz="22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4"/>
          <p:cNvSpPr txBox="1"/>
          <p:nvPr/>
        </p:nvSpPr>
        <p:spPr>
          <a:xfrm>
            <a:off x="384783" y="1081145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9" y="3000652"/>
            <a:ext cx="4367925" cy="267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9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5905" y="1090023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količine infektivnog </a:t>
            </a:r>
            <a:r>
              <a:rPr lang="hr-HR" sz="25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3398636" y="4399268"/>
            <a:ext cx="5422508" cy="225870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91319" y="2096448"/>
            <a:ext cx="75199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svrhu smanjenja količine infektivnog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važno 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</a:t>
            </a:r>
            <a:r>
              <a:rPr lang="hr-HR" sz="22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simptomatične mladice (vanjski i unutarnji </a:t>
            </a:r>
            <a:r>
              <a:rPr lang="hr-HR" sz="2200" dirty="0" err="1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simtpomi</a:t>
            </a:r>
            <a:r>
              <a:rPr lang="hr-HR" sz="22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čim one pokažu simptome;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</a:t>
            </a:r>
            <a:r>
              <a:rPr lang="hr-HR" sz="2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</a:t>
            </a:r>
            <a:r>
              <a:rPr lang="hr-HR" sz="2200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unutarnji simptomi zastupljeni do podloge;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Odstraniti iz vinograda </a:t>
            </a:r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ostatke rezidbe.</a:t>
            </a:r>
            <a:endParaRPr lang="en-US" sz="22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29173" y="1090023"/>
            <a:ext cx="54874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Uklanjanje simptomatičnih mladica</a:t>
            </a:r>
            <a:endParaRPr lang="en-US" sz="25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4572000"/>
            <a:ext cx="3047999" cy="2285999"/>
          </a:xfrm>
          <a:prstGeom prst="flowChartPunchedCard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41194" y="2270500"/>
            <a:ext cx="5268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samo pojedinačna mladica pokazuje simptome, moguće je da je samo ta mladica zaražena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Uklonite takvu mladicu (prateći i razvoj unutarnjih simptoma na drvu) i potom pratite hoće li se zaraza proširiti na ostatak trsa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vidljivi unutarnji simptomi pri bazi mladice, vrlo vjerojatno da je infekcija proširena i na višegodišnje drvo koje je u tom slučaju također potrebno ukloniti.  </a:t>
            </a: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27" y="1546457"/>
            <a:ext cx="3151573" cy="229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3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5905" y="1090023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Uklanjanje simptomatičnih trsova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482" y="2663164"/>
            <a:ext cx="3675283" cy="3131180"/>
          </a:xfrm>
          <a:prstGeom prst="ellipse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30182" y="3213091"/>
            <a:ext cx="4540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unutarnji simptomi razvijeni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čitavom trsu</a:t>
            </a:r>
            <a:r>
              <a:rPr lang="hr-HR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to znači da je trs u cijelosti zaražen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U tom slučaju preporuča se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takav trs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Jednom kad je trs prerezan pri bazi ili izvađen s korijenom, trebao bi što prije biti uklonjen iz vinograda (isti se može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spaliti, ali i </a:t>
            </a:r>
            <a:r>
              <a:rPr lang="hr-HR" b="1" dirty="0" err="1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kompostirati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40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1090023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Rezidba u adekvatno vrijeme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744" y="3712191"/>
            <a:ext cx="4635256" cy="31458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41194" y="2431884"/>
            <a:ext cx="792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Uzročnici bolesti vrše zarazu uglavnom putem rana od rezidbe.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7027" y="2973295"/>
            <a:ext cx="5581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Budući da se spore uzročnika bolesti šire kišom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važno 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smtClean="0">
                <a:solidFill>
                  <a:schemeClr val="accent2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rezidbu provoditi tijekom suhog vremena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Pored toga, korisno je zaštiti rane od rezidbe premazivanjem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voskom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odnosno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primjenom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kemijskih fungicida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ili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vrsta</a:t>
            </a:r>
            <a:r>
              <a:rPr lang="hr-HR" sz="2000" b="1" i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roda</a:t>
            </a:r>
            <a:r>
              <a:rPr lang="hr-HR" sz="2000" b="1" i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Trichoderma</a:t>
            </a:r>
            <a:r>
              <a:rPr lang="hr-HR" sz="2000" b="1" i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91319" y="1090023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Kviz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1194" y="2070445"/>
            <a:ext cx="437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Molimo odgovorite na postavljena pitanja</a:t>
            </a:r>
            <a:endParaRPr lang="en-US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93" y="3436688"/>
            <a:ext cx="3702532" cy="30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95" y="2225427"/>
            <a:ext cx="3538885" cy="35074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67027" y="1018999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Što su to bolesti drva?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38154" y="3115189"/>
            <a:ext cx="44450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Sakkal Majalla" pitchFamily="2" charset="-78"/>
              </a:rPr>
              <a:t>Bolesti drva vinove loze pripadaju skupini gljivičnih bolesti koje uzrokuju štete na višegodišnjim dijelovima trsa, uslijed čega dolazi do pojave </a:t>
            </a: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simptoma na listovima i bobicama 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Sakkal Majalla" pitchFamily="2" charset="-78"/>
              </a:rPr>
              <a:t>te ponekad i do </a:t>
            </a:r>
            <a:r>
              <a:rPr lang="hr-HR" sz="22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odumiranja čitavog trsa.</a:t>
            </a:r>
            <a:endParaRPr lang="en-US" sz="2200" b="1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40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4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91319" y="1090023"/>
            <a:ext cx="7936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Video</a:t>
            </a:r>
            <a:r>
              <a:rPr lang="hr-HR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isječak:</a:t>
            </a:r>
            <a:r>
              <a:rPr lang="en-US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</a:t>
            </a:r>
            <a:r>
              <a:rPr lang="hr-HR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</a:t>
            </a:r>
            <a:r>
              <a:rPr lang="en-US" sz="20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mptom</a:t>
            </a:r>
            <a:r>
              <a:rPr lang="hr-HR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</a:t>
            </a:r>
            <a:r>
              <a:rPr lang="en-US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 e</a:t>
            </a:r>
            <a:r>
              <a:rPr lang="en-US" sz="20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pidemiolog</a:t>
            </a:r>
            <a:r>
              <a:rPr lang="hr-HR" sz="20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ija</a:t>
            </a:r>
            <a:r>
              <a:rPr lang="hr-HR" sz="20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bolesti drva</a:t>
            </a:r>
            <a:endParaRPr lang="en-US" sz="20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Tm1FRqUfcVQ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55524" y="2034918"/>
            <a:ext cx="7859831" cy="474976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31286" y="1584354"/>
            <a:ext cx="3266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>
                <a:latin typeface="+mj-lt"/>
              </a:rPr>
              <a:t>Poveznica: https</a:t>
            </a:r>
            <a:r>
              <a:rPr lang="hr-HR" sz="1400" dirty="0">
                <a:latin typeface="+mj-lt"/>
              </a:rPr>
              <a:t>://youtu.be/Tm1FRqUfcVQ</a:t>
            </a:r>
          </a:p>
        </p:txBody>
      </p:sp>
    </p:spTree>
    <p:extLst>
      <p:ext uri="{BB962C8B-B14F-4D97-AF65-F5344CB8AC3E}">
        <p14:creationId xmlns:p14="http://schemas.microsoft.com/office/powerpoint/2010/main" val="34165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27" y="2403901"/>
            <a:ext cx="6537278" cy="4085799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41194" y="2070445"/>
            <a:ext cx="43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solidFill>
                  <a:srgbClr val="B446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Rezultati i rasprava</a:t>
            </a:r>
            <a:endParaRPr lang="en-US" sz="2000" dirty="0" smtClean="0">
              <a:solidFill>
                <a:srgbClr val="B4460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3"/>
          <p:cNvSpPr txBox="1"/>
          <p:nvPr/>
        </p:nvSpPr>
        <p:spPr>
          <a:xfrm>
            <a:off x="491319" y="1090023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Kviz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2029476" y="3858536"/>
            <a:ext cx="6798613" cy="28319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93207" y="2184456"/>
            <a:ext cx="8534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sljedećim slajdovima prikazani su simptomi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Upamtite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nisu dovoljni kako bi se dijagnosticirala bolest, već je u tu svrhu potrebno pregledati i simptome unutar višegodišnjeg drva. 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3047" y="3032969"/>
            <a:ext cx="4473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Simptomi </a:t>
            </a:r>
            <a:r>
              <a:rPr lang="hr-HR" sz="20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se uglavnom manifestiraju u vinogradima starijim od 10 godina. </a:t>
            </a:r>
          </a:p>
          <a:p>
            <a:pPr algn="just"/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Umjereno zaraženi vinogradi mogu ostvariti gubitke u proizvodnji i do </a:t>
            </a:r>
            <a:r>
              <a:rPr lang="en-US" sz="2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30%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dok jako zaraženi vinogradi mogu ostvariti gubitke i do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2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80%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proizvodnje. </a:t>
            </a:r>
            <a:endParaRPr lang="en-US" sz="20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9" y="1283296"/>
            <a:ext cx="38766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84042" y="2650450"/>
            <a:ext cx="44901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</a:t>
            </a:r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 vrlo karakteristični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Oni se mogu manifestirati već u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proljeće 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 uključuju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pPr algn="just"/>
            <a:endParaRPr lang="en-US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kržljave (slabo razvijene) mladice,</a:t>
            </a:r>
            <a:endParaRPr lang="en-US" sz="2200" b="1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nekroza na rubu listova,</a:t>
            </a:r>
            <a:endParaRPr lang="en-US" sz="2200" b="1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reducirani porast listova.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9" y="1283296"/>
            <a:ext cx="38766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3" y="2048419"/>
            <a:ext cx="5595937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643062" y="4071938"/>
            <a:ext cx="2671763" cy="1857375"/>
          </a:xfrm>
          <a:prstGeom prst="ellipse">
            <a:avLst/>
          </a:prstGeom>
          <a:noFill/>
          <a:ln w="57150">
            <a:solidFill>
              <a:srgbClr val="FEC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>
            <a:stCxn id="6" idx="7"/>
            <a:endCxn id="10" idx="1"/>
          </p:cNvCxnSpPr>
          <p:nvPr/>
        </p:nvCxnSpPr>
        <p:spPr>
          <a:xfrm flipV="1">
            <a:off x="3923554" y="2987131"/>
            <a:ext cx="2238446" cy="1356813"/>
          </a:xfrm>
          <a:prstGeom prst="straightConnector1">
            <a:avLst/>
          </a:prstGeom>
          <a:ln w="38100">
            <a:solidFill>
              <a:srgbClr val="CF72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162000" y="2602410"/>
            <a:ext cx="3052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Kržljavi razvoj mladica</a:t>
            </a:r>
            <a:endParaRPr lang="en-US" sz="22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/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(kratki </a:t>
            </a:r>
            <a:r>
              <a:rPr lang="hr-HR" sz="2200" b="1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internodiji</a:t>
            </a:r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2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99" y="2241608"/>
            <a:ext cx="3618730" cy="3590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4128977" y="3067548"/>
            <a:ext cx="44736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Nakon uočavanja vanjskih simptoma, s ciljem određivanja progresije bolesti u višegodišnjem drvu, može se prerezati deblo ili neki drugi dio višegodišnjeg drva. 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je trs zaražen, na prerezu drva će biti uočljiva tamna zona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nekrotiziranog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tkiva </a:t>
            </a:r>
            <a:r>
              <a:rPr lang="hr-HR" sz="2200" b="1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klinastog oblika</a:t>
            </a:r>
            <a:r>
              <a:rPr lang="hr-HR" sz="2000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(prikazano na slici). 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eutipoze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unutar višegodišnjeg drva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4" y="1052464"/>
            <a:ext cx="857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 imaju slične simptome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10" name="Immagine 9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4142" y="3781416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98315" y="3776674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280891" y="6149982"/>
            <a:ext cx="1994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Bez simptoma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377330" y="6152976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/nekroza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575430" y="6149982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„Tigrove šare” lista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720537" y="6151146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Apopleksija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81" y="3897390"/>
            <a:ext cx="64627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9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33042" y="1699529"/>
            <a:ext cx="658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Jedan od dodatnih načina raspoznavanja ovih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dvijz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bolesti je pregled unutarnjih simptoma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Image 8" descr="http://www.wineland.temp.shapeshift.co.za/archive/technical/supplimentary--wynber-august-2012-a-guide-to-grapevine-abnormalities-in-south-africa-fungal-diseases-associated-with-wood-and-root-rotting-dieback-part-2-7-1--8.jpg"/>
          <p:cNvPicPr preferRelativeResize="0"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6906" y="3302455"/>
            <a:ext cx="324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18" y="2926539"/>
            <a:ext cx="324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649434" y="2902375"/>
            <a:ext cx="261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err="1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Botriosferijsko</a:t>
            </a:r>
            <a:r>
              <a:rPr lang="hr-HR" sz="2000" dirty="0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sušenje</a:t>
            </a:r>
            <a:endParaRPr lang="en-US" sz="2000" dirty="0">
              <a:solidFill>
                <a:srgbClr val="BDC90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94694" y="6146590"/>
            <a:ext cx="1994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err="1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000" dirty="0">
              <a:solidFill>
                <a:srgbClr val="BDC90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8"/>
          <p:cNvSpPr txBox="1"/>
          <p:nvPr/>
        </p:nvSpPr>
        <p:spPr>
          <a:xfrm>
            <a:off x="450374" y="1052464"/>
            <a:ext cx="8579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i </a:t>
            </a:r>
            <a:r>
              <a:rPr lang="hr-HR" sz="25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 imaju slične simptome</a:t>
            </a:r>
            <a:endParaRPr lang="en-US" sz="25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5742" y="1699529"/>
            <a:ext cx="854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može manifestirati na dva različita načina:</a:t>
            </a:r>
            <a:endParaRPr lang="en-US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77487" y="3042885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263950" y="2435015"/>
            <a:ext cx="45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Postepeni razvoj simptoma s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klorozom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i nekrozom na listovima (kroničan oblik)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389599" y="2435015"/>
            <a:ext cx="3547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Nagla pojava simptoma nazvana apopleksija (koja se može razviti i kod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sušenja)</a:t>
            </a:r>
            <a:endParaRPr lang="en-US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" y="3034845"/>
            <a:ext cx="21574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9" y="3358345"/>
            <a:ext cx="32432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2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1692428" y="3729039"/>
            <a:ext cx="7100136" cy="295750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3095" y="2013635"/>
            <a:ext cx="685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 uzrokuju velike </a:t>
            </a:r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ekonomske gubitke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zbog ponovne sadnje osušenih trsova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 što se na svjetskoj razini utroši oko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1,5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milijardi dolara godišnje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te zbog </a:t>
            </a:r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smanjenja produktivnosti vinograda,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kako po pitanju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prinosa,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tako i po pitanju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kvalitete grožđa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gubitak produktivnosti samo u Francuskoj iznosi oko milijardu dolara godišnje).</a:t>
            </a:r>
            <a:endParaRPr lang="en-US" sz="2000" b="1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4"/>
          <p:cNvSpPr txBox="1"/>
          <p:nvPr/>
        </p:nvSpPr>
        <p:spPr>
          <a:xfrm>
            <a:off x="367027" y="992365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Kakve štete pričinjavaju</a:t>
            </a:r>
            <a:r>
              <a:rPr lang="en-US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66376" y="1699529"/>
            <a:ext cx="79664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Trsovi sa razvijenim simptomima na listovima najčešće imaju prinos s manjim udjelom šećera i višom pH vrijednošću.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89" y="2533443"/>
            <a:ext cx="3950179" cy="395017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Immagine 8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5"/>
          <a:stretch/>
        </p:blipFill>
        <p:spPr>
          <a:xfrm>
            <a:off x="6666504" y="2542852"/>
            <a:ext cx="1980000" cy="19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Immagine 13"/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760" y="4508564"/>
            <a:ext cx="1980000" cy="19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7" name="Immagine 16"/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728" y="2523622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28" y="4533262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609242" y="1633265"/>
            <a:ext cx="792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Kod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simptomi također mogu pojaviti naglo, a tu pojavu nazivamo apopleksija. Do apopleksije trsova obično dolazi u najtoplijem dijelu godine (kišno razdoblje tijekom proljeća, nakon kojeg slijedi suša i visoke temperature). </a:t>
            </a:r>
          </a:p>
        </p:txBody>
      </p:sp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71" y="2565700"/>
            <a:ext cx="3924000" cy="3924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000" y="4507511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CasellaDiTesto 8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00" y="45277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565700"/>
            <a:ext cx="39560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14863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unutar višegodišnjeg drva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9241" y="1704289"/>
            <a:ext cx="802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prerezu debla zareženog trsa moguće je uočiti degradirano tkivo u dvije različite boje, tamne i svijetle; uzrok tome je zaraza s dva različita uzročnika bolesti. </a:t>
            </a:r>
          </a:p>
        </p:txBody>
      </p:sp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35" y="2526474"/>
            <a:ext cx="1980000" cy="39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42" y="2537748"/>
            <a:ext cx="3960000" cy="39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magine 7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235" y="2564574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magine 8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535" y="4505048"/>
            <a:ext cx="1980000" cy="198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69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20342" y="1699529"/>
            <a:ext cx="8217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 su vrlo slični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eski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te je razliku između njih najbolje uočiti prerezom debla. 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slici je prikazan prerez debla trsa koji je zaražen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botriosferijskim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sušenjem.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7" name="Image 8" descr="http://www.wineland.temp.shapeshift.co.za/archive/technical/supplimentary--wynber-august-2012-a-guide-to-grapevine-abnormalities-in-south-africa-fungal-diseases-associated-with-wood-and-root-rotting-dieback-part-2-7-1--8.jpg"/>
          <p:cNvPicPr preferRelativeResize="0"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575" y="2672580"/>
            <a:ext cx="3960000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5"/>
          <a:stretch/>
        </p:blipFill>
        <p:spPr>
          <a:xfrm flipV="1">
            <a:off x="6656000" y="4652580"/>
            <a:ext cx="1980000" cy="19800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000" y="2685876"/>
            <a:ext cx="1980000" cy="198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9" name="Immagine 8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487" y="4652580"/>
            <a:ext cx="1980000" cy="198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0" y="2715192"/>
            <a:ext cx="19812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50375" y="4017606"/>
            <a:ext cx="793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Hvala na pažnji</a:t>
            </a:r>
            <a:endParaRPr lang="en-US" sz="36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6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1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24" name="Immagine 23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2149297"/>
            <a:ext cx="7920000" cy="432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2</a:t>
            </a:r>
            <a:endParaRPr lang="en-US" sz="5400" dirty="0">
              <a:solidFill>
                <a:srgbClr val="B44601"/>
              </a:solidFill>
            </a:endParaRPr>
          </a:p>
        </p:txBody>
      </p:sp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97" y="1514129"/>
            <a:ext cx="50419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3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3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magine 5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0" y="2184456"/>
            <a:ext cx="7920000" cy="432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4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magine 5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13" y="2184456"/>
            <a:ext cx="7920000" cy="432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5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7" name="Immagine 6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13" y="2169700"/>
            <a:ext cx="7920000" cy="432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4083935" y="4667902"/>
            <a:ext cx="4743300" cy="19757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6935" y="1834246"/>
            <a:ext cx="2605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Vinograd: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6935" y="3040746"/>
            <a:ext cx="2605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Vino: </a:t>
            </a:r>
            <a:endParaRPr lang="en-US" sz="22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459041" y="1774450"/>
            <a:ext cx="4921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prinosa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sušenje (potpuno propadanje)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trsova i povećane troškove za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ponovnu sadnju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osušenih trsova. 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59041" y="2988911"/>
            <a:ext cx="492124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kvalitete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vina 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niži šećeri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viša pH vrijednost, itd.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 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375905" y="912463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Kakve štete pričinjavaju</a:t>
            </a:r>
            <a:r>
              <a:rPr lang="en-US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6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magine 5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462" y="1809700"/>
            <a:ext cx="4680000" cy="468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7</a:t>
            </a:r>
            <a:endParaRPr lang="en-US" sz="5400" dirty="0">
              <a:solidFill>
                <a:srgbClr val="B44601"/>
              </a:solidFill>
            </a:endParaRPr>
          </a:p>
        </p:txBody>
      </p:sp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1731639"/>
            <a:ext cx="7920037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8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magine 5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462" y="1809700"/>
            <a:ext cx="4680000" cy="46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01056" y="410713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9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magine 5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462" y="1809700"/>
            <a:ext cx="4680000" cy="468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015289" y="410713"/>
            <a:ext cx="88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44601"/>
                </a:solidFill>
              </a:rPr>
              <a:t>10</a:t>
            </a:r>
            <a:endParaRPr lang="en-US" sz="5400" dirty="0">
              <a:solidFill>
                <a:srgbClr val="B44601"/>
              </a:solidFill>
            </a:endParaRPr>
          </a:p>
        </p:txBody>
      </p:sp>
      <p:pic>
        <p:nvPicPr>
          <p:cNvPr id="6" name="Image 8" descr="http://www.wineland.temp.shapeshift.co.za/archive/technical/supplimentary--wynber-august-2012-a-guide-to-grapevine-abnormalities-in-south-africa-fungal-diseases-associated-with-wood-and-root-rotting-dieback-part-2-7-1--8.jpg"/>
          <p:cNvPicPr preferRelativeResize="0"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78462" y="1809700"/>
            <a:ext cx="4680000" cy="46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" name="CasellaDiTesto 3"/>
          <p:cNvSpPr txBox="1"/>
          <p:nvPr/>
        </p:nvSpPr>
        <p:spPr>
          <a:xfrm>
            <a:off x="450375" y="1052464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Kviz o simptomima </a:t>
            </a:r>
            <a:endParaRPr lang="en-US" sz="2400" dirty="0">
              <a:solidFill>
                <a:srgbClr val="BDC90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ttp://www.agf.gov.bc.ca/cropprot/grapeipm/images/esc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8756" y="2860969"/>
            <a:ext cx="2435515" cy="1980000"/>
          </a:xfrm>
          <a:prstGeom prst="rect">
            <a:avLst/>
          </a:prstGeom>
          <a:noFill/>
        </p:spPr>
      </p:pic>
      <p:pic>
        <p:nvPicPr>
          <p:cNvPr id="7" name="Picture 4" descr="Reducedgrowth"/>
          <p:cNvPicPr>
            <a:picLocks noChangeAspect="1" noChangeArrowheads="1"/>
          </p:cNvPicPr>
          <p:nvPr/>
        </p:nvPicPr>
        <p:blipFill rotWithShape="1">
          <a:blip r:embed="rId4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5405" y="2860969"/>
            <a:ext cx="2855769" cy="1980000"/>
          </a:xfrm>
          <a:prstGeom prst="rect">
            <a:avLst/>
          </a:prstGeom>
          <a:noFill/>
        </p:spPr>
      </p:pic>
      <p:pic>
        <p:nvPicPr>
          <p:cNvPr id="8" name="Picture 8" descr="http://treeandvinetrunkdiseases.org/wp-content/uploads/2014/06/DSCN077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22309" y="2860969"/>
            <a:ext cx="3016402" cy="1980000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68756" y="4943941"/>
            <a:ext cx="230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Petri</a:t>
            </a:r>
            <a:r>
              <a:rPr lang="hr-HR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jeva</a:t>
            </a:r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bolest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35405" y="4943941"/>
            <a:ext cx="306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Crna noga vinove loze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22309" y="4943941"/>
            <a:ext cx="278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Crna pjegavost (</a:t>
            </a:r>
            <a:r>
              <a:rPr lang="hr-HR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fomopsis</a:t>
            </a:r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4"/>
          <p:cNvSpPr txBox="1"/>
          <p:nvPr/>
        </p:nvSpPr>
        <p:spPr>
          <a:xfrm>
            <a:off x="402539" y="832561"/>
            <a:ext cx="537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 kojim je bolestima riječ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   </a:t>
            </a:r>
            <a:endParaRPr lang="hr-HR" sz="2500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mladom vinogradu</a:t>
            </a:r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13759" y="832561"/>
            <a:ext cx="537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 kojim je bolestima riječ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   </a:t>
            </a:r>
            <a:endParaRPr lang="hr-HR" sz="2500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rodnom vinogradu</a:t>
            </a:r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708" y="2274107"/>
            <a:ext cx="2203909" cy="219729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12586" y="5022375"/>
            <a:ext cx="275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Botr</a:t>
            </a:r>
            <a:r>
              <a:rPr lang="hr-HR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io</a:t>
            </a:r>
            <a:r>
              <a:rPr lang="it-IT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</a:t>
            </a:r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ferijsko</a:t>
            </a:r>
            <a:r>
              <a:rPr lang="hr-HR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sušenje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87706" y="5022374"/>
            <a:ext cx="116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Eutipoza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538556" y="5022375"/>
            <a:ext cx="229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08153" y="5669553"/>
            <a:ext cx="213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/nekroza na lišću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330475" y="5669553"/>
            <a:ext cx="249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Kržljave mladice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Izražena </a:t>
            </a:r>
            <a:r>
              <a:rPr lang="hr-HR" sz="16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na rubu lista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432152" y="5666191"/>
            <a:ext cx="249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‘Tigrasti listovi’ izgled listova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Crne mrlje na bobicama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4107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333625"/>
            <a:ext cx="22002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641" y="2595151"/>
            <a:ext cx="4127890" cy="30388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859195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734023" y="2133486"/>
            <a:ext cx="167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Biljka domaćin</a:t>
            </a:r>
          </a:p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(vinova loza)</a:t>
            </a:r>
            <a:endParaRPr lang="en-US" sz="2000" b="1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9176" y="4892608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Okoliš</a:t>
            </a:r>
            <a:endParaRPr lang="en-US" sz="2000" b="1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03960" y="4835456"/>
            <a:ext cx="191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Svega jedan </a:t>
            </a:r>
          </a:p>
          <a:p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 uzročnik bolesti</a:t>
            </a:r>
            <a:endParaRPr lang="en-US" sz="2000" b="1" dirty="0">
              <a:solidFill>
                <a:srgbClr val="CF722A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89176" y="1815152"/>
            <a:ext cx="27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04729" y="1671821"/>
            <a:ext cx="2615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Primjer „uobičajene” bolesti</a:t>
            </a:r>
            <a:endParaRPr lang="en-US" sz="20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npr. </a:t>
            </a:r>
            <a:r>
              <a:rPr lang="hr-HR" sz="2000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lamenjača, </a:t>
            </a:r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botritis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pepelnica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562" y="2364319"/>
            <a:ext cx="4763068" cy="38454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rgbClr val="8AAB0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Bolesti drva vinove loze</a:t>
            </a:r>
            <a:endParaRPr lang="en-US" sz="4000" dirty="0">
              <a:solidFill>
                <a:srgbClr val="8AAB00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649615" y="2161622"/>
            <a:ext cx="19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Biljka domaćin</a:t>
            </a:r>
            <a:endParaRPr lang="en-US" sz="2000" b="1" dirty="0" smtClean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2000" b="1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9176" y="4892608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Okoliš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91843" y="5992966"/>
            <a:ext cx="237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endParaRPr lang="en-US" sz="2000" b="1" dirty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16592" y="4892608"/>
            <a:ext cx="23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endParaRPr lang="en-US" sz="2000" b="1" dirty="0">
              <a:solidFill>
                <a:srgbClr val="CF722A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6437" y="3562963"/>
            <a:ext cx="240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endParaRPr lang="en-US" sz="2000" b="1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4"/>
          <p:cNvSpPr txBox="1"/>
          <p:nvPr/>
        </p:nvSpPr>
        <p:spPr>
          <a:xfrm>
            <a:off x="384783" y="921341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CasellaDiTesto 9"/>
          <p:cNvSpPr txBox="1"/>
          <p:nvPr/>
        </p:nvSpPr>
        <p:spPr>
          <a:xfrm>
            <a:off x="6235548" y="1783115"/>
            <a:ext cx="261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Primjer „uobičajene” bolesti</a:t>
            </a:r>
            <a:endParaRPr lang="en-US" sz="20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npr. eska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366" y="2374711"/>
            <a:ext cx="6441745" cy="23747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54602" y="5156945"/>
            <a:ext cx="721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 se ne pojavljuju svake godine na istim trsovima zbog godišnje varijabilnosti razvoja simptoma (trs u jednoj godini može pokazivati simptome, a u sljedećoj ne)</a:t>
            </a:r>
            <a:endParaRPr lang="en-US" sz="2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4"/>
          <p:cNvSpPr txBox="1"/>
          <p:nvPr/>
        </p:nvSpPr>
        <p:spPr>
          <a:xfrm>
            <a:off x="384783" y="921341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9"/>
          <p:cNvSpPr txBox="1"/>
          <p:nvPr/>
        </p:nvSpPr>
        <p:spPr>
          <a:xfrm>
            <a:off x="1882067" y="1974601"/>
            <a:ext cx="141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Godina n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9"/>
          <p:cNvSpPr txBox="1"/>
          <p:nvPr/>
        </p:nvSpPr>
        <p:spPr>
          <a:xfrm>
            <a:off x="6020541" y="1974601"/>
            <a:ext cx="141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Godina n+1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3963</TotalTime>
  <Words>1530</Words>
  <Application>Microsoft Office PowerPoint</Application>
  <PresentationFormat>Prikaz na zaslonu (4:3)</PresentationFormat>
  <Paragraphs>231</Paragraphs>
  <Slides>44</Slides>
  <Notes>17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45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Invernizzi</dc:creator>
  <cp:lastModifiedBy>Kristina Grozić</cp:lastModifiedBy>
  <cp:revision>177</cp:revision>
  <dcterms:created xsi:type="dcterms:W3CDTF">2017-07-05T07:13:53Z</dcterms:created>
  <dcterms:modified xsi:type="dcterms:W3CDTF">2017-09-27T09:47:49Z</dcterms:modified>
</cp:coreProperties>
</file>