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37"/>
  </p:notesMasterIdLst>
  <p:sldIdLst>
    <p:sldId id="331" r:id="rId2"/>
    <p:sldId id="332" r:id="rId3"/>
    <p:sldId id="333" r:id="rId4"/>
    <p:sldId id="334" r:id="rId5"/>
    <p:sldId id="335" r:id="rId6"/>
    <p:sldId id="274" r:id="rId7"/>
    <p:sldId id="336" r:id="rId8"/>
    <p:sldId id="337" r:id="rId9"/>
    <p:sldId id="277" r:id="rId10"/>
    <p:sldId id="278" r:id="rId11"/>
    <p:sldId id="280" r:id="rId12"/>
    <p:sldId id="307" r:id="rId13"/>
    <p:sldId id="309" r:id="rId14"/>
    <p:sldId id="308" r:id="rId15"/>
    <p:sldId id="310" r:id="rId16"/>
    <p:sldId id="330" r:id="rId17"/>
    <p:sldId id="281" r:id="rId18"/>
    <p:sldId id="312" r:id="rId19"/>
    <p:sldId id="338" r:id="rId20"/>
    <p:sldId id="339" r:id="rId21"/>
    <p:sldId id="340" r:id="rId22"/>
    <p:sldId id="284" r:id="rId23"/>
    <p:sldId id="285" r:id="rId24"/>
    <p:sldId id="315" r:id="rId25"/>
    <p:sldId id="286" r:id="rId26"/>
    <p:sldId id="316" r:id="rId27"/>
    <p:sldId id="287" r:id="rId28"/>
    <p:sldId id="318" r:id="rId29"/>
    <p:sldId id="288" r:id="rId30"/>
    <p:sldId id="289" r:id="rId31"/>
    <p:sldId id="290" r:id="rId32"/>
    <p:sldId id="326" r:id="rId33"/>
    <p:sldId id="341" r:id="rId34"/>
    <p:sldId id="342" r:id="rId35"/>
    <p:sldId id="343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4088" userDrawn="1">
          <p15:clr>
            <a:srgbClr val="A4A3A4"/>
          </p15:clr>
        </p15:guide>
        <p15:guide id="6" orient="horz" pos="981" userDrawn="1">
          <p15:clr>
            <a:srgbClr val="A4A3A4"/>
          </p15:clr>
        </p15:guide>
        <p15:guide id="7" pos="2494" userDrawn="1">
          <p15:clr>
            <a:srgbClr val="A4A3A4"/>
          </p15:clr>
        </p15:guide>
        <p15:guide id="8" orient="horz" pos="15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C901"/>
    <a:srgbClr val="8AAB00"/>
    <a:srgbClr val="571F1C"/>
    <a:srgbClr val="B44601"/>
    <a:srgbClr val="CF722A"/>
    <a:srgbClr val="FECB01"/>
    <a:srgbClr val="608611"/>
    <a:srgbClr val="A6B82B"/>
    <a:srgbClr val="3C5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89" autoAdjust="0"/>
  </p:normalViewPr>
  <p:slideViewPr>
    <p:cSldViewPr snapToGrid="0">
      <p:cViewPr>
        <p:scale>
          <a:sx n="75" d="100"/>
          <a:sy n="75" d="100"/>
        </p:scale>
        <p:origin x="-2580" y="-624"/>
      </p:cViewPr>
      <p:guideLst>
        <p:guide orient="horz" pos="4088"/>
        <p:guide orient="horz" pos="981"/>
        <p:guide orient="horz" pos="1570"/>
        <p:guide pos="226"/>
        <p:guide pos="5534"/>
        <p:guide pos="24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8A48C-867D-46C9-A561-FC2EBAE069BD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137A6-28BB-4C93-80A9-5E20020E1C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2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Cost </a:t>
            </a:r>
            <a:r>
              <a:rPr lang="en-US" dirty="0" err="1" smtClean="0"/>
              <a:t>extimated</a:t>
            </a:r>
            <a:r>
              <a:rPr lang="en-US" dirty="0" smtClean="0"/>
              <a:t> in order to re-plant</a:t>
            </a:r>
            <a:r>
              <a:rPr lang="en-US" baseline="0" dirty="0" smtClean="0"/>
              <a:t> the vines that get infected every year. </a:t>
            </a:r>
          </a:p>
          <a:p>
            <a:r>
              <a:rPr lang="en-US" baseline="0" dirty="0" smtClean="0"/>
              <a:t>While the economic loss of a billion Euros in France is due to the production decrease in both quality and quantity. The same goes for California (0,25 billion Dollars) and For Australia (8,3 billion dollars).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71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Addition to a smaller production also the quality of the grapes is</a:t>
            </a:r>
            <a:r>
              <a:rPr lang="en-US" baseline="0" dirty="0" smtClean="0"/>
              <a:t> reduced. Very important is the fact that the pH is higher. It is advisable not to use the grapes that come from an infected plant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9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Decide</a:t>
            </a:r>
            <a:r>
              <a:rPr lang="en-US" baseline="0" dirty="0" smtClean="0"/>
              <a:t> if use it or not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0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(15 minutes)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15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technique is the fastest compared to TTR and over grafting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45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(15 minutes)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1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pPr/>
              <a:t>27/09/2017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33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pPr/>
              <a:t>27/09/2017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03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pPr/>
              <a:t>27/09/2017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91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pPr/>
              <a:t>27/09/2017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74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pPr/>
              <a:t>27/09/2017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35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pPr/>
              <a:t>27/09/2017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06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pPr/>
              <a:t>27/09/2017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72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pPr/>
              <a:t>27/09/2017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40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pPr/>
              <a:t>27/09/2017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28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pPr/>
              <a:t>27/09/2017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09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pPr/>
              <a:t>27/09/2017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4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70C97-5F18-43BA-920E-7458283B67A0}" type="datetimeFigureOut">
              <a:rPr lang="it-IT" smtClean="0"/>
              <a:pPr/>
              <a:t>27/09/2017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E268-16EA-4827-9C08-BDDC964F722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9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stwBSAIbKU" TargetMode="Externa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winetwork-data.eu/intranet/libretti/0/libretto16497-01-1.pd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m1FRqUfcVQ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QNSigPdt4w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0" y="604339"/>
            <a:ext cx="9144000" cy="1044000"/>
          </a:xfrm>
          <a:prstGeom prst="rect">
            <a:avLst/>
          </a:prstGeom>
          <a:solidFill>
            <a:srgbClr val="571F1C">
              <a:alpha val="67000"/>
            </a:srgbClr>
          </a:solidFill>
          <a:ln>
            <a:solidFill>
              <a:srgbClr val="571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341194" y="779338"/>
            <a:ext cx="7216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Suzbijanje bolesti drva vinove loze</a:t>
            </a:r>
            <a:endParaRPr lang="en-US" sz="4000" b="1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6075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392843" y="1090023"/>
            <a:ext cx="4435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01654" y="5761746"/>
            <a:ext cx="8642345" cy="720000"/>
          </a:xfrm>
          <a:prstGeom prst="rect">
            <a:avLst/>
          </a:prstGeom>
          <a:solidFill>
            <a:srgbClr val="571F1C">
              <a:alpha val="67000"/>
            </a:srgbClr>
          </a:solidFill>
          <a:ln>
            <a:solidFill>
              <a:srgbClr val="571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6021"/>
            <a:ext cx="1087632" cy="720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446407" y="5834411"/>
            <a:ext cx="7335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Projekt</a:t>
            </a:r>
            <a:r>
              <a:rPr lang="en-US" sz="14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je </a:t>
            </a:r>
            <a:r>
              <a:rPr lang="en-US" sz="1400" dirty="0" err="1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financiran</a:t>
            </a:r>
            <a:r>
              <a:rPr lang="en-US" sz="14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400" dirty="0" err="1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sredstvima</a:t>
            </a:r>
            <a:r>
              <a:rPr lang="en-US" sz="14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400" dirty="0" err="1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Europske</a:t>
            </a:r>
            <a:r>
              <a:rPr lang="en-US" sz="14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400" dirty="0" err="1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unije</a:t>
            </a:r>
            <a:r>
              <a:rPr lang="en-US" sz="14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400" dirty="0" err="1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putem</a:t>
            </a:r>
            <a:r>
              <a:rPr lang="en-US" sz="14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400" dirty="0" err="1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Obzor</a:t>
            </a:r>
            <a:r>
              <a:rPr lang="en-US" sz="14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2020 </a:t>
            </a:r>
            <a:r>
              <a:rPr lang="en-US" sz="1400" dirty="0" err="1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programa</a:t>
            </a:r>
            <a:r>
              <a:rPr lang="en-US" sz="14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400" dirty="0" err="1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za</a:t>
            </a:r>
            <a:r>
              <a:rPr lang="en-US" sz="14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400" dirty="0" err="1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istraživanja</a:t>
            </a:r>
            <a:r>
              <a:rPr lang="en-US" sz="14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400" dirty="0" err="1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i</a:t>
            </a:r>
            <a:r>
              <a:rPr lang="en-US" sz="14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400" dirty="0" err="1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inovacije</a:t>
            </a:r>
            <a:r>
              <a:rPr lang="en-US" sz="14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1400" dirty="0" err="1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ugovor</a:t>
            </a:r>
            <a:r>
              <a:rPr lang="en-US" sz="14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400" dirty="0" err="1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broj</a:t>
            </a:r>
            <a:r>
              <a:rPr lang="en-US" sz="14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652601.</a:t>
            </a:r>
            <a:endParaRPr lang="en-US" sz="1400" dirty="0">
              <a:solidFill>
                <a:srgbClr val="BDC9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1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24644" y="1090023"/>
            <a:ext cx="53772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Smanjenje infektivnog </a:t>
            </a:r>
            <a:r>
              <a:rPr lang="hr-HR" sz="2500" dirty="0" err="1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inokuluma</a:t>
            </a:r>
            <a:endParaRPr lang="en-US" sz="2500" dirty="0">
              <a:solidFill>
                <a:srgbClr val="B446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7625" y="2952942"/>
            <a:ext cx="50577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Budući da uzročnici bolesti drva vrše zarazu novih trsova prvenstveno putem </a:t>
            </a:r>
            <a:r>
              <a:rPr lang="hr-HR" sz="2000" dirty="0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rana od rezidbe</a:t>
            </a:r>
            <a:r>
              <a:rPr lang="en-US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važno je provoditi rezidbu trsova kad je let spora reduciran, odnosno tijekom </a:t>
            </a:r>
            <a:r>
              <a:rPr lang="hr-HR" sz="2000" dirty="0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suhog vremena</a:t>
            </a:r>
            <a:r>
              <a:rPr lang="en-US" sz="2000" dirty="0" smtClean="0">
                <a:solidFill>
                  <a:srgbClr val="B446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endParaRPr lang="en-US" sz="2000" dirty="0">
              <a:solidFill>
                <a:srgbClr val="B446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6" y="2543178"/>
            <a:ext cx="3251173" cy="3240000"/>
          </a:xfrm>
          <a:prstGeom prst="ellipse">
            <a:avLst/>
          </a:prstGeom>
        </p:spPr>
      </p:pic>
      <p:sp>
        <p:nvSpPr>
          <p:cNvPr id="7" name="CasellaDiTesto 1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34169" y="1090023"/>
            <a:ext cx="53772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Zaštita rana od rezidbe</a:t>
            </a:r>
            <a:endParaRPr lang="en-US" sz="2500" dirty="0">
              <a:solidFill>
                <a:srgbClr val="B446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754" y="2259574"/>
            <a:ext cx="8617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Preporuča se </a:t>
            </a:r>
            <a:r>
              <a:rPr lang="hr-HR" sz="2000" dirty="0" smtClean="0">
                <a:solidFill>
                  <a:schemeClr val="accent6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spriječiti ulaz patogena 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putem rana od rezidbe primjenom različitih mjera</a:t>
            </a:r>
            <a:r>
              <a:rPr lang="en-US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a to se može učiniti primjenom kemijskih ili bioloških pripravaka za zaštitu rana od rezidbe</a:t>
            </a:r>
            <a:r>
              <a:rPr lang="en-US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47" y="4013901"/>
            <a:ext cx="4975178" cy="2475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CasellaDiTesto 1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15119" y="1090023"/>
            <a:ext cx="53772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Zaštita rana od rezidbe</a:t>
            </a:r>
            <a:endParaRPr lang="en-US" sz="2500" dirty="0">
              <a:solidFill>
                <a:srgbClr val="B446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7625" y="3160440"/>
            <a:ext cx="49990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Premazivanje rana </a:t>
            </a:r>
            <a:r>
              <a:rPr lang="hr-HR" sz="2000" dirty="0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voskom (uz dodatak kemijskog fungicida) 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se može koristiti kako bi se spriječio ulaz uzročnika bolesti u biljku. </a:t>
            </a:r>
          </a:p>
          <a:p>
            <a:pPr algn="just">
              <a:lnSpc>
                <a:spcPct val="150000"/>
              </a:lnSpc>
            </a:pP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Ovom se mjerom postižu </a:t>
            </a:r>
            <a:r>
              <a:rPr lang="hr-HR" sz="2000" dirty="0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dobri rezultati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, ali se obavlja</a:t>
            </a:r>
            <a:r>
              <a:rPr lang="hr-HR" sz="2000" dirty="0" smtClean="0">
                <a:solidFill>
                  <a:srgbClr val="B446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r-HR" sz="2000" dirty="0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sporo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, zbog čega je potreban veliki utrošak radnih sati. 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484" y="2541278"/>
            <a:ext cx="322807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051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24644" y="1090023"/>
            <a:ext cx="53772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Zaštita rana od rezidbe</a:t>
            </a:r>
            <a:endParaRPr lang="en-US" sz="2500" dirty="0">
              <a:solidFill>
                <a:srgbClr val="B446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684895" y="2544897"/>
            <a:ext cx="5027616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195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Vrste roda </a:t>
            </a:r>
            <a:r>
              <a:rPr lang="en-US" sz="1950" i="1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Trichoderma</a:t>
            </a:r>
            <a:r>
              <a:rPr lang="en-US" sz="195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r-HR" sz="195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su korisni mikroorganizmi koji mogu brzo </a:t>
            </a:r>
            <a:r>
              <a:rPr lang="hr-HR" sz="1950" dirty="0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kolonizirati rane od rezidbe</a:t>
            </a:r>
            <a:r>
              <a:rPr lang="en-US" sz="195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endParaRPr lang="hr-HR" sz="1950" dirty="0" smtClean="0"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hr-HR" sz="195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Tijekom posljednjih nekoliko godina više je istraživanja ukazalo na pozitivne učinke primjene vrsta roda </a:t>
            </a:r>
            <a:r>
              <a:rPr lang="en-US" sz="1950" i="1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Trichoderma</a:t>
            </a:r>
            <a:r>
              <a:rPr lang="en-US" sz="1950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r-HR" sz="195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u zaštiti rana od rezidbe. 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25431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768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386544" y="1090023"/>
            <a:ext cx="53772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Zaštita rana od rezidbe</a:t>
            </a:r>
            <a:endParaRPr lang="en-US" sz="2500" dirty="0">
              <a:solidFill>
                <a:srgbClr val="B446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753" y="2088127"/>
            <a:ext cx="8617072" cy="2573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19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Sa svojom sposobnošću brze </a:t>
            </a:r>
            <a:r>
              <a:rPr lang="hr-HR" sz="1900" dirty="0" smtClean="0">
                <a:solidFill>
                  <a:schemeClr val="accent6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kolonizacije rana od rezidbe</a:t>
            </a:r>
            <a:r>
              <a:rPr lang="en-US" sz="19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hr-HR" sz="19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vrste roda </a:t>
            </a:r>
            <a:r>
              <a:rPr lang="en-US" sz="1900" i="1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Trichoderma</a:t>
            </a:r>
            <a:r>
              <a:rPr lang="en-US" sz="19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r-HR" sz="19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služe kao biološka barijera u zaštiti rana od napada patogena. </a:t>
            </a:r>
            <a:endParaRPr lang="en-US" sz="1900" dirty="0" smtClean="0"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hr-HR" sz="19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Ovi mikroorganizmi stvaraju svojevrsni štit koji sprječava ulaz patogena putem rane od rezidbe</a:t>
            </a:r>
            <a:r>
              <a:rPr lang="en-US" sz="19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950" dirty="0"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358774" y="4499906"/>
            <a:ext cx="3060000" cy="2160000"/>
          </a:xfrm>
          <a:prstGeom prst="rect">
            <a:avLst/>
          </a:prstGeom>
        </p:spPr>
      </p:pic>
      <p:pic>
        <p:nvPicPr>
          <p:cNvPr id="7" name="Immagine 6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5225" y="4499906"/>
            <a:ext cx="3060000" cy="216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91319" y="3914775"/>
            <a:ext cx="26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Tretirano</a:t>
            </a:r>
            <a:endParaRPr lang="en-US" dirty="0">
              <a:solidFill>
                <a:srgbClr val="8AAB00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910920" y="3914775"/>
            <a:ext cx="26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Netretirano</a:t>
            </a:r>
            <a:endParaRPr lang="en-US" dirty="0">
              <a:solidFill>
                <a:srgbClr val="8AAB00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396069" y="1090023"/>
            <a:ext cx="53772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Zaštita rana od rezidbe</a:t>
            </a:r>
            <a:endParaRPr lang="en-US" sz="2500" dirty="0">
              <a:solidFill>
                <a:srgbClr val="B446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753" y="1797614"/>
            <a:ext cx="8731372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19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Primjena vrsta roda </a:t>
            </a:r>
            <a:r>
              <a:rPr lang="hr-HR" sz="1900" i="1" dirty="0" err="1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Trichoderma</a:t>
            </a:r>
            <a:r>
              <a:rPr lang="hr-HR" sz="19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se svakako preporučuje budući da: </a:t>
            </a:r>
            <a:endParaRPr lang="en-US" sz="1900" dirty="0" smtClean="0"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900" dirty="0" smtClean="0"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9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Postiže </a:t>
            </a:r>
            <a:r>
              <a:rPr lang="hr-HR" sz="1900" dirty="0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dobre rezultate </a:t>
            </a:r>
            <a:r>
              <a:rPr lang="hr-HR" sz="19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u zaštiti rana od rezidbe,</a:t>
            </a:r>
            <a:endParaRPr lang="en-US" sz="1900" dirty="0" smtClean="0"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9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Aplikacija je moguća pomoću</a:t>
            </a:r>
            <a:r>
              <a:rPr lang="hr-HR" sz="1900" dirty="0" smtClean="0">
                <a:solidFill>
                  <a:srgbClr val="B446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r-HR" sz="1900" dirty="0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traktorskog ili leđnog </a:t>
            </a:r>
            <a:r>
              <a:rPr lang="hr-HR" sz="1900" dirty="0" err="1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rasprskivača</a:t>
            </a:r>
            <a:r>
              <a:rPr lang="hr-HR" sz="1900" dirty="0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,</a:t>
            </a:r>
            <a:endParaRPr lang="en-US" sz="1900" dirty="0" smtClean="0">
              <a:solidFill>
                <a:srgbClr val="8AAB00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9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Primjena ja </a:t>
            </a:r>
            <a:r>
              <a:rPr lang="hr-HR" sz="1900" dirty="0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brža i jeftinija </a:t>
            </a:r>
            <a:r>
              <a:rPr lang="hr-HR" sz="19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u odnosu na ručno premazivanje rana,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Dozvoljena je primjena u</a:t>
            </a:r>
            <a:r>
              <a:rPr lang="hr-HR" dirty="0" smtClean="0">
                <a:solidFill>
                  <a:srgbClr val="B446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r-HR" dirty="0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ekološkom </a:t>
            </a:r>
            <a:r>
              <a:rPr lang="hr-HR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vinogradarstvu.</a:t>
            </a:r>
            <a:endParaRPr lang="en-US" dirty="0"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19" y="3874415"/>
            <a:ext cx="2861363" cy="286136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44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34169" y="1090023"/>
            <a:ext cx="53772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Zaštita rana od rezidbe</a:t>
            </a:r>
            <a:endParaRPr lang="en-US" sz="2500" dirty="0">
              <a:solidFill>
                <a:srgbClr val="B446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4" name="BstwBSAIbKU"/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1542" y="2371725"/>
            <a:ext cx="7343775" cy="4130873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341193" y="1938377"/>
            <a:ext cx="8444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latin typeface="+mj-lt"/>
              </a:rPr>
              <a:t>Video isječak: </a:t>
            </a:r>
            <a:r>
              <a:rPr lang="hr-HR" sz="1100" dirty="0" smtClean="0">
                <a:latin typeface="+mj-lt"/>
              </a:rPr>
              <a:t>http</a:t>
            </a:r>
            <a:r>
              <a:rPr lang="hr-HR" sz="1100" dirty="0">
                <a:latin typeface="+mj-lt"/>
              </a:rPr>
              <a:t>://www.winetwork-data.eu/en/video/trichoderma_application_gtd__sc_16036.htm</a:t>
            </a:r>
          </a:p>
        </p:txBody>
      </p:sp>
    </p:spTree>
    <p:extLst>
      <p:ext uri="{BB962C8B-B14F-4D97-AF65-F5344CB8AC3E}">
        <p14:creationId xmlns:p14="http://schemas.microsoft.com/office/powerpoint/2010/main" val="5811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15119" y="1090023"/>
            <a:ext cx="53772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Alternativni načini rezidbe</a:t>
            </a:r>
            <a:endParaRPr lang="en-US" sz="2500" dirty="0">
              <a:solidFill>
                <a:srgbClr val="B446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5466" y="2345302"/>
            <a:ext cx="8659935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Jedna od mjera koja može smanjiti štete uzrokovane bolestima drva je rezidba kojom se nastoji </a:t>
            </a:r>
            <a:r>
              <a:rPr lang="hr-HR" sz="2000" dirty="0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očuvati tijek provodnog staničja na trsu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Očuvanjem funkcionalnog provodnog staničja i izbjegavanjem stvaranja velikih rana od rezidbe može se smanjiti zaraza uzročnicima bolesti drva.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58775" y="6489700"/>
            <a:ext cx="8542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Više informacija na</a:t>
            </a:r>
            <a:r>
              <a:rPr lang="en-US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 </a:t>
            </a:r>
            <a:r>
              <a:rPr lang="en-US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hlinkClick r:id="rId2"/>
              </a:rPr>
              <a:t>http</a:t>
            </a: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hlinkClick r:id="rId2"/>
              </a:rPr>
              <a:t>://www.winetwork-data.eu/intranet/libretti/0/libretto16497-01-1.pdf</a:t>
            </a:r>
            <a:endParaRPr lang="en-US" sz="16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020" y="4203700"/>
            <a:ext cx="4410205" cy="2286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630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Alternativni načini rezidbe</a:t>
            </a:r>
            <a:endParaRPr lang="en-US" sz="2500" dirty="0">
              <a:solidFill>
                <a:srgbClr val="B446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7625" y="2918654"/>
            <a:ext cx="5057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Praktična iskustva su pokazala kako je uzgojni </a:t>
            </a:r>
            <a:r>
              <a:rPr lang="hr-HR" sz="2000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oblik </a:t>
            </a:r>
            <a:r>
              <a:rPr lang="en-US" sz="2000" dirty="0" err="1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Gouyot</a:t>
            </a:r>
            <a:r>
              <a:rPr lang="hr-HR" sz="2000" dirty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-</a:t>
            </a:r>
            <a:r>
              <a:rPr lang="en-US" sz="2000" dirty="0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Poussard 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prikladan za smanjenje šteta od bolesti drva, iako potrebna su znanstvena istraživanja kako bi se navedena činjenica potvrdila. 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4" name="Immagine 3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2549529"/>
            <a:ext cx="3240000" cy="3240000"/>
          </a:xfrm>
          <a:prstGeom prst="ellipse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044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51042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Kviz</a:t>
            </a:r>
            <a:endParaRPr lang="en-US" sz="2500" dirty="0">
              <a:solidFill>
                <a:srgbClr val="BDC9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2070445"/>
            <a:ext cx="4373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dirty="0" smtClean="0">
                <a:solidFill>
                  <a:srgbClr val="B446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Molimo odgovorite na postavljena pitanja</a:t>
            </a:r>
            <a:endParaRPr lang="en-US" sz="2000" dirty="0" smtClean="0">
              <a:solidFill>
                <a:srgbClr val="B446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93" y="3436688"/>
            <a:ext cx="3702532" cy="30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895" y="2225427"/>
            <a:ext cx="3538885" cy="35074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367027" y="1018999"/>
            <a:ext cx="44355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Što su to bolesti drva?</a:t>
            </a:r>
            <a:endParaRPr lang="en-US" sz="2500" dirty="0">
              <a:solidFill>
                <a:srgbClr val="BDC9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438154" y="3115189"/>
            <a:ext cx="44450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dirty="0" smtClean="0">
                <a:latin typeface="+mj-lt"/>
                <a:ea typeface="Roboto Light" panose="02000000000000000000" pitchFamily="2" charset="0"/>
                <a:cs typeface="Sakkal Majalla" pitchFamily="2" charset="-78"/>
              </a:rPr>
              <a:t>Bolesti drva vinove loze pripadaju skupini gljivičnih bolesti koje uzrokuju štete na višegodišnjim dijelovima trsa, uslijed čega dolazi do pojave </a:t>
            </a:r>
            <a:r>
              <a:rPr lang="hr-HR" sz="2200" b="1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Sakkal Majalla" pitchFamily="2" charset="-78"/>
              </a:rPr>
              <a:t>simptoma na listovima i bobicama </a:t>
            </a:r>
            <a:r>
              <a:rPr lang="en-US" sz="2000" dirty="0" smtClean="0">
                <a:solidFill>
                  <a:srgbClr val="B44601"/>
                </a:solidFill>
                <a:latin typeface="+mj-lt"/>
                <a:ea typeface="Roboto Light" panose="02000000000000000000" pitchFamily="2" charset="0"/>
                <a:cs typeface="Sakkal Majalla" pitchFamily="2" charset="-78"/>
              </a:rPr>
              <a:t> 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Sakkal Majalla" pitchFamily="2" charset="-78"/>
              </a:rPr>
              <a:t>te ponekad i do </a:t>
            </a:r>
            <a:r>
              <a:rPr lang="hr-HR" sz="2200" b="1" dirty="0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Sakkal Majalla" pitchFamily="2" charset="-78"/>
              </a:rPr>
              <a:t>odumiranja čitavog trsa.</a:t>
            </a:r>
            <a:endParaRPr lang="en-US" sz="2200" b="1" dirty="0">
              <a:solidFill>
                <a:srgbClr val="8AAB00"/>
              </a:solidFill>
              <a:latin typeface="+mj-lt"/>
              <a:ea typeface="Roboto Light" panose="02000000000000000000" pitchFamily="2" charset="0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51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91319" y="1090023"/>
            <a:ext cx="7936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Video</a:t>
            </a:r>
            <a:r>
              <a:rPr lang="hr-HR" sz="20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isječak:</a:t>
            </a:r>
            <a:r>
              <a:rPr lang="en-US" sz="20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S</a:t>
            </a:r>
            <a:r>
              <a:rPr lang="hr-HR" sz="20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i</a:t>
            </a:r>
            <a:r>
              <a:rPr lang="en-US" sz="2000" dirty="0" err="1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mptom</a:t>
            </a:r>
            <a:r>
              <a:rPr lang="hr-HR" sz="20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i</a:t>
            </a:r>
            <a:r>
              <a:rPr lang="en-US" sz="20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r-HR" sz="20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i e</a:t>
            </a:r>
            <a:r>
              <a:rPr lang="en-US" sz="2000" dirty="0" err="1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pidemiolog</a:t>
            </a:r>
            <a:r>
              <a:rPr lang="hr-HR" sz="2000" dirty="0" err="1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ija</a:t>
            </a:r>
            <a:r>
              <a:rPr lang="hr-HR" sz="20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bolesti drva</a:t>
            </a:r>
            <a:endParaRPr lang="en-US" sz="2000" dirty="0">
              <a:solidFill>
                <a:srgbClr val="BDC9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2" name="Tm1FRqUfcVQ"/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55524" y="1741955"/>
            <a:ext cx="7859831" cy="474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127" y="2403901"/>
            <a:ext cx="6537278" cy="4085799"/>
          </a:xfrm>
          <a:prstGeom prst="rect">
            <a:avLst/>
          </a:prstGeom>
        </p:spPr>
      </p:pic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Rezultati i rasprava</a:t>
            </a: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CasellaDiTesto 3"/>
          <p:cNvSpPr txBox="1"/>
          <p:nvPr/>
        </p:nvSpPr>
        <p:spPr>
          <a:xfrm>
            <a:off x="491319" y="1090023"/>
            <a:ext cx="51042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Kviz</a:t>
            </a:r>
            <a:endParaRPr lang="en-US" sz="2500" dirty="0">
              <a:solidFill>
                <a:srgbClr val="BDC9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7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Što činiti sa zaraženim trsovima?</a:t>
            </a:r>
            <a:endParaRPr lang="en-US" sz="2500" dirty="0">
              <a:solidFill>
                <a:srgbClr val="B446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5585" y="2568768"/>
            <a:ext cx="50577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Ukoliko na pojedinim trsovima mjere prevencije nisu bile uspješne, </a:t>
            </a:r>
            <a:r>
              <a:rPr lang="hr-HR" sz="2000" dirty="0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moguće je provesti pojedine mjere s ciljem da se spasi trs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, iako te mjere ne garantiraju uspjeh te također trebaju biti dodatno istražene kako bi se potvrdila njihova učinkovitost. U nastavku slijedi prikaz tih mjera. </a:t>
            </a:r>
            <a:endParaRPr lang="en-US" sz="2000" dirty="0"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4" name="Immagine 3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770" y="2549530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1707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357968" y="1090023"/>
            <a:ext cx="68905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Mehaničko uklanjanje simptomatičnog višegodišnjeg drva</a:t>
            </a:r>
            <a:endParaRPr lang="en-US" sz="2500" dirty="0">
              <a:solidFill>
                <a:srgbClr val="B446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754" y="2331013"/>
            <a:ext cx="86313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Ova se mjera sastoji u </a:t>
            </a:r>
            <a:r>
              <a:rPr lang="hr-HR" sz="2000" dirty="0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uklanjanju simptomatičnih dijelova debla 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pomoću motorne pile manjih dimenzija. 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3680079"/>
            <a:ext cx="3240000" cy="23400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Immagine 6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5225" y="3673450"/>
            <a:ext cx="3240000" cy="234000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1296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3857625" y="3363021"/>
            <a:ext cx="5043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Ova mjera daje </a:t>
            </a:r>
            <a:r>
              <a:rPr lang="hr-HR" sz="2000" dirty="0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kratkoročno dobre rezultate i rezultira brzim oporavkom trsa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, ali su </a:t>
            </a:r>
            <a:r>
              <a:rPr lang="hr-HR" sz="2000" dirty="0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troškovi provedbe visoki 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zbog velikog utroška radnih sati i potrebe za specijaliziranom radnom snagom. </a:t>
            </a:r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9"/>
          <a:stretch/>
        </p:blipFill>
        <p:spPr>
          <a:xfrm>
            <a:off x="358775" y="2528888"/>
            <a:ext cx="3240000" cy="3240000"/>
          </a:xfrm>
          <a:prstGeom prst="ellipse">
            <a:avLst/>
          </a:prstGeom>
        </p:spPr>
      </p:pic>
      <p:sp>
        <p:nvSpPr>
          <p:cNvPr id="8" name="CasellaDiTesto 4"/>
          <p:cNvSpPr txBox="1"/>
          <p:nvPr/>
        </p:nvSpPr>
        <p:spPr>
          <a:xfrm>
            <a:off x="357968" y="1090023"/>
            <a:ext cx="68905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Mehaničko uklanjanje simptomatičnog višegodišnjeg drva</a:t>
            </a:r>
            <a:endParaRPr lang="en-US" sz="2500" dirty="0">
              <a:solidFill>
                <a:srgbClr val="B446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3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05594" y="1090023"/>
            <a:ext cx="53772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Cijepljenje na raskol</a:t>
            </a:r>
            <a:endParaRPr lang="en-US" sz="2500" dirty="0">
              <a:solidFill>
                <a:srgbClr val="B446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31014"/>
            <a:ext cx="85440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2000" dirty="0" err="1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Precijepljivanjem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se prereže deblo pri bazi (ispod </a:t>
            </a:r>
            <a:r>
              <a:rPr lang="hr-HR" sz="2000" dirty="0" err="1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cjepnog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mjesta) te se zatim podloga precijepi novom plemkom metodom cijepljenja na raskol. 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4329700"/>
            <a:ext cx="3240000" cy="21600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Immagine 6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5225" y="4329700"/>
            <a:ext cx="3240000" cy="216000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9881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3859209" y="3442353"/>
            <a:ext cx="5043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Ova mjera daje </a:t>
            </a:r>
            <a:r>
              <a:rPr lang="hr-HR" sz="2000" dirty="0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dobre rezultate 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i ne zahtijeva posebnu opremu</a:t>
            </a:r>
            <a:r>
              <a:rPr lang="en-US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ali ograničavajuća okolnost joj je što je </a:t>
            </a:r>
            <a:r>
              <a:rPr lang="hr-HR" sz="2000" dirty="0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radno zahtjevna</a:t>
            </a:r>
            <a:r>
              <a:rPr lang="en-US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>
              <a:latin typeface="+mj-lt"/>
            </a:endParaRPr>
          </a:p>
        </p:txBody>
      </p:sp>
      <p:pic>
        <p:nvPicPr>
          <p:cNvPr id="4" name="Immagine 3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770" y="2536780"/>
            <a:ext cx="3240000" cy="3240000"/>
          </a:xfrm>
          <a:prstGeom prst="ellipse">
            <a:avLst/>
          </a:prstGeom>
        </p:spPr>
      </p:pic>
      <p:sp>
        <p:nvSpPr>
          <p:cNvPr id="7" name="CasellaDiTesto 1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4"/>
          <p:cNvSpPr txBox="1"/>
          <p:nvPr/>
        </p:nvSpPr>
        <p:spPr>
          <a:xfrm>
            <a:off x="405594" y="1090023"/>
            <a:ext cx="53772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Cijepljenje na raskol</a:t>
            </a:r>
            <a:endParaRPr lang="en-US" sz="2500" dirty="0">
              <a:solidFill>
                <a:srgbClr val="B446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6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377019" y="1153523"/>
            <a:ext cx="53772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Obnova debla razvojem bazalne mladice</a:t>
            </a:r>
            <a:endParaRPr lang="en-US" sz="2500" dirty="0">
              <a:solidFill>
                <a:srgbClr val="BDC9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98449" y="2725301"/>
            <a:ext cx="50577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Calibri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Obnova debla (pomlađivanje trsova</a:t>
            </a:r>
            <a:r>
              <a:rPr lang="vi-VN" sz="2000" dirty="0" smtClean="0">
                <a:latin typeface="Calibri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r>
              <a:rPr lang="hr-HR" sz="2000" dirty="0" smtClean="0">
                <a:latin typeface="Calibri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 je mjera kojom se </a:t>
            </a:r>
            <a:r>
              <a:rPr lang="hr-HR" sz="2000" dirty="0" smtClean="0">
                <a:solidFill>
                  <a:srgbClr val="8AAB00"/>
                </a:solidFill>
                <a:latin typeface="Calibri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nadzemni</a:t>
            </a:r>
            <a:r>
              <a:rPr lang="hr-HR" sz="2000" dirty="0" smtClean="0">
                <a:solidFill>
                  <a:srgbClr val="B44601"/>
                </a:solidFill>
                <a:latin typeface="Calibri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r-HR" sz="2000" dirty="0" smtClean="0">
                <a:solidFill>
                  <a:srgbClr val="8AAB00"/>
                </a:solidFill>
                <a:latin typeface="Calibri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dio trsa obnavlja iz mladice koja se razvija iz bazalnog dijela postojećeg debla </a:t>
            </a:r>
            <a:r>
              <a:rPr lang="hr-HR" sz="2000" dirty="0" smtClean="0">
                <a:latin typeface="Calibri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(iz plemke), dok se staro deblo uklanja. </a:t>
            </a:r>
          </a:p>
          <a:p>
            <a:pPr algn="just">
              <a:lnSpc>
                <a:spcPct val="150000"/>
              </a:lnSpc>
            </a:pPr>
            <a:r>
              <a:rPr lang="hr-HR" sz="2000" dirty="0" smtClean="0">
                <a:latin typeface="Calibri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Ova je mjera posebno učinkovita kod suzbijanja </a:t>
            </a:r>
            <a:r>
              <a:rPr lang="hr-HR" sz="2000" dirty="0" err="1" smtClean="0">
                <a:solidFill>
                  <a:srgbClr val="8AAB00"/>
                </a:solidFill>
                <a:latin typeface="Calibri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Eutiopze</a:t>
            </a:r>
            <a:r>
              <a:rPr lang="hr-HR" sz="2000" dirty="0" smtClean="0">
                <a:latin typeface="Calibri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. ne zahtjeva specijaliziranu radnu snagu, ali je zahtjevna u pogledu utroška radnih sati.</a:t>
            </a:r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752" y="2888887"/>
            <a:ext cx="3960000" cy="324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808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Mjere za smanjenje šteta na simptomatičnim trsova</a:t>
            </a:r>
            <a:endParaRPr lang="en-US" sz="2500" dirty="0">
              <a:solidFill>
                <a:srgbClr val="B446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31014"/>
            <a:ext cx="8659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Uklanjanje simptomatičnih </a:t>
            </a:r>
            <a:r>
              <a:rPr lang="hr-HR" sz="2000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dijelova višegodišnjeg 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drva, </a:t>
            </a:r>
            <a:r>
              <a:rPr lang="hr-HR" sz="2000" dirty="0" err="1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</a:t>
            </a:r>
            <a:r>
              <a:rPr lang="hr-HR" sz="2000" dirty="0" err="1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recijepljivanje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i o</a:t>
            </a:r>
            <a:r>
              <a:rPr lang="vi-VN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bnova </a:t>
            </a:r>
            <a:r>
              <a:rPr lang="vi-VN" sz="2000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debla (pomlađivanje trsova</a:t>
            </a:r>
            <a:r>
              <a:rPr lang="vi-VN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su mjere koje mogu biti učinkovite samo </a:t>
            </a:r>
            <a:r>
              <a:rPr lang="hr-HR" sz="2000" dirty="0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kada se zaraza nije proširila i na korijen trsa. </a:t>
            </a:r>
            <a:endParaRPr lang="hr-HR" sz="2000" dirty="0" smtClean="0">
              <a:solidFill>
                <a:srgbClr val="B446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2515993" y="4071940"/>
            <a:ext cx="6311242" cy="26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2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41178" y="2331014"/>
            <a:ext cx="8688509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195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Pored toga postoje i neke druge mjere koje se u praksi primjenjuju u nekim vinogradarskim područjima, </a:t>
            </a:r>
            <a:r>
              <a:rPr lang="hr-HR" sz="1950" b="1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iako još nisu dovoljno istražene </a:t>
            </a:r>
            <a:r>
              <a:rPr lang="hr-HR" sz="195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i prikazane su na sljedećim slajdovima. 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2515993" y="4071940"/>
            <a:ext cx="6311242" cy="2628899"/>
          </a:xfrm>
          <a:prstGeom prst="rect">
            <a:avLst/>
          </a:prstGeom>
        </p:spPr>
      </p:pic>
      <p:sp>
        <p:nvSpPr>
          <p:cNvPr id="8" name="CasellaDiTesto 4"/>
          <p:cNvSpPr txBox="1"/>
          <p:nvPr/>
        </p:nvSpPr>
        <p:spPr>
          <a:xfrm>
            <a:off x="491319" y="1090023"/>
            <a:ext cx="53772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Mjere za smanjenje šteta na simptomatičnim trsova</a:t>
            </a:r>
            <a:endParaRPr lang="en-US" sz="2500" dirty="0">
              <a:solidFill>
                <a:srgbClr val="B446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6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1692428" y="3729039"/>
            <a:ext cx="7100136" cy="295750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23095" y="2013635"/>
            <a:ext cx="6857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 uzrokuju velike </a:t>
            </a:r>
            <a:r>
              <a:rPr lang="hr-HR" sz="2000" b="1" dirty="0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ekonomske gubitke 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zbog ponovne sadnje osušenih trsova </a:t>
            </a:r>
            <a:r>
              <a:rPr lang="en-US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za što se na svjetskoj razini utroši oko </a:t>
            </a:r>
            <a:r>
              <a:rPr lang="en-US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1,5 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milijardi dolara godišnje</a:t>
            </a:r>
            <a:r>
              <a:rPr lang="en-US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te zbog </a:t>
            </a:r>
            <a:r>
              <a:rPr lang="hr-HR" sz="2000" b="1" dirty="0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smanjenja produktivnosti vinograda, 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kako po pitanju </a:t>
            </a:r>
            <a:r>
              <a:rPr lang="hr-HR" sz="2000" b="1" dirty="0" smtClean="0">
                <a:solidFill>
                  <a:srgbClr val="FECB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prinosa, 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tako i po pitanju </a:t>
            </a:r>
            <a:r>
              <a:rPr lang="hr-HR" sz="2000" b="1" dirty="0" smtClean="0">
                <a:solidFill>
                  <a:srgbClr val="FECB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kvalitete grožđa </a:t>
            </a:r>
            <a:r>
              <a:rPr lang="en-US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gubitak produktivnosti samo u Francuskoj iznosi oko milijardu dolara godišnje).</a:t>
            </a:r>
            <a:endParaRPr lang="en-US" sz="2000" b="1" dirty="0"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CasellaDiTesto 4"/>
          <p:cNvSpPr txBox="1"/>
          <p:nvPr/>
        </p:nvSpPr>
        <p:spPr>
          <a:xfrm>
            <a:off x="367027" y="992365"/>
            <a:ext cx="44355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Kakve štete pričinjavaju</a:t>
            </a:r>
            <a:r>
              <a:rPr lang="en-US" sz="25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  <a:endParaRPr lang="en-US" sz="2500" dirty="0">
              <a:solidFill>
                <a:srgbClr val="BDC9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295275" y="1884337"/>
            <a:ext cx="5377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Injektiranje vodikovog peroksida (</a:t>
            </a:r>
            <a:r>
              <a:rPr lang="en-US" sz="2000" b="1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H</a:t>
            </a:r>
            <a:r>
              <a:rPr lang="en-US" sz="2000" b="1" baseline="-25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r>
              <a:rPr lang="en-US" sz="2000" b="1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O</a:t>
            </a:r>
            <a:r>
              <a:rPr lang="en-US" sz="2000" b="1" baseline="-25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r>
              <a:rPr lang="hr-HR" sz="2000" b="1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) u deblo</a:t>
            </a:r>
            <a:endParaRPr lang="en-US" sz="2000" b="1" dirty="0"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31014"/>
            <a:ext cx="8629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Injektiranje vodikovog peroksida je mjera koju primjenjuju pojedini vinogradari na području Španjolske i Francuske, a koja se sastoji u bušenju malih udubina u deblu, u koje se injektira vodikov peroksid (</a:t>
            </a:r>
            <a:r>
              <a:rPr lang="en-US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H</a:t>
            </a:r>
            <a:r>
              <a:rPr lang="en-US" sz="2000" baseline="-25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r>
              <a:rPr lang="en-US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O</a:t>
            </a:r>
            <a:r>
              <a:rPr lang="en-US" sz="2000" baseline="-25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).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5506" y="4329700"/>
            <a:ext cx="3339719" cy="2160000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8" name="CasellaDiTesto 4"/>
          <p:cNvSpPr txBox="1"/>
          <p:nvPr/>
        </p:nvSpPr>
        <p:spPr>
          <a:xfrm>
            <a:off x="358775" y="1102723"/>
            <a:ext cx="53772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Mjere za smanjenje šteta na simptomatičnim trsova</a:t>
            </a:r>
            <a:endParaRPr lang="en-US" sz="2500" dirty="0">
              <a:solidFill>
                <a:srgbClr val="B446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69754" y="2345307"/>
            <a:ext cx="8558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195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Pojedini proizvođači na području Španjolske koriste ovu mjeru, koja se sastoji 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u bušenju </a:t>
            </a:r>
            <a:r>
              <a:rPr lang="hr-HR" sz="2000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malih udubina u deblu, u koje se injektira 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otopina </a:t>
            </a:r>
            <a:r>
              <a:rPr lang="hr-HR" sz="2000" dirty="0" err="1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nanočestica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bakra. Rezultati izgledaju obećavajuće</a:t>
            </a:r>
            <a:r>
              <a:rPr lang="en-US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ali </a:t>
            </a:r>
            <a:r>
              <a:rPr lang="hr-HR" sz="2000" b="1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potrebna su dodatna istraživanja 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prije primjene ove mjere u praksi. </a:t>
            </a:r>
            <a:endParaRPr lang="en-US" sz="2000" dirty="0"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5225" y="4329700"/>
            <a:ext cx="3240000" cy="2160000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7" name="CasellaDiTesto 4"/>
          <p:cNvSpPr txBox="1"/>
          <p:nvPr/>
        </p:nvSpPr>
        <p:spPr>
          <a:xfrm>
            <a:off x="415072" y="1972421"/>
            <a:ext cx="5377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Injektiranje </a:t>
            </a:r>
            <a:r>
              <a:rPr lang="hr-HR" sz="2000" b="1" dirty="0" err="1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nanočestica</a:t>
            </a:r>
            <a:r>
              <a:rPr lang="hr-HR" sz="2000" b="1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bakra u deblo</a:t>
            </a:r>
            <a:endParaRPr lang="en-US" sz="2000" b="1" dirty="0"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CasellaDiTesto 4"/>
          <p:cNvSpPr txBox="1"/>
          <p:nvPr/>
        </p:nvSpPr>
        <p:spPr>
          <a:xfrm>
            <a:off x="402372" y="1114607"/>
            <a:ext cx="53772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Mjere za smanjenje šteta na simptomatičnim trsova</a:t>
            </a:r>
            <a:endParaRPr lang="en-US" sz="2500" dirty="0">
              <a:solidFill>
                <a:srgbClr val="B446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5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358775" y="1078811"/>
            <a:ext cx="68703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50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hr-HR" dirty="0"/>
              <a:t>Umetanje drvenih isječaka s </a:t>
            </a:r>
            <a:r>
              <a:rPr lang="hr-HR" i="1" dirty="0" err="1"/>
              <a:t>Trichoderma</a:t>
            </a:r>
            <a:r>
              <a:rPr lang="hr-HR" dirty="0"/>
              <a:t> vrstama u deblo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757614" y="2478027"/>
            <a:ext cx="5029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Ova se mjera sastoji </a:t>
            </a:r>
            <a:r>
              <a:rPr lang="hr-HR" sz="2000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u 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bušenju manjih udubina </a:t>
            </a:r>
            <a:r>
              <a:rPr lang="hr-HR" sz="2000" dirty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u 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deblu simptomatičnog trsa, u koje se umeću manji komadi drva inokulirani s vrstama roda </a:t>
            </a:r>
            <a:r>
              <a:rPr lang="hr-HR" sz="2000" i="1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Trichoderma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. Primjena ove mjere nije raširena u praksi, već je samo mjestimično zastupljena, a </a:t>
            </a:r>
            <a:r>
              <a:rPr lang="hr-HR" sz="2000" b="1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potrebna su i dodatna istraživanja 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kako bi se potvrdila njezina učinkovitost.</a:t>
            </a:r>
          </a:p>
        </p:txBody>
      </p:sp>
      <p:pic>
        <p:nvPicPr>
          <p:cNvPr id="7" name="Immagine 6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2543188"/>
            <a:ext cx="3240000" cy="3240000"/>
          </a:xfrm>
          <a:prstGeom prst="ellipse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472871">
            <a:off x="7287151" y="5204349"/>
            <a:ext cx="1472356" cy="145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51042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Kviz</a:t>
            </a:r>
            <a:endParaRPr lang="en-US" sz="2500" dirty="0">
              <a:solidFill>
                <a:srgbClr val="BDC9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2070445"/>
            <a:ext cx="4373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dirty="0" smtClean="0">
                <a:solidFill>
                  <a:srgbClr val="B446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Molimo odgovorite na postavljena pitanja</a:t>
            </a:r>
            <a:endParaRPr lang="en-US" sz="2000" dirty="0" smtClean="0">
              <a:solidFill>
                <a:srgbClr val="B446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93" y="3436688"/>
            <a:ext cx="3702532" cy="30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91319" y="1090023"/>
            <a:ext cx="7936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Video</a:t>
            </a:r>
            <a:r>
              <a:rPr lang="hr-HR" sz="20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isječak:</a:t>
            </a:r>
            <a:r>
              <a:rPr lang="en-US" sz="20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S</a:t>
            </a:r>
            <a:r>
              <a:rPr lang="hr-HR" sz="20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i</a:t>
            </a:r>
            <a:r>
              <a:rPr lang="en-US" sz="2000" dirty="0" err="1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mptom</a:t>
            </a:r>
            <a:r>
              <a:rPr lang="hr-HR" sz="20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i</a:t>
            </a:r>
            <a:r>
              <a:rPr lang="en-US" sz="20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r-HR" sz="20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i e</a:t>
            </a:r>
            <a:r>
              <a:rPr lang="en-US" sz="2000" dirty="0" err="1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pidemiolog</a:t>
            </a:r>
            <a:r>
              <a:rPr lang="hr-HR" sz="2000" dirty="0" err="1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ija</a:t>
            </a:r>
            <a:r>
              <a:rPr lang="hr-HR" sz="20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bolesti drva</a:t>
            </a:r>
            <a:endParaRPr lang="en-US" sz="2000" dirty="0">
              <a:solidFill>
                <a:srgbClr val="BDC9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VQNSigPdt4w"/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8775" y="1965920"/>
            <a:ext cx="8042275" cy="452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127" y="2403901"/>
            <a:ext cx="6537278" cy="4085799"/>
          </a:xfrm>
          <a:prstGeom prst="rect">
            <a:avLst/>
          </a:prstGeom>
        </p:spPr>
      </p:pic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341194" y="2070445"/>
            <a:ext cx="4373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 smtClean="0">
                <a:solidFill>
                  <a:srgbClr val="B446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Rezultati i rasprava</a:t>
            </a:r>
            <a:endParaRPr lang="en-US" sz="2400" dirty="0" smtClean="0">
              <a:solidFill>
                <a:srgbClr val="B446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CasellaDiTesto 3"/>
          <p:cNvSpPr txBox="1"/>
          <p:nvPr/>
        </p:nvSpPr>
        <p:spPr>
          <a:xfrm>
            <a:off x="491319" y="1090023"/>
            <a:ext cx="51042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Kviz</a:t>
            </a:r>
            <a:endParaRPr lang="en-US" sz="2500" dirty="0">
              <a:solidFill>
                <a:srgbClr val="BDC9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4083935" y="4667902"/>
            <a:ext cx="4743300" cy="197578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26935" y="1834246"/>
            <a:ext cx="2605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Vinograd: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26935" y="3040746"/>
            <a:ext cx="2605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Vino: </a:t>
            </a:r>
            <a:endParaRPr lang="en-US" sz="2200" b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59041" y="1774450"/>
            <a:ext cx="4921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4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Smanjenje prinosa</a:t>
            </a:r>
            <a:r>
              <a:rPr lang="en-US" sz="14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hr-HR" sz="1400" b="1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sušenje (potpuno propadanje) </a:t>
            </a:r>
            <a:r>
              <a:rPr lang="hr-HR" sz="14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trsova i povećane troškove za </a:t>
            </a:r>
            <a:r>
              <a:rPr lang="hr-HR" sz="1400" b="1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ponovnu sadnju </a:t>
            </a:r>
            <a:r>
              <a:rPr lang="hr-HR" sz="14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osušenih trsova. </a:t>
            </a:r>
            <a:endParaRPr lang="en-US" sz="1400" dirty="0"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sz="1200" dirty="0"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459041" y="2988911"/>
            <a:ext cx="4921247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4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Smanjenje </a:t>
            </a:r>
            <a:r>
              <a:rPr lang="hr-HR" sz="1400" b="1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kvalitete</a:t>
            </a:r>
            <a:r>
              <a:rPr lang="hr-HR" sz="14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vina </a:t>
            </a:r>
            <a:r>
              <a:rPr lang="fr-FR" sz="14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hr-HR" sz="14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niži šećeri</a:t>
            </a:r>
            <a:r>
              <a:rPr lang="fr-FR" sz="14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hr-HR" sz="14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viša pH vrijednost, itd.</a:t>
            </a:r>
            <a:r>
              <a:rPr lang="fr-FR" sz="14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) </a:t>
            </a:r>
            <a:endParaRPr lang="en-US" sz="1400" dirty="0"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2" name="CasellaDiTesto 4"/>
          <p:cNvSpPr txBox="1"/>
          <p:nvPr/>
        </p:nvSpPr>
        <p:spPr>
          <a:xfrm>
            <a:off x="375905" y="912463"/>
            <a:ext cx="44355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Kakve štete pričinjavaju</a:t>
            </a:r>
            <a:r>
              <a:rPr lang="en-US" sz="25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  <a:endParaRPr lang="en-US" sz="2500" dirty="0">
              <a:solidFill>
                <a:srgbClr val="BDC9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49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313759" y="832561"/>
            <a:ext cx="53772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O kojim je bolestima riječ</a:t>
            </a:r>
            <a:r>
              <a:rPr lang="it-IT" sz="25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?   </a:t>
            </a:r>
            <a:endParaRPr lang="hr-HR" sz="2500" dirty="0" smtClean="0">
              <a:solidFill>
                <a:srgbClr val="BDC9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en-US" sz="2500" dirty="0" smtClean="0">
                <a:solidFill>
                  <a:srgbClr val="B446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hr-HR" sz="2500" dirty="0" smtClean="0">
                <a:solidFill>
                  <a:srgbClr val="B446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u rodnom vinogradu</a:t>
            </a:r>
            <a:r>
              <a:rPr lang="en-US" sz="2500" dirty="0" smtClean="0">
                <a:solidFill>
                  <a:srgbClr val="B446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2500" dirty="0">
              <a:solidFill>
                <a:srgbClr val="B446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5708" y="2274107"/>
            <a:ext cx="2203909" cy="2197291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112586" y="5022375"/>
            <a:ext cx="2759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Botr</a:t>
            </a:r>
            <a:r>
              <a:rPr lang="hr-HR" sz="2400" i="1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io</a:t>
            </a:r>
            <a:r>
              <a:rPr lang="it-IT" sz="2400" i="1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</a:t>
            </a:r>
            <a:r>
              <a:rPr lang="hr-HR" sz="2400" i="1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ferijsko</a:t>
            </a:r>
            <a:r>
              <a:rPr lang="hr-HR" sz="2400" i="1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sušenje</a:t>
            </a:r>
            <a:endParaRPr lang="en-US" sz="2400" i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987706" y="5022374"/>
            <a:ext cx="116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Eutipoza</a:t>
            </a:r>
            <a:endParaRPr lang="en-US" sz="2400" i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538556" y="5022375"/>
            <a:ext cx="2292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i="1" dirty="0" err="1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Eska</a:t>
            </a:r>
            <a:endParaRPr lang="en-US" sz="2400" i="1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08153" y="5669553"/>
            <a:ext cx="2130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err="1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Kloroza</a:t>
            </a:r>
            <a:r>
              <a:rPr lang="hr-HR" sz="1600" b="1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/nekroza na lišću</a:t>
            </a:r>
            <a:endParaRPr lang="en-US" sz="1600" b="1" dirty="0" smtClean="0"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330475" y="5669553"/>
            <a:ext cx="2497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Kržljave mladice</a:t>
            </a:r>
            <a:endParaRPr lang="en-US" sz="1600" b="1" dirty="0" smtClean="0"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ctr"/>
            <a:r>
              <a:rPr lang="hr-HR" sz="1600" b="1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Izražena </a:t>
            </a:r>
            <a:r>
              <a:rPr lang="hr-HR" sz="1600" b="1" dirty="0" err="1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kloroza</a:t>
            </a:r>
            <a:r>
              <a:rPr lang="hr-HR" sz="1600" b="1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na rubu lista</a:t>
            </a:r>
            <a:endParaRPr lang="en-US" sz="1600" b="1" dirty="0" smtClean="0"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432152" y="5666191"/>
            <a:ext cx="2497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‘Tigrasti listovi’ izgled listova</a:t>
            </a:r>
            <a:endParaRPr lang="en-US" sz="1600" b="1" dirty="0" smtClean="0"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ctr"/>
            <a:r>
              <a:rPr lang="hr-HR" sz="1600" b="1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Crne mrlje na bobicama</a:t>
            </a:r>
            <a:endParaRPr lang="en-US" sz="1600" b="1" dirty="0" smtClean="0"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4107"/>
            <a:ext cx="2195513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2333625"/>
            <a:ext cx="2200275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1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Kako suzbijati bolest?</a:t>
            </a:r>
            <a:endParaRPr lang="en-US" sz="2400" dirty="0">
              <a:solidFill>
                <a:srgbClr val="B446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45302"/>
            <a:ext cx="86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S ciljem suzbijanja bolesti drva, </a:t>
            </a:r>
            <a:r>
              <a:rPr lang="hr-HR" sz="2000" dirty="0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prevencija je ključ uspjeha. </a:t>
            </a:r>
            <a:endParaRPr lang="en-US" sz="2000" dirty="0">
              <a:solidFill>
                <a:srgbClr val="8AAB00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2515993" y="4071940"/>
            <a:ext cx="6311242" cy="26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2586" y="2429302"/>
            <a:ext cx="4012443" cy="383502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221431" y="5180927"/>
            <a:ext cx="1635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+mj-lt"/>
                <a:ea typeface="Dotum" panose="020B0600000101010101" pitchFamily="34" charset="-127"/>
              </a:rPr>
              <a:t>Infekcija</a:t>
            </a:r>
            <a:endParaRPr lang="en-US" sz="2000" dirty="0">
              <a:latin typeface="+mj-lt"/>
              <a:ea typeface="Dotum" panose="020B0600000101010101" pitchFamily="34" charset="-127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108269" y="3585479"/>
            <a:ext cx="2347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+mj-lt"/>
                <a:ea typeface="Dotum" panose="020B0600000101010101" pitchFamily="34" charset="-127"/>
              </a:rPr>
              <a:t>Širenje kišom</a:t>
            </a:r>
            <a:endParaRPr lang="en-US" sz="2000" dirty="0">
              <a:latin typeface="+mj-lt"/>
              <a:ea typeface="Dotum" panose="020B0600000101010101" pitchFamily="34" charset="-127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455218" y="2633527"/>
            <a:ext cx="1928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+mj-lt"/>
                <a:ea typeface="Dotum" panose="020B0600000101010101" pitchFamily="34" charset="-127"/>
              </a:rPr>
              <a:t>Infektivni </a:t>
            </a:r>
            <a:r>
              <a:rPr lang="hr-HR" sz="2000" dirty="0" err="1" smtClean="0">
                <a:latin typeface="+mj-lt"/>
                <a:ea typeface="Dotum" panose="020B0600000101010101" pitchFamily="34" charset="-127"/>
              </a:rPr>
              <a:t>inokulum</a:t>
            </a:r>
            <a:endParaRPr lang="en-US" sz="2000" dirty="0">
              <a:latin typeface="+mj-lt"/>
              <a:ea typeface="Dotum" panose="020B0600000101010101" pitchFamily="34" charset="-127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157507" y="5380982"/>
            <a:ext cx="2072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+mj-lt"/>
                <a:ea typeface="Dotum" panose="020B0600000101010101" pitchFamily="34" charset="-127"/>
              </a:rPr>
              <a:t>Reprodukcija </a:t>
            </a:r>
            <a:endParaRPr lang="en-US" sz="2200" dirty="0">
              <a:latin typeface="+mj-lt"/>
              <a:ea typeface="Dotum" panose="020B0600000101010101" pitchFamily="34" charset="-127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836183" y="6250676"/>
            <a:ext cx="1385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C00000"/>
                </a:solidFill>
                <a:latin typeface="+mj-lt"/>
                <a:ea typeface="Dotum" panose="020B0600000101010101" pitchFamily="34" charset="-127"/>
              </a:rPr>
              <a:t>Ljeto</a:t>
            </a:r>
            <a:endParaRPr lang="en-US" sz="2400" b="1" dirty="0">
              <a:solidFill>
                <a:srgbClr val="C00000"/>
              </a:solidFill>
              <a:latin typeface="+mj-lt"/>
              <a:ea typeface="Dotum" panose="020B0600000101010101" pitchFamily="34" charset="-127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975171" y="3980498"/>
            <a:ext cx="20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accent6"/>
                </a:solidFill>
                <a:latin typeface="+mj-lt"/>
                <a:ea typeface="Dotum" panose="020B0600000101010101" pitchFamily="34" charset="-127"/>
              </a:rPr>
              <a:t>Proljeće</a:t>
            </a:r>
            <a:endParaRPr lang="en-US" sz="2400" b="1" dirty="0">
              <a:solidFill>
                <a:schemeClr val="accent6"/>
              </a:solidFill>
              <a:latin typeface="+mj-lt"/>
              <a:ea typeface="Dotum" panose="020B0600000101010101" pitchFamily="34" charset="-127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0" y="3970581"/>
            <a:ext cx="1437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accent2"/>
                </a:solidFill>
                <a:latin typeface="+mj-lt"/>
                <a:ea typeface="Dotum" panose="020B0600000101010101" pitchFamily="34" charset="-127"/>
              </a:rPr>
              <a:t>Jesen</a:t>
            </a:r>
            <a:endParaRPr lang="en-US" sz="2400" b="1" dirty="0">
              <a:solidFill>
                <a:schemeClr val="accent2"/>
              </a:solidFill>
              <a:latin typeface="+mj-lt"/>
              <a:ea typeface="Dotum" panose="020B0600000101010101" pitchFamily="34" charset="-127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949345" y="1912057"/>
            <a:ext cx="115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Dotum" panose="020B0600000101010101" pitchFamily="34" charset="-127"/>
              </a:rPr>
              <a:t>Zima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+mj-lt"/>
              <a:ea typeface="Dotum" panose="020B0600000101010101" pitchFamily="34" charset="-127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039159" y="3042026"/>
            <a:ext cx="2347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>
                <a:solidFill>
                  <a:srgbClr val="571F1C"/>
                </a:solidFill>
                <a:latin typeface="+mj-lt"/>
                <a:ea typeface="Dotum" panose="020B0600000101010101" pitchFamily="34" charset="-127"/>
              </a:rPr>
              <a:t>Rane od rezidbe</a:t>
            </a:r>
            <a:endParaRPr lang="en-US" sz="2200" b="1" dirty="0">
              <a:solidFill>
                <a:srgbClr val="571F1C"/>
              </a:solidFill>
              <a:latin typeface="+mj-lt"/>
              <a:ea typeface="Dotum" panose="020B0600000101010101" pitchFamily="34" charset="-127"/>
            </a:endParaRPr>
          </a:p>
        </p:txBody>
      </p:sp>
      <p:sp>
        <p:nvSpPr>
          <p:cNvPr id="17" name="CasellaDiTesto 4"/>
          <p:cNvSpPr txBox="1"/>
          <p:nvPr/>
        </p:nvSpPr>
        <p:spPr>
          <a:xfrm>
            <a:off x="393661" y="1081145"/>
            <a:ext cx="51042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Životni ciklus patogena</a:t>
            </a:r>
            <a:endParaRPr lang="en-US" sz="2500" dirty="0">
              <a:solidFill>
                <a:srgbClr val="BDC9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8" name="CasellaDiTesto 5"/>
          <p:cNvSpPr txBox="1"/>
          <p:nvPr/>
        </p:nvSpPr>
        <p:spPr>
          <a:xfrm>
            <a:off x="5856887" y="1540920"/>
            <a:ext cx="3283072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Kako bi se spriječilo širenje bolesti drva, bitno je poznavati životni ciklus i epidemiologiju patogena.</a:t>
            </a:r>
          </a:p>
        </p:txBody>
      </p:sp>
    </p:spTree>
    <p:extLst>
      <p:ext uri="{BB962C8B-B14F-4D97-AF65-F5344CB8AC3E}">
        <p14:creationId xmlns:p14="http://schemas.microsoft.com/office/powerpoint/2010/main" val="3296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384783" y="1090023"/>
            <a:ext cx="51042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Rezidba u adekvatno vrijeme</a:t>
            </a:r>
            <a:endParaRPr lang="en-US" sz="2500" dirty="0">
              <a:solidFill>
                <a:srgbClr val="BDC9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8744" y="3712191"/>
            <a:ext cx="4635256" cy="314581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41194" y="2431884"/>
            <a:ext cx="792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Uzročnici bolesti vrše zarazu uglavnom putem rana od rezidbe.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67027" y="2973295"/>
            <a:ext cx="55819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Budući da se spore uzročnika bolesti šire kišom</a:t>
            </a:r>
            <a:r>
              <a:rPr lang="en-US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važno je</a:t>
            </a:r>
            <a:r>
              <a:rPr lang="en-US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r-HR" sz="2000" b="1" dirty="0" smtClean="0">
                <a:solidFill>
                  <a:schemeClr val="accent2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rezidbu provoditi tijekom suhog vremena</a:t>
            </a:r>
            <a:r>
              <a:rPr lang="en-US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just"/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Pored toga, korisno je zaštiti rane od rezidbe premazivanjem </a:t>
            </a:r>
            <a:r>
              <a:rPr lang="hr-HR" sz="2000" b="1" dirty="0" smtClean="0">
                <a:solidFill>
                  <a:schemeClr val="accent6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voskom</a:t>
            </a:r>
            <a:r>
              <a:rPr lang="hr-HR" sz="2000" b="1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odnosno</a:t>
            </a:r>
            <a:r>
              <a:rPr lang="hr-HR" sz="2000" b="1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primjenom </a:t>
            </a:r>
            <a:r>
              <a:rPr lang="hr-HR" sz="2000" b="1" dirty="0" smtClean="0">
                <a:solidFill>
                  <a:schemeClr val="accent6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kemijskih fungicida 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ili </a:t>
            </a:r>
            <a:r>
              <a:rPr lang="hr-HR" sz="2000" b="1" dirty="0" smtClean="0">
                <a:solidFill>
                  <a:schemeClr val="accent6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vrsta</a:t>
            </a:r>
            <a:r>
              <a:rPr lang="hr-HR" sz="2000" b="1" i="1" dirty="0" smtClean="0">
                <a:solidFill>
                  <a:schemeClr val="accent6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r-HR" sz="2000" b="1" dirty="0" smtClean="0">
                <a:solidFill>
                  <a:schemeClr val="accent6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roda</a:t>
            </a:r>
            <a:r>
              <a:rPr lang="hr-HR" sz="2000" b="1" i="1" dirty="0" smtClean="0">
                <a:solidFill>
                  <a:schemeClr val="accent6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Trichoderma</a:t>
            </a:r>
            <a:r>
              <a:rPr lang="hr-HR" sz="2000" b="1" i="1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sz="2000" dirty="0"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9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Bolesti drva vinove loze</a:t>
            </a:r>
            <a:endParaRPr lang="en-US" sz="5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358780" y="1090023"/>
            <a:ext cx="53772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500" dirty="0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Smanjenje infektivnog </a:t>
            </a:r>
            <a:r>
              <a:rPr lang="hr-HR" sz="2500" dirty="0" err="1" smtClean="0">
                <a:solidFill>
                  <a:srgbClr val="BDC9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inokuluma</a:t>
            </a:r>
            <a:endParaRPr lang="en-US" sz="2500" dirty="0">
              <a:solidFill>
                <a:srgbClr val="B44601"/>
              </a:solidFill>
              <a:latin typeface="+mj-lt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7626" y="3079308"/>
            <a:ext cx="5057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S ciljem smanjenja infektivnog </a:t>
            </a:r>
            <a:r>
              <a:rPr lang="hr-HR" sz="2000" dirty="0" err="1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inokuluma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u nasadu važno je </a:t>
            </a:r>
            <a:r>
              <a:rPr lang="hr-HR" sz="2000" dirty="0" smtClean="0">
                <a:solidFill>
                  <a:srgbClr val="8AAB00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ukloniti iz vinograda zaražene trsove i ostatke rezidbe</a:t>
            </a:r>
            <a:r>
              <a:rPr lang="en-US" sz="2000" dirty="0" smtClean="0">
                <a:solidFill>
                  <a:srgbClr val="B4460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r-HR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te ako je moguće spaliti ih ili </a:t>
            </a:r>
            <a:r>
              <a:rPr lang="hr-HR" sz="2000" dirty="0" err="1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kompostirati</a:t>
            </a:r>
            <a:r>
              <a:rPr lang="en-US" sz="2000" dirty="0" smtClean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2058987"/>
            <a:ext cx="3640137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80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3771</TotalTime>
  <Words>1444</Words>
  <Application>Microsoft Office PowerPoint</Application>
  <PresentationFormat>Prikaz na zaslonu (4:3)</PresentationFormat>
  <Paragraphs>152</Paragraphs>
  <Slides>35</Slides>
  <Notes>6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35</vt:i4>
      </vt:variant>
    </vt:vector>
  </HeadingPairs>
  <TitlesOfParts>
    <vt:vector size="36" baseType="lpstr"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Invernizzi</dc:creator>
  <cp:lastModifiedBy>Kristina Grozić</cp:lastModifiedBy>
  <cp:revision>154</cp:revision>
  <dcterms:created xsi:type="dcterms:W3CDTF">2017-07-05T07:13:53Z</dcterms:created>
  <dcterms:modified xsi:type="dcterms:W3CDTF">2017-09-27T11:53:14Z</dcterms:modified>
</cp:coreProperties>
</file>