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01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74" r:id="rId25"/>
    <p:sldId id="275" r:id="rId26"/>
    <p:sldId id="276" r:id="rId27"/>
    <p:sldId id="277" r:id="rId28"/>
    <p:sldId id="285" r:id="rId29"/>
    <p:sldId id="302" r:id="rId30"/>
    <p:sldId id="303" r:id="rId31"/>
    <p:sldId id="300" r:id="rId32"/>
    <p:sldId id="286" r:id="rId33"/>
    <p:sldId id="287" r:id="rId34"/>
    <p:sldId id="288" r:id="rId35"/>
    <p:sldId id="304" r:id="rId36"/>
    <p:sldId id="289" r:id="rId37"/>
    <p:sldId id="305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298" r:id="rId57"/>
    <p:sldId id="299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33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1593" userDrawn="1">
          <p15:clr>
            <a:srgbClr val="A4A3A4"/>
          </p15:clr>
        </p15:guide>
        <p15:guide id="5" pos="2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042"/>
    <a:srgbClr val="D34E24"/>
    <a:srgbClr val="FFDDA1"/>
    <a:srgbClr val="FA9F42"/>
    <a:srgbClr val="FF6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6" d="100"/>
          <a:sy n="76" d="100"/>
        </p:scale>
        <p:origin x="-1206" y="204"/>
      </p:cViewPr>
      <p:guideLst>
        <p:guide orient="horz" pos="4133"/>
        <p:guide orient="horz" pos="1593"/>
        <p:guide pos="226"/>
        <p:guide pos="5534"/>
        <p:guide pos="2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C0789-E50F-4BD8-9561-4C11145B4821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0D13E-6742-42AA-AC51-AA5752033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74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86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68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82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29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90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lenne a legjobb, </a:t>
            </a:r>
            <a:r>
              <a:rPr lang="hu-HU" baseline="0" dirty="0" smtClean="0"/>
              <a:t>ha a csoportnak egy sárga ragacslapot mutatnának be, melyeken megfigyelhetőek a fogófelületbe beleragadt amerikai szőlőkabóca egyedei.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99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26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16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04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68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24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39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17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(15 </a:t>
            </a:r>
            <a:r>
              <a:rPr lang="hu-HU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perc</a:t>
            </a: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8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http://www.winetwork-data.eu/en/vide_k/a_szolo_aranysz_nu_s_rgas_ga_flavescence_doree_2_az_amerikai_szolokab_ca_es_rajz_s_nak_nyomon_k_vetese_sc_16743.htm</a:t>
            </a:r>
            <a:r>
              <a:rPr lang="hu-HU" baseline="0" dirty="0" smtClean="0"/>
              <a:t> 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764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776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96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95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204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628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1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075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852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921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061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474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528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760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82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001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693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28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906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363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514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(15 </a:t>
            </a:r>
            <a:r>
              <a:rPr lang="hu-HU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perc</a:t>
            </a: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173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baseline="0" dirty="0" smtClean="0"/>
              <a:t> szőlő aranyszínű sárgaság betegség tünete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937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Esca</a:t>
            </a:r>
            <a:r>
              <a:rPr lang="hu-HU" dirty="0" smtClean="0"/>
              <a:t> betegség tünete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019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Magnézium hiány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969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szőlő aranyszínű sárgaság betegség tünete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138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Gyomirtó okozta elváltozás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536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szőlő aranyszínű sárgaság betegség tünete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829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szőlő aranyszínű sárgaság betegség tünete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33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1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Zöld szőlőkabóca</a:t>
            </a:r>
            <a:r>
              <a:rPr lang="hu-HU" baseline="0" dirty="0" smtClean="0"/>
              <a:t> (</a:t>
            </a:r>
            <a:r>
              <a:rPr lang="hu-HU" i="1" baseline="0" dirty="0" err="1" smtClean="0"/>
              <a:t>Empoasca</a:t>
            </a:r>
            <a:r>
              <a:rPr lang="hu-HU" i="1" baseline="0" dirty="0" smtClean="0"/>
              <a:t> </a:t>
            </a:r>
            <a:r>
              <a:rPr lang="hu-HU" i="1" baseline="0" dirty="0" err="1" smtClean="0"/>
              <a:t>vitis</a:t>
            </a:r>
            <a:r>
              <a:rPr lang="hu-HU" baseline="0" dirty="0" smtClean="0"/>
              <a:t>) tünete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2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szőlő aranyszínű sárgaság betegség tünete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531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Esca</a:t>
            </a:r>
            <a:r>
              <a:rPr lang="hu-HU" dirty="0" smtClean="0"/>
              <a:t> betegség tünete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137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http://www.winetwork-data.eu/en/vide_k/a_szolo_aranysz_nu_s_rgas_ga_flavescence_doree_1_ltal_nos_tudnival_k_sc_16742.htm</a:t>
            </a:r>
            <a:r>
              <a:rPr lang="hu-HU" dirty="0" smtClean="0"/>
              <a:t> 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04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24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58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93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3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4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9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9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1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0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2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7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01C3-E48C-4D30-8EDA-9783C974012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5DE13-EADA-4433-86FE-86F86A7B8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4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9Rly9obVBk" TargetMode="Externa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uoXtgzyDLE" TargetMode="External"/><Relationship Id="rId4" Type="http://schemas.openxmlformats.org/officeDocument/2006/relationships/image" Target="../media/image58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253513" y="382137"/>
            <a:ext cx="5157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103012" y="1090023"/>
            <a:ext cx="479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Tudnivalók </a:t>
            </a:r>
            <a:r>
              <a:rPr lang="hu-HU" sz="32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az FD betegségről</a:t>
            </a:r>
            <a:endParaRPr lang="en-US" sz="32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01655" y="5761746"/>
            <a:ext cx="8280000" cy="720000"/>
          </a:xfrm>
          <a:prstGeom prst="rect">
            <a:avLst/>
          </a:prstGeom>
          <a:solidFill>
            <a:srgbClr val="3A3042">
              <a:alpha val="67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5" y="5761746"/>
            <a:ext cx="1087632" cy="720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446407" y="5806275"/>
            <a:ext cx="73352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75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projekt az </a:t>
            </a:r>
            <a:r>
              <a:rPr lang="hu-HU" sz="1750" b="1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Európai Unió </a:t>
            </a:r>
            <a:r>
              <a:rPr lang="hu-HU" sz="1750" b="1" dirty="0" err="1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Horizon</a:t>
            </a:r>
            <a:r>
              <a:rPr lang="hu-HU" sz="1750" b="1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2020 kutatási és innovációs keretprogramjának finanszírozásában</a:t>
            </a:r>
            <a:r>
              <a:rPr lang="hu-HU" sz="175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a </a:t>
            </a:r>
            <a:r>
              <a:rPr lang="hu-HU" sz="1750" b="1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652601 számú támogatói szerződés </a:t>
            </a:r>
            <a:r>
              <a:rPr lang="hu-HU" sz="175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keretein belül valósul meg.</a:t>
            </a:r>
            <a:endParaRPr lang="en-US" sz="175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80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760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Amerikai szőlőkabóca (</a:t>
            </a:r>
            <a:r>
              <a:rPr lang="en-US" sz="2400" i="1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Scaphoideus</a:t>
            </a:r>
            <a:r>
              <a:rPr lang="en-US" sz="2400" i="1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titanus</a:t>
            </a:r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43336" y="3179392"/>
            <a:ext cx="5043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Az amerikai szőlőkabóca tudományos neve </a:t>
            </a:r>
            <a:r>
              <a:rPr lang="hu-HU" sz="2000" i="1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Scaphoideus</a:t>
            </a:r>
            <a:r>
              <a:rPr lang="hu-HU" sz="2000" i="1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2000" i="1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titanus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Egy viszonylag apró rovar, </a:t>
            </a:r>
            <a:r>
              <a:rPr lang="en-US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5 </a:t>
            </a:r>
            <a:r>
              <a:rPr lang="en-US" sz="2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mm 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hosszú</a:t>
            </a:r>
            <a:r>
              <a:rPr lang="hu-HU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és a szőlő szállítószövetein táplálkozik. 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11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80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806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Amerikai szőlőkabóca (</a:t>
            </a:r>
            <a:r>
              <a:rPr lang="en-US" sz="2400" i="1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Scaphoideus</a:t>
            </a:r>
            <a:r>
              <a:rPr lang="en-US" sz="2400" i="1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i="1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titanus</a:t>
            </a:r>
            <a:r>
              <a:rPr lang="hu-HU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957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Az amerikai szőlőkabóca 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teljes életciklusa a szőlőn megy végbe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a szőlő leveleinek fonáki oldalán él, táplálkozik és szaporodik.   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6075" y="3253215"/>
            <a:ext cx="6465037" cy="304324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959225" y="6272213"/>
            <a:ext cx="124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Tavasz</a:t>
            </a:r>
            <a:endParaRPr lang="en-US" dirty="0">
              <a:solidFill>
                <a:srgbClr val="92D05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233808" y="6300798"/>
            <a:ext cx="124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Nyár</a:t>
            </a:r>
            <a:endParaRPr lang="en-US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8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665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593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Amerikai szőlőkabóca (</a:t>
            </a:r>
            <a:r>
              <a:rPr lang="en-US" sz="2400" i="1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Scaphoideus</a:t>
            </a:r>
            <a:r>
              <a:rPr lang="en-US" sz="2400" i="1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titanus</a:t>
            </a:r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Az amerikai szőlőkabócának évente 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egy nemzedéke 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fejlődik és az idősebb fás részek kérge alatt tojás alakban telel át, majd tavasszal megindul a tojásokból a lárvakelés. Öt egymást követő lárva állapot után jelenik meg a 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kifejlett egyed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amely az egyetlen </a:t>
            </a:r>
            <a:r>
              <a:rPr lang="hu-HU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röpképes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alakja a kabócának. 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225" y="4178663"/>
            <a:ext cx="4320000" cy="26688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064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8403" y="3614738"/>
            <a:ext cx="5429821" cy="254318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251702" y="6275749"/>
            <a:ext cx="133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Spring</a:t>
            </a:r>
            <a:endParaRPr lang="en-US" dirty="0">
              <a:solidFill>
                <a:srgbClr val="92D05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275765" y="6304334"/>
            <a:ext cx="123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Summer</a:t>
            </a:r>
            <a:endParaRPr lang="en-US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41194" y="382137"/>
            <a:ext cx="8587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590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Amerikai szőlőkabóca (</a:t>
            </a:r>
            <a:r>
              <a:rPr lang="en-US" sz="2400" i="1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Scaphoideus</a:t>
            </a:r>
            <a:r>
              <a:rPr lang="en-US" sz="2400" i="1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titanus</a:t>
            </a:r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lárvák tojásokból való kikelése nem egyszerre történik meg, tehát egyazon ültetvényben előfordulhatnak kifejlett egyedek és különböző fejlődési állapotban lévő lárvák is. Ezért rendkívül fontos, a rovarölő szeres kezelések megfelelő időzítése. 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80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729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Amerikai szőlőkabóca (</a:t>
            </a:r>
            <a:r>
              <a:rPr lang="en-US" sz="2400" i="1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Scaphoideus</a:t>
            </a:r>
            <a:r>
              <a:rPr lang="en-US" sz="2400" i="1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titanus</a:t>
            </a:r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57626" y="3179392"/>
            <a:ext cx="5057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kifejlett egyedek felelősek leginkább a betegség terjesztéséért, ugyanis csak az imágók képesek 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repülni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így ez a fejlődéi forma mozog a legtöbbet az ültetvényben.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16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80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</a:t>
            </a:r>
            <a:r>
              <a:rPr lang="hu-HU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fitoplazma</a:t>
            </a:r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életciklusa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59209" y="3179392"/>
            <a:ext cx="5057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FD </a:t>
            </a:r>
            <a:r>
              <a:rPr lang="hu-HU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fitoplazma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egy sejtfal nélküli baktérium, amely a szőlő háncsszövetében él. Amennyiben a szőlőkabóca 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fertőzött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tőkén táplálkozik, egy rövid lappangási időt követően 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fertőzőképessé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válik.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755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094" y="3318729"/>
            <a:ext cx="4841450" cy="345542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41194" y="382137"/>
            <a:ext cx="8631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</a:t>
            </a:r>
            <a:r>
              <a:rPr lang="hu-HU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fitoplazma</a:t>
            </a:r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életciklusa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28600" y="2171715"/>
            <a:ext cx="3802065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Amennyiben a szőlőkabóca fertőzött növényen táplálkozik, egy </a:t>
            </a:r>
            <a:r>
              <a:rPr lang="hu-HU" sz="1900" b="1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30 NAPOS </a:t>
            </a:r>
            <a:r>
              <a:rPr lang="hu-HU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lappangási időt követően válik fertőzőképessé és élete végéig az is marad. Szerencsére a betegség a következő generációkba nem kerül át, vagyis minden alkalommal, mikor </a:t>
            </a:r>
            <a:r>
              <a:rPr lang="hu-HU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tojásból </a:t>
            </a:r>
            <a:r>
              <a:rPr lang="hu-HU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egy új lárva fejlődik, az biztosan nem fertőzött. </a:t>
            </a:r>
            <a:endParaRPr lang="en-US" sz="19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400669" y="5700726"/>
            <a:ext cx="213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Következő generáció</a:t>
            </a:r>
            <a:endParaRPr lang="en-US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690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642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Az amerikai szőlőkabóca monitorozása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677791" y="2154328"/>
            <a:ext cx="532842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monitorozással megpróbáljuk </a:t>
            </a:r>
            <a:r>
              <a:rPr lang="hu-HU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megbecsülni</a:t>
            </a:r>
            <a:r>
              <a:rPr lang="hu-HU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az ültetvényben jelenlévő populációk egyedszámát. A lárvák megfigyelésére rovarhálót is használhatunk, emellett 100-200 levél fonáki oldalának átvizsgálásával is megbecsülhetjük az egyedszámot. Az imágók rajzásának megfigyelésére a legelterjedtebb a </a:t>
            </a:r>
            <a:r>
              <a:rPr lang="hu-HU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sárga ragacslapok használata</a:t>
            </a:r>
            <a:r>
              <a:rPr lang="hu-HU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 Ezek a ragacslapok odavonzzák a rovarokat, melyek odaragadnak a csapda felületére. A ragacslapon lévő egyedek számából </a:t>
            </a:r>
            <a:r>
              <a:rPr lang="hu-HU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következtethetünk</a:t>
            </a:r>
            <a:r>
              <a:rPr lang="hu-HU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az ültetvényben jelenlévő </a:t>
            </a:r>
            <a:r>
              <a:rPr lang="hu-HU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populáció számára</a:t>
            </a:r>
            <a:r>
              <a:rPr lang="hu-HU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endParaRPr lang="en-US" sz="19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68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421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677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5446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Az amerikai szőlőkabóca monitorozása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548569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megfigyeléseket annak érdekében végezzük el, hogy tisztában legyünk azzal, hogy: </a:t>
            </a:r>
            <a:endParaRPr lang="en-US" sz="1900" dirty="0" smtClean="0">
              <a:solidFill>
                <a:srgbClr val="3A30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Picture 3" descr="C:\Users\HP\Desktop\Flavescence dorée\Feltölteni\DSCF9967 kic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243" y="3274066"/>
            <a:ext cx="3507199" cy="262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403636" y="3274066"/>
            <a:ext cx="49199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</a:t>
            </a:r>
            <a:r>
              <a:rPr lang="hu-HU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ikor </a:t>
            </a:r>
            <a:r>
              <a:rPr lang="hu-HU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jelennek meg az első imágók az </a:t>
            </a:r>
            <a:r>
              <a:rPr lang="hu-HU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ültetvényben</a:t>
            </a:r>
            <a:endParaRPr lang="en-US" dirty="0">
              <a:solidFill>
                <a:srgbClr val="3A30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</a:t>
            </a:r>
            <a:r>
              <a:rPr lang="hu-HU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ikorra </a:t>
            </a:r>
            <a:r>
              <a:rPr lang="hu-HU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kell időzíteni a rovarölő szeres </a:t>
            </a:r>
            <a:r>
              <a:rPr lang="hu-HU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kezeléseket</a:t>
            </a:r>
            <a:r>
              <a:rPr lang="en-US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endParaRPr lang="en-US" dirty="0">
              <a:solidFill>
                <a:srgbClr val="3A30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Illetve, hogy tanulmányozzuk a különböző években megjelenő populációk sűrűségét</a:t>
            </a:r>
            <a:endParaRPr lang="en-US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3" y="382137"/>
            <a:ext cx="8802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42769" y="2331010"/>
            <a:ext cx="3802184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kifejlett egyedek rajzásának megfigyelésére sárga ragacslapokat használhatunk, mivel a sárga szín csalogatja a rovarokat. 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sárga színcsapda ragacsos felületű, így a rovarok odaragadnak a csapda felületére. </a:t>
            </a:r>
            <a:endParaRPr lang="en-US" sz="19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2011" y="2482750"/>
            <a:ext cx="4113213" cy="329750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CasellaDiTesto 5"/>
          <p:cNvSpPr txBox="1"/>
          <p:nvPr/>
        </p:nvSpPr>
        <p:spPr>
          <a:xfrm>
            <a:off x="491319" y="1706400"/>
            <a:ext cx="5446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Az amerikai szőlőkabóca monitorozása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80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8" y="1705576"/>
            <a:ext cx="6723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 az a </a:t>
            </a:r>
            <a:r>
              <a:rPr lang="hu-HU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en-US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5467" y="2445318"/>
            <a:ext cx="8529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betegséget egy </a:t>
            </a:r>
            <a:r>
              <a:rPr lang="hu-HU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fitoplazma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okozza, és amely széles körben elterjedt Európában.</a:t>
            </a:r>
            <a:endParaRPr lang="en-US" sz="2000" dirty="0">
              <a:solidFill>
                <a:srgbClr val="3A30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034" y="3321138"/>
            <a:ext cx="4861191" cy="324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746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702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69754" y="2331014"/>
            <a:ext cx="863135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sárga ragacslapokat már a kabóca  L4-es vagy az L5-ös lárva állapotainál is  kihelyezhetjük, annak érdekében, hogy a </a:t>
            </a:r>
            <a:r>
              <a:rPr lang="hu-HU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kifejlett egyedek megjelenését előre tudjuk jelezni.</a:t>
            </a:r>
            <a:endParaRPr lang="en-US" sz="19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225" y="3892338"/>
            <a:ext cx="4320000" cy="2668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CasellaDiTesto 5"/>
          <p:cNvSpPr txBox="1"/>
          <p:nvPr/>
        </p:nvSpPr>
        <p:spPr>
          <a:xfrm>
            <a:off x="491319" y="1706400"/>
            <a:ext cx="5446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Az amerikai szőlőkabóca monitorozása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80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857624" y="3225558"/>
            <a:ext cx="50434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Ajánlott azon ültetvényekbe is kihelyezni a csapdákat, melyekben már korábban azonosították a kabóca jelenlétét, annak érdekében, hogy nyomon tudjuk követni a </a:t>
            </a:r>
            <a:r>
              <a:rPr lang="hu-HU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rajzásukat. </a:t>
            </a:r>
            <a:endParaRPr lang="en-US" sz="19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2"/>
          <a:stretch/>
        </p:blipFill>
        <p:spPr>
          <a:xfrm>
            <a:off x="358775" y="2528888"/>
            <a:ext cx="3240000" cy="3240000"/>
          </a:xfrm>
          <a:prstGeom prst="ellipse">
            <a:avLst/>
          </a:prstGeom>
        </p:spPr>
      </p:pic>
      <p:sp>
        <p:nvSpPr>
          <p:cNvPr id="7" name="CasellaDiTesto 5"/>
          <p:cNvSpPr txBox="1"/>
          <p:nvPr/>
        </p:nvSpPr>
        <p:spPr>
          <a:xfrm>
            <a:off x="491319" y="1706400"/>
            <a:ext cx="5446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Az amerikai szőlőkabóca monitorozása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80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28600" y="2331009"/>
            <a:ext cx="385762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Emellett olyan ültetvényekben is ajánlott a sárga ragacslapok használata, melyekben még nem figyelték meg a kabóca jelenlété, annak érdekében hogy nyomon lehessen követni az esetleges betelepedését. </a:t>
            </a:r>
            <a:endParaRPr lang="en-US" sz="19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185" y="3900489"/>
            <a:ext cx="4320000" cy="2673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CasellaDiTesto 5"/>
          <p:cNvSpPr txBox="1"/>
          <p:nvPr/>
        </p:nvSpPr>
        <p:spPr>
          <a:xfrm>
            <a:off x="491319" y="1706400"/>
            <a:ext cx="5446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Az amerikai szőlőkabóca monitorozása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677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69754" y="2331014"/>
            <a:ext cx="87489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sárga színcsapdákat célszerű a </a:t>
            </a:r>
            <a:r>
              <a:rPr lang="hu-HU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támrendszerhez</a:t>
            </a:r>
            <a:r>
              <a:rPr lang="hu-HU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rögzíteni, a lehető legközelebb a </a:t>
            </a:r>
            <a:r>
              <a:rPr lang="hu-HU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lombfelülethez</a:t>
            </a:r>
            <a:r>
              <a:rPr lang="hu-HU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oda ahol az imágók tartózkodnak figyelve arra, hogy a fogófelületbe ne ragadjanak bele a levelek. A kihelyezést követően </a:t>
            </a:r>
            <a:r>
              <a:rPr lang="hu-HU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hetente vagy kéthetente </a:t>
            </a:r>
            <a:r>
              <a:rPr lang="hu-HU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ajánlott a csapdákat ellenőrizni. </a:t>
            </a:r>
            <a:endParaRPr lang="en-US" sz="1900" dirty="0" smtClean="0">
              <a:solidFill>
                <a:srgbClr val="3A30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CasellaDiTesto 5"/>
          <p:cNvSpPr txBox="1"/>
          <p:nvPr/>
        </p:nvSpPr>
        <p:spPr>
          <a:xfrm>
            <a:off x="491319" y="1706400"/>
            <a:ext cx="5446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Az amerikai szőlőkabóca monitorozása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028" name="Picture 4" descr="C:\Users\HP\Desktop\Flavescence dorée\Feltölteni\DSCF9927 kic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0" y="3901068"/>
            <a:ext cx="3603291" cy="27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6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1194" y="2283387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Kérjük válaszoljon a kérdésekre!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93" y="3436688"/>
            <a:ext cx="3702532" cy="308158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41194" y="382137"/>
            <a:ext cx="880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Kvíz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41194" y="382137"/>
            <a:ext cx="8690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Videó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9" name="I9Rly9obVB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05639" y="2259574"/>
            <a:ext cx="7666844" cy="431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7" y="2403901"/>
            <a:ext cx="6537278" cy="408579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1194" y="2282400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Eredmények kiértékelése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1194" y="382137"/>
            <a:ext cx="8690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Kvíz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715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Tünetek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betegségnek számos tünete van, melyeket a következő diákon mutatunk be</a:t>
            </a:r>
            <a:r>
              <a:rPr lang="hu-HU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tünetek könnyen 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összetéveszthetőek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más betegségek okozta tünetekkel, tehát 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csak abban az esetben következtethetünk a betegségre  amennyiben az összes tünet egyszerre van jelen egyazon tőkén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742488" y="4099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14" descr="C:\Users\HP\Desktop\Winetwork\FD PICTURES\Magyaroszági fotók\FD_NEBIH_A5_4old_ver7_1kep_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88" y="4270006"/>
            <a:ext cx="2981128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C:\Users\HP\Desktop\Winetwork\FD PICTURES\Magyaroszági fotók\FD_NEBIH_A5_4old_ver7_2kep_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7" y="4284334"/>
            <a:ext cx="5509021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702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Tünetek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3816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betegség, tudományos nevén a Ca. </a:t>
            </a:r>
            <a:r>
              <a:rPr lang="hu-HU" sz="2000" i="1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Phytoplasma</a:t>
            </a:r>
            <a:r>
              <a:rPr lang="hu-HU" sz="2000" i="1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2000" i="1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vitis</a:t>
            </a:r>
            <a:r>
              <a:rPr lang="hu-HU" sz="2000" i="1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vagy más néven a szőlő aranyszínű sárgasága, onnan kapta nevét, hogy a fertőzött tőkék levelei 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aranysárga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színűvé (fehér fajták esetén), kék fajták esetén pedig vörössé válnak. </a:t>
            </a:r>
            <a:endParaRPr lang="hu-HU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3" name="Immagine 2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5225" y="3321138"/>
            <a:ext cx="3960000" cy="324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190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80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Tünetek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29138"/>
            <a:ext cx="5376001" cy="40320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715" y="2528888"/>
            <a:ext cx="2687510" cy="403225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5163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665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6873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 az a </a:t>
            </a:r>
            <a:r>
              <a:rPr lang="hu-HU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856042" y="3179392"/>
            <a:ext cx="5057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fitoplazma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egy olyan mikroorganizmus, amely a növény belsejében él, általában 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nem öli meg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azt, de  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akadályozza a nedvkeringést 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és befolyásolja a növényi anyagcserét.</a:t>
            </a:r>
            <a:endParaRPr lang="en-US" sz="2000" dirty="0">
              <a:solidFill>
                <a:srgbClr val="3A30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482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850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702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Tünetek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28888"/>
            <a:ext cx="5376333" cy="403225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Immagine 2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761" y="2528888"/>
            <a:ext cx="2689200" cy="403225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2690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80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Tünetek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57625" y="3410224"/>
            <a:ext cx="5043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Miután egy fertőzött kabóca táplálkozik egy egészséges tőkén, a leveleken az első tünetek azok 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elszíneződése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azon belül is a 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levélerek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sárgulása. 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482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511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80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Tünetek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3802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fertőzött tőkéken a levelek nem csak elszíneződnek, hanem a levelek a 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fonák felé sodródnak, 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jellegzetes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háromszög alakban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5225" y="3300510"/>
            <a:ext cx="3960000" cy="3240000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702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80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Tünetek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43337" y="3187160"/>
            <a:ext cx="50434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leveleken megjelenő további tünet, azok 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megvastagodása és pattanva törése 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(„ropogóssága”), ha a kezünkbe fogunk egy levelet és összegyűrjük, megtapasztalhatjuk annak megváltozott szerkezetét.  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36656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434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80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Tünetek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45301"/>
            <a:ext cx="3802184" cy="1880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betegség egy alapvető tünete, mely az azonosítás során elengedhetetlen a fiatal hajtások 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gyenge </a:t>
            </a:r>
            <a:r>
              <a:rPr lang="hu-HU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fásodása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vagy a fásodás teljes hiánya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225" y="3958820"/>
            <a:ext cx="3960000" cy="260231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885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702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Tünetek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23" y="2522538"/>
            <a:ext cx="5384800" cy="4038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10190" y="3027363"/>
            <a:ext cx="4038600" cy="30289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55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702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Tünetek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43338" y="3179392"/>
            <a:ext cx="5072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Ami a szőlőfürtökön megjelenő tüneteket illeti, azok mérete 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kisebb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esetenként pedig a bogyók 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 is száradhatnak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 Előfordul, hogy a fürtök teljesen elszáradnak.</a:t>
            </a:r>
            <a:endParaRPr lang="en-US" sz="2000" dirty="0" smtClean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3"/>
          <a:stretch/>
        </p:blipFill>
        <p:spPr>
          <a:xfrm>
            <a:off x="341194" y="2528888"/>
            <a:ext cx="3240000" cy="3240000"/>
          </a:xfrm>
          <a:prstGeom prst="ellipse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4817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80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Tünetek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23" y="2522538"/>
            <a:ext cx="5384800" cy="4038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22890" y="3027363"/>
            <a:ext cx="4038600" cy="30289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815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677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Összetéveszthető tünetek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45302"/>
            <a:ext cx="86313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 tünetei, főként a leveleken megjelenő tünetek könnyen összetéveszthetőek: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solidFill>
                <a:srgbClr val="3A30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zöld szőlőkabóca (</a:t>
            </a:r>
            <a:r>
              <a:rPr lang="en-US" sz="2000" i="1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Empoasca</a:t>
            </a:r>
            <a:r>
              <a:rPr lang="en-US" sz="2000" i="1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i="1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vitis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r>
              <a:rPr lang="en-US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károsításával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tavaszi fagytünetekkel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yomirtó készítmények okozta elváltozásokkal</a:t>
            </a:r>
            <a:endParaRPr lang="en-US" sz="2000" dirty="0" smtClean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az </a:t>
            </a:r>
            <a:r>
              <a:rPr lang="hu-HU" sz="2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</a:t>
            </a:r>
            <a:r>
              <a:rPr lang="hu-HU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betegség tüneteivel</a:t>
            </a:r>
            <a:endParaRPr lang="en-US" sz="2000" dirty="0" smtClean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</a:t>
            </a:r>
            <a:r>
              <a:rPr lang="hu-HU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ápanyagellátási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zavarokkal</a:t>
            </a:r>
            <a:endParaRPr lang="en-US" sz="2000" dirty="0" smtClean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zöld szőlőkabóca károsítása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3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80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8409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 az a </a:t>
            </a:r>
            <a:r>
              <a:rPr lang="hu-HU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45302"/>
            <a:ext cx="8631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sárgasága hatalmas terméskiesést okoz, ebből adódóan az európai növény-egészségügyi szabályozások értelmében súlyos karantén betegségnek számít.</a:t>
            </a:r>
            <a:endParaRPr lang="en-US" sz="2000" dirty="0">
              <a:solidFill>
                <a:srgbClr val="3A30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164" y="3681138"/>
            <a:ext cx="4321061" cy="288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211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11"/>
          <a:stretch/>
        </p:blipFill>
        <p:spPr>
          <a:xfrm>
            <a:off x="12528" y="0"/>
            <a:ext cx="9281374" cy="696103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Tavaszi fagytünetek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3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328480" y="1090023"/>
            <a:ext cx="488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Gyomirtó okozta elváltozások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Az e</a:t>
            </a:r>
            <a:r>
              <a:rPr lang="en-US" sz="2400" dirty="0" err="1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</a:t>
            </a:r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betegség tünetei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Tápanyagellátási</a:t>
            </a:r>
            <a:r>
              <a:rPr lang="hu-HU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zavarokkal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665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4200529"/>
            <a:ext cx="8408208" cy="255746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91319" y="1706400"/>
            <a:ext cx="795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Bois </a:t>
            </a:r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noir vagy más néven „</a:t>
            </a:r>
            <a:r>
              <a:rPr lang="hu-HU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feketevesszejűség</a:t>
            </a:r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”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FD tünetei megegyeznek a Bois noir vagy más néven „</a:t>
            </a:r>
            <a:r>
              <a:rPr lang="hu-HU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feketevesszejűség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” tüneteivel. Pusztán a tünetek alapján nem lehet a két betegséget megkülönböztetni egymástól, kizárólag 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laboratóriumi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vizsgálatokkal lehet megállapítani, mely betegséggel állunk szemben. 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1194" y="2282400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Kérjük válaszoljon a kérdésekre!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93" y="3436688"/>
            <a:ext cx="3702532" cy="308158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41194" y="382137"/>
            <a:ext cx="865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Kvíz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Kvíz</a:t>
            </a:r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1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Kvíz</a:t>
            </a:r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2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Kvíz</a:t>
            </a:r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3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Kvíz</a:t>
            </a:r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4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80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7124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 az a </a:t>
            </a:r>
            <a:r>
              <a:rPr lang="hu-HU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betegség által okozott gazdasági következmények hatalmasak. 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Amennyiben egy tőke megfertőződik a </a:t>
            </a:r>
            <a:r>
              <a:rPr lang="hu-HU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fitoplazmával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az élete végéig az is marad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vagyis a betegség nem gyógyítható.</a:t>
            </a:r>
            <a:endParaRPr lang="en-US" sz="2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164" y="3681138"/>
            <a:ext cx="4321061" cy="28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1088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Kvíz</a:t>
            </a:r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5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Kvíz</a:t>
            </a:r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6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Kvíz</a:t>
            </a:r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7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3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Kvíz</a:t>
            </a:r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8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Kvíz</a:t>
            </a:r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9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Kvíz</a:t>
            </a:r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10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41194" y="382137"/>
            <a:ext cx="880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</a:t>
            </a:r>
            <a:r>
              <a:rPr lang="hu-HU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Videó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3" name="duoXtgzyDL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77069" y="2259574"/>
            <a:ext cx="7609694" cy="428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7" y="2403901"/>
            <a:ext cx="6537278" cy="408579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1194" y="2282400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Eredmények kiértékelése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1194" y="382137"/>
            <a:ext cx="880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Kvíz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80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 az a </a:t>
            </a:r>
            <a:r>
              <a:rPr lang="hu-HU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</a:t>
            </a:r>
            <a:r>
              <a:rPr lang="hu-HU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fitoplazmát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egyik növényről a másikra egy vektor rovar terjeszti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az ún. amerikai szőlőkabóca (</a:t>
            </a:r>
            <a:r>
              <a:rPr lang="hu-HU" sz="2000" i="1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Scaphoideus</a:t>
            </a:r>
            <a:r>
              <a:rPr lang="hu-HU" sz="2000" i="1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2000" i="1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titanus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), amely a szőlő szállítószövetein táplálkozik. 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5760" y="3681138"/>
            <a:ext cx="4319465" cy="28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405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80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betegség terjedése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sárgasága egy európai járványos betegség, mely csak 1955-ben vált gazdaságilag jelentőssé, amikor is az amerikai szőlőkabóca bekerült Észak-Amerikából Európába és elkezdte terjeszteni a FD </a:t>
            </a:r>
            <a:r>
              <a:rPr lang="hu-HU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fitoplazmát</a:t>
            </a: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3336" y="3808342"/>
            <a:ext cx="5607776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57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665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betegség terjedése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Mára a betegség elterjedt Olaszországban, Franciaországban és Horvátországban. Emellett jelenlétét észlelték Portugáliában, Spanyolországban, Magyarországon és Németországban.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087" y="3776137"/>
            <a:ext cx="4772025" cy="268364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585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8715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 betegség</a:t>
            </a:r>
          </a:p>
          <a:p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dorée</a:t>
            </a:r>
            <a:r>
              <a:rPr lang="hu-HU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betegség terjedése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aranyszínű sárgaságát kizárólag a vektor rovarok terjesztik, és </a:t>
            </a:r>
            <a:r>
              <a:rPr lang="hu-HU" sz="24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csak</a:t>
            </a:r>
            <a:r>
              <a:rPr lang="hu-HU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abban az esetben okoz </a:t>
            </a:r>
            <a:r>
              <a:rPr lang="hu-HU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gazdasági kárt</a:t>
            </a:r>
            <a:r>
              <a:rPr lang="hu-HU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amennyiben </a:t>
            </a:r>
            <a:r>
              <a:rPr lang="hu-HU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mind a </a:t>
            </a:r>
            <a:r>
              <a:rPr lang="hu-HU" sz="19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fitoplazma</a:t>
            </a:r>
            <a:r>
              <a:rPr lang="hu-HU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mind az őt terjesztő vektor rovar </a:t>
            </a:r>
            <a:r>
              <a:rPr lang="hu-HU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egyszerre van jelen az ültetvényben. Emiatt a következő diákon a rovar vektor monitorozását tárgyaljuk.</a:t>
            </a:r>
            <a:endParaRPr lang="en-US" sz="19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620" y="4401138"/>
            <a:ext cx="3239605" cy="216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466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1781</Words>
  <Application>Microsoft Office PowerPoint</Application>
  <PresentationFormat>Diavetítés a képernyőre (4:3 oldalarány)</PresentationFormat>
  <Paragraphs>273</Paragraphs>
  <Slides>57</Slides>
  <Notes>53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57</vt:i4>
      </vt:variant>
    </vt:vector>
  </HeadingPairs>
  <TitlesOfParts>
    <vt:vector size="58" baseType="lpstr">
      <vt:lpstr>Tema di Office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Invernizzi</dc:creator>
  <cp:lastModifiedBy>HP</cp:lastModifiedBy>
  <cp:revision>139</cp:revision>
  <dcterms:created xsi:type="dcterms:W3CDTF">2017-07-26T11:45:04Z</dcterms:created>
  <dcterms:modified xsi:type="dcterms:W3CDTF">2017-10-05T13:46:05Z</dcterms:modified>
</cp:coreProperties>
</file>