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50"/>
  </p:notesMasterIdLst>
  <p:sldIdLst>
    <p:sldId id="300" r:id="rId2"/>
    <p:sldId id="258" r:id="rId3"/>
    <p:sldId id="259" r:id="rId4"/>
    <p:sldId id="273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72" r:id="rId19"/>
    <p:sldId id="299" r:id="rId20"/>
    <p:sldId id="280" r:id="rId21"/>
    <p:sldId id="301" r:id="rId22"/>
    <p:sldId id="282" r:id="rId23"/>
    <p:sldId id="283" r:id="rId24"/>
    <p:sldId id="289" r:id="rId25"/>
    <p:sldId id="284" r:id="rId26"/>
    <p:sldId id="290" r:id="rId27"/>
    <p:sldId id="291" r:id="rId28"/>
    <p:sldId id="285" r:id="rId29"/>
    <p:sldId id="296" r:id="rId30"/>
    <p:sldId id="297" r:id="rId31"/>
    <p:sldId id="298" r:id="rId32"/>
    <p:sldId id="286" r:id="rId33"/>
    <p:sldId id="287" r:id="rId34"/>
    <p:sldId id="292" r:id="rId35"/>
    <p:sldId id="293" r:id="rId36"/>
    <p:sldId id="294" r:id="rId37"/>
    <p:sldId id="295" r:id="rId38"/>
    <p:sldId id="31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601"/>
    <a:srgbClr val="BDC901"/>
    <a:srgbClr val="8AAB00"/>
    <a:srgbClr val="571F1C"/>
    <a:srgbClr val="3C5C26"/>
    <a:srgbClr val="FECB01"/>
    <a:srgbClr val="CF722A"/>
    <a:srgbClr val="608611"/>
    <a:srgbClr val="A6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 snapToGrid="0">
      <p:cViewPr varScale="1">
        <p:scale>
          <a:sx n="66" d="100"/>
          <a:sy n="66" d="100"/>
        </p:scale>
        <p:origin x="-1506" y="-102"/>
      </p:cViewPr>
      <p:guideLst>
        <p:guide orient="horz" pos="4088"/>
        <p:guide orient="horz" pos="686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r>
              <a:rPr lang="hu-HU" dirty="0" smtClean="0"/>
              <a:t> betegség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Eutípás</a:t>
            </a:r>
            <a:r>
              <a:rPr lang="hu-HU" baseline="0" dirty="0" smtClean="0"/>
              <a:t> elhalás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zöld szőlőkabóca (</a:t>
            </a:r>
            <a:r>
              <a:rPr lang="en-US" i="1" dirty="0" err="1" smtClean="0"/>
              <a:t>Empoasca</a:t>
            </a:r>
            <a:r>
              <a:rPr lang="en-US" i="1" dirty="0" smtClean="0"/>
              <a:t> </a:t>
            </a:r>
            <a:r>
              <a:rPr lang="en-US" i="1" dirty="0" err="1" smtClean="0"/>
              <a:t>vitis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r>
              <a:rPr lang="hu-HU" dirty="0" smtClean="0"/>
              <a:t>kártétele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botrioszfériás</a:t>
            </a:r>
            <a:r>
              <a:rPr lang="hu-HU" baseline="0" dirty="0" smtClean="0"/>
              <a:t> elhalás együttes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Vas hiány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1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Apoplexia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9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szőlő aranyszínű</a:t>
            </a:r>
            <a:r>
              <a:rPr lang="hu-HU" baseline="0" dirty="0" smtClean="0"/>
              <a:t> sárgaság betegség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6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Eutípás</a:t>
            </a:r>
            <a:r>
              <a:rPr lang="hu-HU" baseline="0" dirty="0" smtClean="0"/>
              <a:t> elhalás tünete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5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r>
              <a:rPr lang="hu-HU" dirty="0" smtClean="0"/>
              <a:t> betegség</a:t>
            </a:r>
            <a:r>
              <a:rPr lang="hu-HU" baseline="0" dirty="0" smtClean="0"/>
              <a:t> tünete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Botrioszfériás</a:t>
            </a:r>
            <a:r>
              <a:rPr lang="hu-HU" baseline="0" dirty="0" smtClean="0"/>
              <a:t> elhalás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csökkent termésmennyiség</a:t>
            </a:r>
            <a:r>
              <a:rPr lang="hu-HU" baseline="0" dirty="0" smtClean="0"/>
              <a:t> mellett minőségi romlást is előidéz. Emellett nagyon fontos az a tény, hogy magasabb pH-t eredményez. A beteg tőkékről származó fürtöket lehetőleg ne használjuk fel a borkészítés során.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úgymond átlagos</a:t>
            </a:r>
            <a:r>
              <a:rPr lang="hu-HU" baseline="0" dirty="0" smtClean="0"/>
              <a:t> betegségek kezelésénél, mint a szőlőlisztharmat vagy a szőlőperonoszpóra, egyszerűbb dolgunk van, hiszen a kórokozó, a növény és a környezet között létrejövő interakciók könnyebben megjósolhatóak.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Miközben a</a:t>
            </a:r>
            <a:r>
              <a:rPr lang="hu-HU" baseline="0" dirty="0" smtClean="0"/>
              <a:t> szőlő tőkebetegségek esetén kettő vagy három kórokozó váltja ki a betegséget, vagyis nehezen megjósolható a kórokozók interakciója.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 Vincenzo Mondello által végzett kétéves vizsgálat szerint, a</a:t>
            </a:r>
            <a:r>
              <a:rPr lang="hu-HU" baseline="0" dirty="0" smtClean="0"/>
              <a:t> fertőzött tőkék mindössze 12%-a mutatta mindkét évben a tüneteket.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hu-HU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http://www.winetwork-data.eu/en/vide_k/a_szolo_tokebetegsegei_1_t_netek_es_j_rv_nytan_sc_16745.htm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06/10/2017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1FRqUfcVQ" TargetMode="Externa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Tőkeelhalás 2015-2016\Iminek képek\2016_09_12_Esc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1" y="481323"/>
            <a:ext cx="6613741" cy="1080000"/>
          </a:xfrm>
          <a:prstGeom prst="rect">
            <a:avLst/>
          </a:prstGeom>
          <a:solidFill>
            <a:srgbClr val="8AAB00">
              <a:alpha val="58000"/>
            </a:srgbClr>
          </a:solidFill>
          <a:ln>
            <a:solidFill>
              <a:srgbClr val="BDC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571F1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 smtClean="0">
                <a:solidFill>
                  <a:srgbClr val="571F1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 smtClean="0">
                <a:solidFill>
                  <a:srgbClr val="571F1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571F1C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103011" y="1090023"/>
            <a:ext cx="593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Tudnivalók a szőlő tőkebetegségekről</a:t>
            </a:r>
            <a:endParaRPr lang="en-US" sz="32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10" name="Rettangolo 6"/>
          <p:cNvSpPr/>
          <p:nvPr/>
        </p:nvSpPr>
        <p:spPr>
          <a:xfrm>
            <a:off x="1446407" y="5761746"/>
            <a:ext cx="7335248" cy="720000"/>
          </a:xfrm>
          <a:prstGeom prst="rect">
            <a:avLst/>
          </a:prstGeom>
          <a:solidFill>
            <a:srgbClr val="8AAB00">
              <a:alpha val="67000"/>
            </a:srgbClr>
          </a:solidFill>
          <a:ln>
            <a:solidFill>
              <a:srgbClr val="BDC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446407" y="5806275"/>
            <a:ext cx="7335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projekt az 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Európai Unió </a:t>
            </a:r>
            <a:r>
              <a:rPr lang="hu-HU" sz="1750" b="1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Horizon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2020 kutatási és innovációs keretprogramjának finanszírozásában</a:t>
            </a:r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</a:t>
            </a:r>
            <a:r>
              <a:rPr lang="hu-HU" sz="1750" b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652601 számú támogatói szerződés </a:t>
            </a:r>
            <a:r>
              <a:rPr lang="hu-HU" sz="175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keretein belül valósul meg.</a:t>
            </a:r>
            <a:endParaRPr lang="en-US" sz="175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28" name="Picture 4" descr="C:\Users\HP\Desktop\Winetwork\WP3-Knowledge reservoir\Hirdetések\winetwork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0" y="460167"/>
            <a:ext cx="2536376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nem tudjuk megoldani a problémát?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07" y="3009901"/>
            <a:ext cx="5620194" cy="3848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2902179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tőkebetegségeket kiváltó </a:t>
            </a:r>
            <a:r>
              <a:rPr lang="hu-HU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kórokozók fertőzése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(növénybe való bejutása) szorosan összefügg az ültetvény kezelésével vagyis a </a:t>
            </a:r>
            <a:r>
              <a:rPr lang="hu-HU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termesztés technológiával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ezen belül is a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metszéssel.</a:t>
            </a:r>
            <a:endParaRPr lang="en-US" sz="28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nem tudjuk megoldani a problémát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97880" y="3031231"/>
            <a:ext cx="48176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Pillanatnyilag</a:t>
            </a:r>
            <a:endParaRPr lang="en-US" sz="24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hu-HU" sz="3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NINCS</a:t>
            </a:r>
            <a:endParaRPr lang="it-IT" sz="3200" b="1" dirty="0" smtClean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hu-HU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atékony védekezési stratégia a betegséggel szemben!</a:t>
            </a:r>
            <a:endParaRPr lang="en-US" sz="28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kórokozók életciklusa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805822"/>
            <a:ext cx="2929416" cy="29206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36899" y="3265857"/>
            <a:ext cx="5320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tőkebetegségeket kiváltó kórokozó gombafajok életciklusa és járványtana szinte teljesen megegyezik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Berstch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 al., 2013). 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Ezek a betegségek sokáig lappanganak, a fertőzéstől a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tünetek fejlődéséig akár több év is eltelhet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Ebből adódóan, nehéz a korai azonosításuk.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82" y="2429302"/>
            <a:ext cx="4012443" cy="3835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722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kórokozók életciklusa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7327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Fertőzés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24165" y="3585479"/>
            <a:ext cx="2902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Csapadékkal terjednek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22041" y="2633527"/>
            <a:ext cx="24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Dotum" panose="020B0600000101010101" pitchFamily="34" charset="-127"/>
                <a:ea typeface="Dotum" panose="020B0600000101010101" pitchFamily="34" charset="-127"/>
              </a:rPr>
              <a:t>Szaporító képletek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73403" y="5380982"/>
            <a:ext cx="207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Dotum" panose="020B0600000101010101" pitchFamily="34" charset="-127"/>
                <a:ea typeface="Dotum" panose="020B0600000101010101" pitchFamily="34" charset="-127"/>
              </a:rPr>
              <a:t>Szaporodás</a:t>
            </a:r>
            <a:endParaRPr lang="en-US" sz="22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2079" y="6250676"/>
            <a:ext cx="138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Nyá</a:t>
            </a:r>
            <a:r>
              <a:rPr lang="hu-HU" sz="24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</a:t>
            </a:r>
            <a:endParaRPr lang="en-US" sz="24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91067" y="39804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92D05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Tavasz</a:t>
            </a:r>
            <a:endParaRPr lang="en-US" sz="2400" b="1" dirty="0">
              <a:solidFill>
                <a:srgbClr val="92D05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0776" y="3970581"/>
            <a:ext cx="14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C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Ősz</a:t>
            </a:r>
            <a:endParaRPr lang="en-US" sz="2400" b="1" dirty="0">
              <a:solidFill>
                <a:srgbClr val="FFC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65241" y="1832155"/>
            <a:ext cx="11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Tél</a:t>
            </a:r>
            <a:endParaRPr lang="en-US" sz="2400" b="1" dirty="0">
              <a:solidFill>
                <a:srgbClr val="00B0F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55055" y="3042026"/>
            <a:ext cx="23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B446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Metszési sebek</a:t>
            </a:r>
            <a:endParaRPr lang="en-US" sz="2200" b="1" dirty="0">
              <a:solidFill>
                <a:srgbClr val="B446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kórokozók életciklusa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39986" y="3332871"/>
            <a:ext cx="49814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Ismerve a kórokozók életciklusát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csökkenteni lehet a fertőzéseket</a:t>
            </a:r>
            <a:r>
              <a:rPr lang="hu-HU" sz="2000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csökkentésével</a:t>
            </a:r>
            <a:endParaRPr lang="en-US" sz="2200" dirty="0" smtClean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 megfelelő időzítésével</a:t>
            </a:r>
            <a:endParaRPr lang="en-US" sz="22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050" name="Picture 2" descr="C:\Users\HP\Desktop\Winetwork\WP3-Knowledge reservoir\Trainig Modules\Session 1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1" y="2916938"/>
            <a:ext cx="38696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csökkentése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398636" y="4399268"/>
            <a:ext cx="5422508" cy="22587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1319" y="2327276"/>
            <a:ext cx="7519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csökkentése érdekében fontos: 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tünetes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hajtások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eltávolítása, a tünetek megjelenését követően azonnal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</a:t>
            </a:r>
            <a:r>
              <a:rPr lang="hu-HU" sz="2000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tőkék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eltávolítása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hu-HU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lemetszett vesszők, a venyige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eltávolítása az ültetvényből</a:t>
            </a:r>
            <a:endParaRPr lang="en-US" sz="22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tünetes hajtások eltávolítása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922" y="4012442"/>
            <a:ext cx="3794077" cy="2845558"/>
          </a:xfrm>
          <a:prstGeom prst="flowChartPunchedCard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2270500"/>
            <a:ext cx="5268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csak egy hajtás mutat tüneteket, lehetséges hogy csak az a hajtás fertőzött.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Távolítsuk el a tünetes hajtást és figyeljük, hogy a fertőzés tovább terjed-e a növény egészségesnek mutatkozó részére.</a:t>
            </a:r>
            <a:endParaRPr lang="en-US" sz="2000" b="1" dirty="0" smtClean="0">
              <a:solidFill>
                <a:srgbClr val="FFC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a hajtás alapi részénél tapasztalunk elváltozásokat, ott feltételezhetően a tőke idősebb részei is fertőzöttek. </a:t>
            </a:r>
            <a:endParaRPr lang="en-US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5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tőkék eltávolítása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663164"/>
            <a:ext cx="3675283" cy="3131180"/>
          </a:xfrm>
          <a:prstGeom prst="ellipse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30182" y="3213091"/>
            <a:ext cx="454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egy tőke </a:t>
            </a:r>
            <a:r>
              <a:rPr lang="hu-HU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teljes lombfelületén </a:t>
            </a:r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láthatóak a tünetek, akkor valószínűleg az egész növény fertőzött. Ebben az esetben a legjobb megoldás a </a:t>
            </a:r>
            <a:r>
              <a:rPr lang="hu-HU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 eltávolítása</a:t>
            </a:r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Amennyiben egy tőke kivágásra vagy gyökerestől való eltávolításra kerül, a tőkéket mihamarabb el kell szállítani az ültetvényből és meg kell semmisíteni azokat (vagy 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komposztálással vagy égetéssel</a:t>
            </a:r>
            <a:r>
              <a:rPr lang="hu-HU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). </a:t>
            </a:r>
            <a:endParaRPr lang="en-US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 megfelelő időzítése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792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kórokozók a növényeket főként a metszési sebeken keresztül fertőzik meg! </a:t>
            </a:r>
            <a:endParaRPr lang="en-US" sz="20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325484"/>
            <a:ext cx="558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Mivel a kórokozók spórái az esőzésekkel terjednek, fontos a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metszést csapadékmentes, száraz időben végezni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Ezen felül ne feledkezzünk meg a metszési sebek és sérülések védelméről sem, erre a célra különböző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mézgák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illetve </a:t>
            </a:r>
            <a:r>
              <a:rPr lang="hu-HU" sz="2000" b="1" dirty="0" err="1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alapú készítmények alkalmazhatóak.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65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512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1706400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Kérjük válaszoljon a kérdésekre!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95" y="2225427"/>
            <a:ext cx="3538885" cy="3507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706400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Mik azok a szőlő tőkebetegségek?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38154" y="3115189"/>
            <a:ext cx="4445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gombás betegségek csoportja, melyek a növény többéves fás részeit fertőzik meg, melyek </a:t>
            </a:r>
            <a:r>
              <a:rPr lang="hu-HU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levél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és </a:t>
            </a:r>
            <a:r>
              <a:rPr lang="hu-HU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bogyótünetekhez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esetenként a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növény pusztulásához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vezetnek. </a:t>
            </a:r>
            <a:endParaRPr lang="en-US" sz="22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Vide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ó</a:t>
            </a:r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(Tünetek és járványtan)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  <a:cs typeface="Roboto Light" panose="02000000000000000000" pitchFamily="2" charset="0"/>
            </a:endParaRPr>
          </a:p>
        </p:txBody>
      </p:sp>
      <p:pic>
        <p:nvPicPr>
          <p:cNvPr id="2" name="Tm1FRqUfcV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319" y="1702650"/>
            <a:ext cx="8161384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51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512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1706400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Eredmények kiértékelése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Tünetek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029476" y="3858536"/>
            <a:ext cx="6798613" cy="28319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07" y="2184456"/>
            <a:ext cx="8534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</a:t>
            </a:r>
            <a:r>
              <a:rPr lang="hu-HU" sz="20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az </a:t>
            </a:r>
            <a:r>
              <a:rPr lang="hu-HU" sz="20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eutípás-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és </a:t>
            </a:r>
            <a:r>
              <a:rPr lang="hu-HU" sz="2000" b="1" dirty="0" err="1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botriszfériás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(vagy fekete kordonkar) elhalás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tüneteit a következő diákon mutatjuk be. </a:t>
            </a:r>
          </a:p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Fontos megjegyezni: a külső tünetek nem elegendőek ahhoz, hogy azonosítsuk a betegséget. A biztos diagnózishoz a belső faszöveti elváltozásokat is fontos megvizsgálni.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8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Eutípás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047" y="2649600"/>
            <a:ext cx="447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 leggyakrabban a 10 évnél idősebb ültetvényekben jelenik meg és okoz tüneteket. A közepesen fertőzött ültetvényekben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30%-os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terméskiesést okoz, a súlyosan fertőzött ültetvényekben pedig elérheti akár a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80%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feletti termésveszteséget is.  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38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0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Eutípás</a:t>
            </a:r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84042" y="2650450"/>
            <a:ext cx="44901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 külső tünetei jellegzetesek.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tünetek már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kora tavasszal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megjelennek és a következőkből állnak:</a:t>
            </a:r>
          </a:p>
          <a:p>
            <a:pPr algn="just"/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2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Visszafogott/csökevényes fejlődés</a:t>
            </a:r>
            <a:endParaRPr lang="en-US" sz="2200" b="1" dirty="0" smtClean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200" b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sz="22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elváltozások a leveleken</a:t>
            </a:r>
            <a:endParaRPr lang="en-US" sz="2200" b="1" dirty="0" smtClean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2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Csésze alakú levelek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1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Eutípás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 tünetei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2202794"/>
            <a:ext cx="5599113" cy="4587530"/>
          </a:xfrm>
          <a:prstGeom prst="ellipse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43062" y="4071938"/>
            <a:ext cx="2671763" cy="1857375"/>
          </a:xfrm>
          <a:prstGeom prst="ellipse">
            <a:avLst/>
          </a:prstGeom>
          <a:noFill/>
          <a:ln w="57150">
            <a:solidFill>
              <a:srgbClr val="FEC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>
            <a:stCxn id="6" idx="7"/>
            <a:endCxn id="10" idx="1"/>
          </p:cNvCxnSpPr>
          <p:nvPr/>
        </p:nvCxnSpPr>
        <p:spPr>
          <a:xfrm flipV="1">
            <a:off x="3923554" y="2987131"/>
            <a:ext cx="2238446" cy="1356813"/>
          </a:xfrm>
          <a:prstGeom prst="straightConnector1">
            <a:avLst/>
          </a:prstGeom>
          <a:ln w="38100">
            <a:solidFill>
              <a:srgbClr val="CF7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2000" y="2602410"/>
            <a:ext cx="305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Csökevényes fejlődés</a:t>
            </a:r>
            <a:endParaRPr lang="en-US" sz="22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hu-HU" sz="22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Rövid ízközök</a:t>
            </a:r>
            <a:endParaRPr lang="en-US" sz="22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2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Eutípás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 tünetei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6" y="2861124"/>
            <a:ext cx="2700000" cy="3600000"/>
          </a:xfrm>
          <a:prstGeom prst="flowChartProcess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25" y="2861124"/>
            <a:ext cx="2700000" cy="3600000"/>
          </a:xfrm>
          <a:prstGeom prst="rect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73" y="1873442"/>
            <a:ext cx="2700000" cy="3600000"/>
          </a:xfrm>
          <a:prstGeom prst="rect">
            <a:avLst/>
          </a:prstGeom>
          <a:ln w="28575">
            <a:solidFill>
              <a:srgbClr val="8AAB00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7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1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Eutípás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 tünetei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99" y="2241608"/>
            <a:ext cx="3618730" cy="359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368683" y="3067548"/>
            <a:ext cx="447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Amikor az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 tünetei jelen vannak egy adott tőkén, a betegség pontos meghatározására érdemes a törzset vagy a kordonkart lemetszeni. A fás részek keresztmetszeti képén amennyiben fertőzött a tőke, egy jellegzetes </a:t>
            </a:r>
            <a:r>
              <a:rPr lang="hu-HU" sz="20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ék alakú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barna elszíneződés figyelhető meg. </a:t>
            </a:r>
          </a:p>
        </p:txBody>
      </p:sp>
    </p:spTree>
    <p:extLst>
      <p:ext uri="{BB962C8B-B14F-4D97-AF65-F5344CB8AC3E}">
        <p14:creationId xmlns:p14="http://schemas.microsoft.com/office/powerpoint/2010/main" val="2480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8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4" y="1051200"/>
            <a:ext cx="857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Az </a:t>
            </a:r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komplex és a </a:t>
            </a:r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botriszofériás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(vagy fekete kordonkar) elhalás tünetei nagyon hasonlóak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" name="Immagine 9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4142" y="378141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98315" y="377667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249" y="378047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42" y="377665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80891" y="6149982"/>
            <a:ext cx="199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Tünetmentes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7330" y="615297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Klorózis/nekrózis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5430" y="6149982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Tigriscsíkolt levelek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0537" y="615114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Apoplexia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313123" y="5896118"/>
            <a:ext cx="580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Klorózis/nekrózis</a:t>
            </a:r>
            <a:r>
              <a:rPr lang="hu-HU" sz="4000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endParaRPr lang="en-US" sz="4000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3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0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7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kell különös figyelmet fordítani rájuk?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692428" y="389528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95" y="2326785"/>
            <a:ext cx="7217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hatalmas </a:t>
            </a:r>
            <a:r>
              <a:rPr lang="hu-HU" sz="2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gazdasági károkat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okoznak (világszerte a pótlásokból adódó költségek évente 1,5 milliárd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$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tesznek ki), emellett a termés </a:t>
            </a:r>
            <a:r>
              <a:rPr lang="hu-HU" sz="20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mennyiségi és minőségi romlásához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vezetnek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milliárd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€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évente csak Franciaországban). Kaliforniában a termésveszteségből adódó kiesés 250 millió dollár, Ausztráliában pedig 830 millió dollár.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Desktop\Tőkeelhalás 2015-2016\Zolinak képek\2016_08_19\19_08_2016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87813" y="5938980"/>
            <a:ext cx="495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B446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" panose="02000000000000000000" pitchFamily="2" charset="0"/>
              </a:rPr>
              <a:t>Tigriscsíkolt levelek</a:t>
            </a:r>
            <a:endParaRPr lang="en-US" sz="4000" b="1" dirty="0">
              <a:solidFill>
                <a:srgbClr val="B44601"/>
              </a:solidFill>
              <a:latin typeface="Dotum" panose="020B0600000101010101" pitchFamily="34" charset="-127"/>
              <a:ea typeface="Dotum" panose="020B0600000101010101" pitchFamily="34" charset="-127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91552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41144" y="5953270"/>
            <a:ext cx="273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" panose="02000000000000000000" pitchFamily="2" charset="0"/>
              </a:rPr>
              <a:t>Apoplexia</a:t>
            </a:r>
            <a:endParaRPr lang="en-US" sz="4000" b="1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8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50374" y="1051200"/>
            <a:ext cx="857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Az </a:t>
            </a:r>
            <a:r>
              <a:rPr lang="hu-HU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</a:t>
            </a:r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komplex és a </a:t>
            </a:r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botrioszfériás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(vagy fekete kordonkar) elhalás tünetei nagyon hasonlóak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3042" y="2016000"/>
            <a:ext cx="826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egyetlen lehetőség a két betegség elkülönítésére a belső tünetek alapján történő azonosítás!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906" y="3316310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18" y="2857264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817418" y="2874665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Botrioszfériás</a:t>
            </a:r>
            <a:r>
              <a:rPr lang="hu-HU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0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94694" y="6077315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komplex</a:t>
            </a:r>
            <a:endParaRPr lang="en-US" sz="20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9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 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komplex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5742" y="1699200"/>
            <a:ext cx="854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valódi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escának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két különböző megjelenési formája van: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2" y="332105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05238" y="3347745"/>
            <a:ext cx="450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lassú lefolyású  megjelenés, melynek során kialakulnak a </a:t>
            </a:r>
            <a:r>
              <a:rPr lang="hu-HU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hu-HU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nekrotikus</a:t>
            </a: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elváltozások és a tigriscsíkolt levelek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9599" y="2674721"/>
            <a:ext cx="354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gyors lefolyású megjelenés, melyet </a:t>
            </a:r>
            <a:r>
              <a:rPr lang="hu-HU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apoplexiának</a:t>
            </a: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nevezünk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5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6376" y="1699200"/>
            <a:ext cx="83315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leveleken megjelenő </a:t>
            </a:r>
            <a:r>
              <a:rPr lang="hu-HU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nekrotikus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elváltozások a szőlőbogyókban alacsonyabb cukor mennyiséget és magasabb pH-t eredményeznek. </a:t>
            </a:r>
            <a:endParaRPr lang="en-US" sz="195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Esca 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komplex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99" y="2824398"/>
            <a:ext cx="3950179" cy="3950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magine 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5"/>
          <a:stretch/>
        </p:blipFill>
        <p:spPr>
          <a:xfrm>
            <a:off x="6611084" y="2819952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Immagine 13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340" y="4771809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420" y="4766867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598" y="28007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49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8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09242" y="1699200"/>
            <a:ext cx="77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valódi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gyors lefolyású megjelenési formája az ún.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Ez a forma általában az aszályos, forró napokon jelenik meg.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Esca 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komplex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1" y="2801235"/>
            <a:ext cx="3924000" cy="39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870" y="4743046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170" y="476114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770" y="2805188"/>
            <a:ext cx="396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77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6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</a:t>
            </a:r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0375" y="1051200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Az </a:t>
            </a:r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esca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  <a:cs typeface="Roboto Light" panose="02000000000000000000" pitchFamily="2" charset="0"/>
              </a:rPr>
              <a:t> komplex belső faszöveti elváltozásai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242" y="1699200"/>
            <a:ext cx="77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Fertőzött tőke fás részének keresztmetszeti képén kétféle elváltozás figyelhető meg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fekete és egy fehér rész, melyet különböző gombafajok okoznak.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35" y="2665024"/>
            <a:ext cx="198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2" y="2676298"/>
            <a:ext cx="396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35" y="2703124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535" y="4643598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69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20342" y="1699529"/>
            <a:ext cx="821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botrioszfériás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 külső tünetei nagyon hasonlítanak az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tüneteire, csak a fás részek elváltozása alapján állapítható meg, hogy mely betegséggel állunk szemben. 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Botrioszfériás</a:t>
            </a:r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elhalás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7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575" y="2529700"/>
            <a:ext cx="3960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 flipV="1">
            <a:off x="6656000" y="4509700"/>
            <a:ext cx="1980000" cy="1980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0" y="2542996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87" y="450970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94" y="254258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4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Köszönöm a figyelmet!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5" y="1760350"/>
            <a:ext cx="7992000" cy="4729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0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1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24" name="Immagine 2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149297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5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9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6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kell különös figyelmet fordítani rájuk?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592745"/>
            <a:ext cx="4926271" cy="2052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2385390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Ültetvények</a:t>
            </a:r>
            <a:r>
              <a:rPr lang="it-IT" sz="2200" b="1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  <a:endParaRPr lang="en-US" sz="2200" b="1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529260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Borkészítés</a:t>
            </a:r>
            <a:r>
              <a:rPr lang="it-IT" sz="22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2300542"/>
            <a:ext cx="4921247" cy="96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Terméskiesés, a tőkék </a:t>
            </a:r>
            <a:r>
              <a:rPr lang="hu-HU" sz="20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pusztulása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és a </a:t>
            </a:r>
            <a:r>
              <a:rPr lang="hu-HU" sz="20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pótlások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többletköltsége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3452373"/>
            <a:ext cx="4921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Mennyiségi és minőségi kár a borkészítésben 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alacsonyabb cukor, </a:t>
            </a:r>
            <a:r>
              <a:rPr lang="hu-HU" sz="20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magasabb pH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fr-FR" sz="20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stb.</a:t>
            </a:r>
            <a:r>
              <a:rPr lang="fr-F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2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462" y="1809700"/>
            <a:ext cx="504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3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3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0" y="2184456"/>
            <a:ext cx="7920000" cy="43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1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4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84456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93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5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8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6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7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/>
          <a:stretch/>
        </p:blipFill>
        <p:spPr>
          <a:xfrm>
            <a:off x="596900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8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73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9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23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Tünet kvíz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015289" y="410713"/>
            <a:ext cx="8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</a:rPr>
              <a:t>10</a:t>
            </a:r>
            <a:endParaRPr lang="en-US" sz="5400" dirty="0">
              <a:solidFill>
                <a:srgbClr val="B44601"/>
              </a:solidFill>
            </a:endParaRPr>
          </a:p>
        </p:txBody>
      </p:sp>
      <p:pic>
        <p:nvPicPr>
          <p:cNvPr id="6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6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58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79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Mely betegségeket soroljuk ide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idősebb ültetvényekben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33672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33673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33673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4897115"/>
            <a:ext cx="230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Botrioszfériás</a:t>
            </a:r>
            <a:r>
              <a:rPr lang="hu-HU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4897114"/>
            <a:ext cx="116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4896000"/>
            <a:ext cx="22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hu-HU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ompex</a:t>
            </a:r>
            <a:r>
              <a:rPr lang="hu-HU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(valódi </a:t>
            </a:r>
            <a:r>
              <a:rPr lang="hu-HU" sz="24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794813"/>
            <a:ext cx="213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hu-HU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nekrotikus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elváltozások a leveleken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796000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Visszafogott növekedés Erős </a:t>
            </a:r>
            <a:r>
              <a:rPr lang="hu-HU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elvátozások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leveleken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48891" y="5796000"/>
            <a:ext cx="249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Tigriscsíkolt levelek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Himlős bogyók</a:t>
            </a:r>
            <a:endParaRPr lang="en-US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697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750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Mely betegségeket soroljuk ide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fiatalabb ültetvényekben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8" descr="http://treeandvinetrunkdiseases.org/wp-content/uploads/2014/06/DSCN07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4484" y="2860969"/>
            <a:ext cx="3235778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24176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Petri </a:t>
            </a:r>
            <a:r>
              <a:rPr lang="hu-HU" sz="24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betegség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43230" y="4943941"/>
            <a:ext cx="306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Feketelábúság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83759" y="4943941"/>
            <a:ext cx="315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Fomopsziszos</a:t>
            </a:r>
            <a:r>
              <a:rPr lang="hu-HU" sz="24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2" name="Picture 3" descr="G:\Anya\Cikkek\2011\Szőlő kiadvány DuPont Dula\tünetfotók\42 (c) kép Petri betegség miatt leromló, pusztuló tőké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551" y="2862000"/>
            <a:ext cx="2832000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970" y="2862000"/>
            <a:ext cx="2832000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41" y="2595151"/>
            <a:ext cx="4127890" cy="30388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nem tudjuk megoldani a problémát?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Növény</a:t>
            </a:r>
            <a:endParaRPr lang="en-US" sz="24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Környezet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</a:t>
            </a:r>
            <a:r>
              <a:rPr lang="en-US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#1</a:t>
            </a:r>
            <a:endParaRPr lang="en-US" sz="24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89176" y="1815152"/>
            <a:ext cx="27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Átlagos betegség</a:t>
            </a:r>
            <a:endParaRPr lang="en-US" sz="24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Szőlőperonoszpóra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62" y="2364319"/>
            <a:ext cx="4763068" cy="38454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nem tudjuk megoldani a problémát?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Növény</a:t>
            </a:r>
            <a:endParaRPr lang="en-US" sz="24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Környezet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3397" y="59788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</a:t>
            </a:r>
            <a:r>
              <a:rPr lang="en-US" sz="2400" b="1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#1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</a:t>
            </a:r>
            <a:r>
              <a:rPr lang="en-US" sz="2400" b="1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#2</a:t>
            </a:r>
            <a:endParaRPr lang="en-US" sz="24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4469" y="3562963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</a:t>
            </a:r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#3</a:t>
            </a:r>
            <a:endParaRPr lang="en-US" sz="24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25645" y="167182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Szőlő tőkebetegségei</a:t>
            </a:r>
            <a:endParaRPr lang="en-US" sz="2400" b="1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(Esca 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omplex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71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(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706400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nem tudjuk megoldani a problémát?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6" y="2374711"/>
            <a:ext cx="6441745" cy="23747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7904" y="5156945"/>
            <a:ext cx="572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tünetek nem minden évben jelennek meg, vagyis az egyik évben tünetes tőke a következő évben teljesen tünetmentesnek mutatkozhat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4118</TotalTime>
  <Words>1451</Words>
  <Application>Microsoft Office PowerPoint</Application>
  <PresentationFormat>Diavetítés a képernyőre (4:3 oldalarány)</PresentationFormat>
  <Paragraphs>224</Paragraphs>
  <Slides>48</Slides>
  <Notes>19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HP</cp:lastModifiedBy>
  <cp:revision>206</cp:revision>
  <dcterms:created xsi:type="dcterms:W3CDTF">2017-07-05T07:13:53Z</dcterms:created>
  <dcterms:modified xsi:type="dcterms:W3CDTF">2017-10-06T09:57:08Z</dcterms:modified>
</cp:coreProperties>
</file>