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8"/>
  </p:notesMasterIdLst>
  <p:sldIdLst>
    <p:sldId id="331" r:id="rId2"/>
    <p:sldId id="258" r:id="rId3"/>
    <p:sldId id="259" r:id="rId4"/>
    <p:sldId id="273" r:id="rId5"/>
    <p:sldId id="260" r:id="rId6"/>
    <p:sldId id="274" r:id="rId7"/>
    <p:sldId id="275" r:id="rId8"/>
    <p:sldId id="276" r:id="rId9"/>
    <p:sldId id="277" r:id="rId10"/>
    <p:sldId id="278" r:id="rId11"/>
    <p:sldId id="280" r:id="rId12"/>
    <p:sldId id="307" r:id="rId13"/>
    <p:sldId id="309" r:id="rId14"/>
    <p:sldId id="308" r:id="rId15"/>
    <p:sldId id="310" r:id="rId16"/>
    <p:sldId id="330" r:id="rId17"/>
    <p:sldId id="281" r:id="rId18"/>
    <p:sldId id="312" r:id="rId19"/>
    <p:sldId id="313" r:id="rId20"/>
    <p:sldId id="283" r:id="rId21"/>
    <p:sldId id="314" r:id="rId22"/>
    <p:sldId id="284" r:id="rId23"/>
    <p:sldId id="285" r:id="rId24"/>
    <p:sldId id="315" r:id="rId25"/>
    <p:sldId id="286" r:id="rId26"/>
    <p:sldId id="316" r:id="rId27"/>
    <p:sldId id="287" r:id="rId28"/>
    <p:sldId id="318" r:id="rId29"/>
    <p:sldId id="288" r:id="rId30"/>
    <p:sldId id="289" r:id="rId31"/>
    <p:sldId id="319" r:id="rId32"/>
    <p:sldId id="290" r:id="rId33"/>
    <p:sldId id="326" r:id="rId34"/>
    <p:sldId id="327" r:id="rId35"/>
    <p:sldId id="328" r:id="rId36"/>
    <p:sldId id="32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B00"/>
    <a:srgbClr val="B44601"/>
    <a:srgbClr val="BDC901"/>
    <a:srgbClr val="571F1C"/>
    <a:srgbClr val="CF722A"/>
    <a:srgbClr val="FECB01"/>
    <a:srgbClr val="608611"/>
    <a:srgbClr val="A6B82B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4088"/>
        <p:guide orient="horz" pos="981"/>
        <p:guide orient="horz" pos="1570"/>
        <p:guide pos="226"/>
        <p:guide pos="5534"/>
        <p:guide pos="2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csökkent termésmennyiség</a:t>
            </a:r>
            <a:r>
              <a:rPr lang="hu-HU" baseline="0" dirty="0" smtClean="0"/>
              <a:t> mellett minőségi romlást is előidéz. Emellett nagyon fontos az a tény, hogy magasabb pH-t eredményez. A beteg tőkékről származó fürtöket lehetőleg ne használjuk fel a borkészítés során.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http://www.winetwork-data.eu/en/video/trichoderma_application_gtd__sc_16036.htm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hu-HU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http://www.winetwork-data.eu/en/vide_k/a_szolo_tokebetegsegei_2_hogyan_elozheto_meg_a_fertozes__sc_16746.htm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hu-HU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</a:t>
            </a: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0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http://www.winetwork-data.eu/en/vide_k/a_szolo_tokebetegsegei_3_a_fertoz_tt_tokek_kezelese_sc_16747.htm</a:t>
            </a:r>
            <a:r>
              <a:rPr lang="hu-HU" dirty="0" smtClean="0"/>
              <a:t> </a:t>
            </a:r>
            <a:endParaRPr lang="en-GB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stwBSAIbKU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winetwork-data.eu/intranet/libretti/0/libretto16731-01-1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rEvq_jXiWE" TargetMode="Externa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SigPdt4w" TargetMode="Externa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1194" y="518614"/>
            <a:ext cx="5916731" cy="1044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24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Hogyan kezeljük a betegségeket?</a:t>
            </a:r>
            <a:endParaRPr lang="en-US" sz="28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75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projekt az </a:t>
            </a:r>
            <a:r>
              <a:rPr lang="hu-HU" sz="175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Európai Unió </a:t>
            </a:r>
            <a:r>
              <a:rPr lang="hu-HU" sz="175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Horizon</a:t>
            </a:r>
            <a:r>
              <a:rPr lang="hu-HU" sz="175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2020 kutatási és innovációs keretprogramjának finanszírozásában</a:t>
            </a:r>
            <a:r>
              <a:rPr lang="hu-HU" sz="175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</a:t>
            </a:r>
            <a:r>
              <a:rPr lang="hu-HU" sz="175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652601 számú támogatói szerződés </a:t>
            </a:r>
            <a:r>
              <a:rPr lang="hu-HU" sz="175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keretein belül valósul </a:t>
            </a:r>
            <a:r>
              <a:rPr lang="hu-HU" sz="175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meg.</a:t>
            </a:r>
            <a:endParaRPr lang="en-US" sz="175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3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8189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 száraz időben való végrehajtása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52942"/>
            <a:ext cx="5057775" cy="23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Ismerve azt, hogy a szőlő tőkebetegségeket kiváltó kórokozók főként a </a:t>
            </a:r>
            <a:r>
              <a:rPr lang="hu-HU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metszési sebeken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keresztül fertőzik meg a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tőkéket, fontos a metszést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száraz, csapadékmentes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időben végrehajtani, mikor a szaporító képletek szóródása kisebb mértékű. 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543178"/>
            <a:ext cx="325117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169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29200"/>
            <a:ext cx="8617071" cy="96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jó gyakorlat a fertőzések csökkentésére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kórokozók bejutásának </a:t>
            </a:r>
            <a:r>
              <a:rPr lang="hu-HU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megakadályozása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metszési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sebeken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keresztül, erre kémiai vagy biológiai készítményeket is alkalmazhatunk.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7" y="4013901"/>
            <a:ext cx="4975178" cy="2475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39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440"/>
            <a:ext cx="4999040" cy="188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mézgák vagy különböző sebkezelő anyagok, ecsetelők megakadályozzák a kórokozók bejutását a növényekbe. Ez az eljárás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nagyon hatékony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viszont rendkívül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lassú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és időigényes. 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4" y="2541278"/>
            <a:ext cx="322807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1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800"/>
            <a:ext cx="5027616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1950" i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en-US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fajok olyan mikroorganizmusok, melyek képesek a </a:t>
            </a:r>
            <a:r>
              <a:rPr lang="hu-HU" sz="195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metszési sebek gyors kolonizálására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Az elmúlt időszakban számos tanulmány született a különböző </a:t>
            </a:r>
            <a:r>
              <a:rPr lang="hu-HU" sz="195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fajok és törzsek felhasználásáról a metszési sebeken.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8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29200"/>
            <a:ext cx="8617072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Azon képességükből adódóan, hogy gyorsan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kolonizálják a sebeket és a sérüléseket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</a:t>
            </a:r>
            <a:r>
              <a:rPr lang="hu-HU" sz="19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fajokat </a:t>
            </a:r>
            <a:r>
              <a:rPr lang="hu-HU" sz="19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biokontroll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ágensként alkalmazzák. Ezek a mikroorganizmusok akadályt képeznek a metszési sebek felületén ezáltal a kórokozók nem képesek bejutni a növényekbe. </a:t>
            </a: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8774" y="4499906"/>
            <a:ext cx="3060000" cy="2160000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225" y="4499906"/>
            <a:ext cx="3060000" cy="216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319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Kezelt sebek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0920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Kezeletlen sebek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29200"/>
            <a:ext cx="8731372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Fokozottan ajánlott a </a:t>
            </a:r>
            <a:r>
              <a:rPr lang="hu-HU" sz="1900" i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alapú készítmények használta, mert:</a:t>
            </a:r>
          </a:p>
          <a:p>
            <a:pPr algn="just">
              <a:lnSpc>
                <a:spcPct val="150000"/>
              </a:lnSpc>
            </a:pP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Felhasználhatóak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ökológiai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termesztésben is </a:t>
            </a: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Kifejezetten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pozitív eredményeket 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mutatnak a metszési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sebek kezelésénél</a:t>
            </a:r>
            <a:endParaRPr lang="en-US" sz="19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kijuttatásuk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permetezéssel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is megoldható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ecsetelőkhöz képest kijuttatásuk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gyorsabb </a:t>
            </a:r>
            <a:r>
              <a:rPr lang="hu-HU" sz="19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és </a:t>
            </a:r>
            <a:r>
              <a:rPr lang="hu-HU" sz="19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olcsóbb</a:t>
            </a:r>
            <a:endParaRPr lang="en-US" dirty="0">
              <a:solidFill>
                <a:srgbClr val="8AAB00"/>
              </a:solidFill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1907" y="3457574"/>
            <a:ext cx="3014897" cy="3014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4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BstwBSAIbK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1542" y="2371725"/>
            <a:ext cx="7343775" cy="413087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772416" y="1803748"/>
            <a:ext cx="2178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Angol nyelvű videó!</a:t>
            </a:r>
            <a:endParaRPr lang="en-GB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Alternatív metszési eljárások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466" y="2329200"/>
            <a:ext cx="8659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Egy újfajta metszési eljárás, mely a szőlő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optimális nedvkeringésének fenntartását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tartja szem előtt, képes csökkenteni a szőlő tőkebetegségei okozta károsítást. A növényekben az optimális nedvkeringés fenntartása csökkentheti a szőlő tőkebetegség kórokozói által kiváltott  eltömődéseket, melyek akadályozzák a nedvkeringést.  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8775" y="6489700"/>
            <a:ext cx="854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További információ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http://</a:t>
            </a:r>
            <a:r>
              <a:rPr lang="en-US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www.winetwork-data.eu/intranet/libretti/0/libretto16731-01-1.pdf</a:t>
            </a:r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968" y="4178648"/>
            <a:ext cx="4583835" cy="237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3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Alternatív metszési eljárások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800"/>
            <a:ext cx="5057776" cy="23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Gouyot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Poussard</a:t>
            </a:r>
            <a:r>
              <a:rPr lang="en-US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metszésmód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kiváló metszési eljárásnak tekinthető a szőlő tőkebetegségek okozta károk csökkentésének tekintetében.</a:t>
            </a:r>
          </a:p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Viszont fontos megjegyezni, hogy nincs pontos tudományos igazolása ennek a gyakorlatnak. 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9529"/>
            <a:ext cx="3240000" cy="3240000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4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Kérjük válaszoljon a kérdésekre!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38995"/>
            <a:ext cx="3305339" cy="327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Mik azok a szőlő tőkebetegségek?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5370" y="3160800"/>
            <a:ext cx="5054159" cy="234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Trunk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Diseases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gombás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betegségek csoportja, melyek a növény többéves fás részeit fertőzik meg, melyek </a:t>
            </a:r>
            <a:r>
              <a:rPr lang="hu-HU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levél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és </a:t>
            </a:r>
            <a:r>
              <a:rPr lang="hu-HU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bogyótünetekhez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esetenként a </a:t>
            </a:r>
            <a:r>
              <a:rPr lang="hu-HU" sz="20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növény pusztulásához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vezetnek. </a:t>
            </a:r>
            <a:endParaRPr lang="en-US" sz="2200" b="1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Videó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YrEvq_jXiW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1512" y="2101652"/>
            <a:ext cx="7800975" cy="43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Eredmények kiértékelése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tőkék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5585" y="3160800"/>
            <a:ext cx="5057775" cy="2350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Amennyiben nem sikerült megelőzni a fertőzések bekövetkezését, van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néhány lehetőség a beteg tőkék gyógyítására is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 mivel a sikeresség aránya soha nem éri el a 100%-ot, így ezek az eljárások nincsenek tudományosan alátámasztva. 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4953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0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tőke „törzstisztítása”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041102"/>
            <a:ext cx="8631359" cy="2342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 az eljárás magában foglalja a tőkék törzsének megtisztítását egy erre alkalmas kézi láncfűrésszel, melynek segítségével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eltávolítjuk a beteg részeket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Ezek a részek általában az elhalt fás részek közelében találhatóak, a nagy metszési sebek alatt. Elsőként a törzset ki kell nyitni, majd a beteg részek azonosítása után, a szöveteket el kell távolítani, ügyelve arra, hogy ne vágjunk bele a nedvkeringés útjába. </a:t>
            </a:r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2384" y="4521324"/>
            <a:ext cx="2990770" cy="216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1210" y="4521600"/>
            <a:ext cx="299077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296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tőke „törzstisztítása”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160800"/>
            <a:ext cx="5043488" cy="142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 az eljárás kiváló és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gyors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eredményeket hoz, viszont drága, időigényes és tapasztalatot igényel a kivitelezése. 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03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Átoltás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54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 az eljárás magában foglalja a fertőzött tőke törzsének lemetszését az oltási pont felett (egészséges részig) illetve a megmaradt törzsbe két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új nemes vessző beoltását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091706"/>
            <a:ext cx="3996000" cy="2664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1555" y="4093200"/>
            <a:ext cx="3996000" cy="2664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881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Átoltás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9209" y="3160800"/>
            <a:ext cx="5043488" cy="1427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 a technika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kiváló eredményeket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hoz,  és nem igényel speciális felszerelést, az egyetlen probléma vele, hogy rendkívül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időigényes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3678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6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Időszakos törzsmegújítás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98449" y="3160800"/>
            <a:ext cx="50577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Az időszakos törzsmegújítás egy olyan eljárás, mely magában foglalja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tökék törzsének visszametszését és egy vadhajtásból új törzs nevelését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Ez a gyakorlat kifejezetten hatékony az 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elhalással szemben. Emellett nem igényel képzett szakembereket a végrehajtása, viszont időigényes.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52" y="2888887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8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tőkék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59935" cy="96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törzstisztítás, az átoltás és az időszakos törzsmegújítás csak akkor hatékony, ha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fertőzés nem terjedt ki a gyökérrendszerre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fertőzött tőkék kezelése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88509" cy="144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Három olyan módszer is létezik melyek az utóbbi időben kezdtek népszerűvé válni, még akkor is ha nincsenek tudományosan alátámasztva. A következő diákon bemutatjuk ezt a három atipikus gyakorlatot.</a:t>
            </a: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423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kell különös figyelmet fordítani rájuk?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649691" y="4242605"/>
            <a:ext cx="6136227" cy="2556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80199" y="2327970"/>
            <a:ext cx="8555229" cy="234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 hatalmas </a:t>
            </a:r>
            <a:r>
              <a:rPr lang="hu-HU" sz="20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gazdasági károkat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okoznak (világszerte a pótlásokból adódó költségek évente 1,5 milliárd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$</a:t>
            </a:r>
            <a:r>
              <a:rPr lang="hu-HU" sz="200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-t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tesznek ki), emellett a termés </a:t>
            </a:r>
            <a:r>
              <a:rPr lang="hu-HU" sz="2000" b="1" dirty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mennyiségi és minőségi romlásához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vezetnek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milliárd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€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évente csak Franciaországban). Kaliforniában a termésveszteségből adódó kiesés 250 millió dollár, Ausztráliában pedig 830 millió dollár.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Hidrogén-peroxid (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törzsbe injektálása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29775" cy="188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Számos európai szőlőtermesztő régióban alkalmazzák ezt az eljárást. A módszer lényege, hogy lyukakat fúrunk a fertőzött tőke törzsébe (egy vagy több lyukat) 35-40°szögben és hidrogén-peroxidot fecskendezünk a lyukakba, 3-4 ml mennyiségben. Végezetül azonnal eltömítjük a lyukakat.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7824" y="4267070"/>
            <a:ext cx="3618029" cy="23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977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Hidrogén-peroxid (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törzsbe injektálása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71913" y="3160800"/>
            <a:ext cx="5013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szőlőtermesztők tapasztalatai alapján ez az eljárás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ígéretesnek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tűnik, emellett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alacsony költségvonzata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van, gyorsan végrehajtható, de ennek a gyakorlatnak sincs tudományos igazolása.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2" y="2428872"/>
            <a:ext cx="2819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Réz </a:t>
            </a:r>
            <a:r>
              <a:rPr lang="hu-HU" sz="2400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nanorészecskék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befecskendezése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345307"/>
            <a:ext cx="85583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Néhány</a:t>
            </a:r>
            <a:r>
              <a:rPr lang="hu-HU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európai szőlőtermesztő vidéken alkalmazzák ezt az eljárást, mely abból áll, hogy apró lyukakat fúrunk a fertőzött tőke törzsébe és réz </a:t>
            </a:r>
            <a:r>
              <a:rPr lang="hu-HU" sz="1950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nanorészecskéket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tartalmazó oldatot juttatunk a törzs belsejébe. Az eljárás</a:t>
            </a:r>
            <a:r>
              <a:rPr lang="hu-HU" sz="195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ígéretesnek tűnik</a:t>
            </a:r>
            <a:r>
              <a:rPr lang="hu-HU" sz="195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de további vizsgálatokat igényel a módszer.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55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8" y="1090023"/>
            <a:ext cx="8527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</a:t>
            </a:r>
            <a:r>
              <a:rPr lang="hu-HU" sz="2400" i="1" dirty="0" err="1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ával</a:t>
            </a:r>
            <a:r>
              <a:rPr lang="hu-HU" sz="2400" i="1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kezelt fa pálcikák behelyezése a tőke törzsébe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84614" y="2910280"/>
            <a:ext cx="5029200" cy="281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Ez a gyakorlat abból áll, hogy </a:t>
            </a:r>
            <a:r>
              <a:rPr lang="hu-HU" sz="2000" i="1" dirty="0" err="1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Trichodermával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kezelt kis fa pálcikákat helyeznek a tőke törzsébe. Elsőként a tőke alapi részébe és a karokba lyukakat fúrnak, majd beillesztik a kezelt pálcikákat a lyukakba. Ez a technika is további vizsgálatokat igényel. </a:t>
            </a:r>
            <a:endParaRPr lang="en-US" dirty="0"/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2871">
            <a:off x="7287151" y="5304557"/>
            <a:ext cx="1472356" cy="1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Kérjük válaszoljon a kérdésekre!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Videó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VQNSigPdt4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8807" y="1965920"/>
            <a:ext cx="8042275" cy="4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Kvíz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Eredmények kiértékelése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6861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Miért kell különös figyelmet fordítani rájuk?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414837" y="4805737"/>
            <a:ext cx="4412397" cy="183795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32797" y="2420048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Ültetvények</a:t>
            </a:r>
            <a:r>
              <a:rPr lang="it-IT" sz="2000" dirty="0" smtClean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  <a:endParaRPr lang="en-US" sz="2000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2800" y="3683700"/>
            <a:ext cx="2605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Borkészítés</a:t>
            </a:r>
            <a:r>
              <a:rPr lang="it-IT" sz="2000" dirty="0" smtClean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000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201858" y="2345964"/>
            <a:ext cx="4241806" cy="965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Terméskiesés, a tőkék pusztulása és a pótlások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többletköltsége</a:t>
            </a:r>
            <a:endParaRPr lang="en-US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201858" y="3617577"/>
            <a:ext cx="4241806" cy="141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Mennyiségi és minőségi kár a borkészítésben 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alacsonyabb cukor, magasabb pH, 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stb.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7988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Mely betegségeket soroljuk ide</a:t>
            </a:r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   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hu-HU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idősebb ültetvényekben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1" y="2545573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545563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1420" y="2545569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4897115"/>
            <a:ext cx="230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Botrioszfériás</a:t>
            </a:r>
            <a:r>
              <a:rPr lang="hu-HU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4897114"/>
            <a:ext cx="1160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Eutípás</a:t>
            </a:r>
            <a:r>
              <a:rPr lang="hu-HU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elhalás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4897115"/>
            <a:ext cx="2292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 </a:t>
            </a:r>
            <a:r>
              <a:rPr lang="hu-HU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</a:t>
            </a:r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ompex</a:t>
            </a:r>
            <a:r>
              <a:rPr lang="hu-HU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(valódi </a:t>
            </a:r>
            <a:r>
              <a:rPr lang="hu-HU" sz="2400" i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esca</a:t>
            </a:r>
            <a:r>
              <a:rPr lang="hu-HU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732183"/>
            <a:ext cx="2006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elváltozások a leveleken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732183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Visszafogott növekedés Erős </a:t>
            </a:r>
            <a:r>
              <a:rPr lang="hu-HU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klorotikus</a:t>
            </a:r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hu-HU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elváltozások </a:t>
            </a:r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leveleken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731200"/>
            <a:ext cx="2497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Tigriscsíkolt levelek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hu-HU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Himlős bogyók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Hogyan kezeljük a betegségeket?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29200"/>
            <a:ext cx="8688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 elleni védekezés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sikerének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kulcsa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megelőzésben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rejlik.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735200" y="3729600"/>
            <a:ext cx="7104203" cy="29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Megelőzési stratégia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5523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tőkebetegségek okozta fertőzés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megelőzése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érdekében fontos tisztában lennünk a kórokozó életciklusával.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40" y="3186110"/>
            <a:ext cx="3193635" cy="30524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30820" y="5336411"/>
            <a:ext cx="109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Fertőzés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94997" y="4112451"/>
            <a:ext cx="1961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Csapadékkal terjednek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83769" y="3274788"/>
            <a:ext cx="161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Szaporító képletek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25099" y="5550754"/>
            <a:ext cx="138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smtClean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Szaporodás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55770" y="6238529"/>
            <a:ext cx="110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Nyár</a:t>
            </a:r>
            <a:endParaRPr lang="en-US" sz="1600" b="1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CasellaDiTesto 13"/>
          <p:cNvSpPr txBox="1"/>
          <p:nvPr/>
        </p:nvSpPr>
        <p:spPr>
          <a:xfrm>
            <a:off x="3542015" y="4543042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Ősz</a:t>
            </a:r>
            <a:endParaRPr lang="en-US" sz="1600" b="1" dirty="0">
              <a:solidFill>
                <a:srgbClr val="FFC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CasellaDiTesto 14"/>
          <p:cNvSpPr txBox="1"/>
          <p:nvPr/>
        </p:nvSpPr>
        <p:spPr>
          <a:xfrm>
            <a:off x="6120356" y="2678279"/>
            <a:ext cx="777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Tél</a:t>
            </a:r>
            <a:endParaRPr lang="en-US" sz="1600" b="1" dirty="0">
              <a:solidFill>
                <a:srgbClr val="00B0F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CasellaDiTesto 15"/>
          <p:cNvSpPr txBox="1"/>
          <p:nvPr/>
        </p:nvSpPr>
        <p:spPr>
          <a:xfrm>
            <a:off x="7281278" y="3647758"/>
            <a:ext cx="211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Metszési sebek</a:t>
            </a:r>
            <a:endParaRPr lang="en-US" sz="16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8143604" y="4542078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b="1" dirty="0" smtClean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Tavasz</a:t>
            </a:r>
            <a:endParaRPr lang="en-US" sz="1600" b="1" dirty="0">
              <a:solidFill>
                <a:srgbClr val="92D05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Megelőzési stratégia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29200"/>
            <a:ext cx="8645647" cy="339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197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Ismerve azt, hogy a szőlő tőkebetegségeket kiváltó kórokozók főként a metszési sebeken keresztül fertőzik meg a tőkéket, ezen fertőzések megelőzésére javasolt a következő eljárások alkalmazása:</a:t>
            </a:r>
            <a:endParaRPr lang="en-US" sz="2000" dirty="0" smtClean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csökkentése </a:t>
            </a:r>
            <a:endParaRPr lang="en-US" dirty="0" smtClean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 száraz időben való végrehajtása </a:t>
            </a:r>
            <a:endParaRPr lang="en-US" dirty="0" smtClean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hu-HU" dirty="0" smtClean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metszési sebek kezelése</a:t>
            </a:r>
            <a:endParaRPr lang="en-US" dirty="0" smtClean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0619" y="4108110"/>
            <a:ext cx="4028953" cy="27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szőlő tőkebetegségei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8" y="1090023"/>
            <a:ext cx="7036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csökkentése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6" y="3079308"/>
            <a:ext cx="5057774" cy="188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fertőzési források csökkentése érdekében fontos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fertőzött tőkék 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és a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lemetszett vesszők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 venyige </a:t>
            </a:r>
            <a:r>
              <a:rPr lang="hu-HU" sz="2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eltávolítása</a:t>
            </a:r>
            <a:r>
              <a:rPr lang="hu-HU" sz="20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területről, majd azok megsemmisítése komposztálással vagy égetéssel. 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" y="2545332"/>
            <a:ext cx="324515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880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3683</TotalTime>
  <Words>1300</Words>
  <Application>Microsoft Office PowerPoint</Application>
  <PresentationFormat>Diavetítés a képernyőre (4:3 oldalarány)</PresentationFormat>
  <Paragraphs>151</Paragraphs>
  <Slides>36</Slides>
  <Notes>8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7" baseType="lpstr"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HP</cp:lastModifiedBy>
  <cp:revision>186</cp:revision>
  <dcterms:created xsi:type="dcterms:W3CDTF">2017-07-05T07:13:53Z</dcterms:created>
  <dcterms:modified xsi:type="dcterms:W3CDTF">2017-10-10T13:07:41Z</dcterms:modified>
</cp:coreProperties>
</file>