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50"/>
  </p:notesMasterIdLst>
  <p:sldIdLst>
    <p:sldId id="300" r:id="rId2"/>
    <p:sldId id="258" r:id="rId3"/>
    <p:sldId id="259" r:id="rId4"/>
    <p:sldId id="273" r:id="rId5"/>
    <p:sldId id="260" r:id="rId6"/>
    <p:sldId id="267" r:id="rId7"/>
    <p:sldId id="261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72" r:id="rId19"/>
    <p:sldId id="299" r:id="rId20"/>
    <p:sldId id="280" r:id="rId21"/>
    <p:sldId id="301" r:id="rId22"/>
    <p:sldId id="282" r:id="rId23"/>
    <p:sldId id="283" r:id="rId24"/>
    <p:sldId id="289" r:id="rId25"/>
    <p:sldId id="284" r:id="rId26"/>
    <p:sldId id="290" r:id="rId27"/>
    <p:sldId id="291" r:id="rId28"/>
    <p:sldId id="285" r:id="rId29"/>
    <p:sldId id="296" r:id="rId30"/>
    <p:sldId id="297" r:id="rId31"/>
    <p:sldId id="298" r:id="rId32"/>
    <p:sldId id="286" r:id="rId33"/>
    <p:sldId id="287" r:id="rId34"/>
    <p:sldId id="292" r:id="rId35"/>
    <p:sldId id="293" r:id="rId36"/>
    <p:sldId id="294" r:id="rId37"/>
    <p:sldId id="295" r:id="rId38"/>
    <p:sldId id="312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Goncalves" initials="IG" lastIdx="2" clrIdx="0">
    <p:extLst>
      <p:ext uri="{19B8F6BF-5375-455C-9EA6-DF929625EA0E}">
        <p15:presenceInfo xmlns:p15="http://schemas.microsoft.com/office/powerpoint/2012/main" userId="Igor Goncalves" providerId="None"/>
      </p:ext>
    </p:extLst>
  </p:cmAuthor>
  <p:cmAuthor id="2" name="Cristina Carlos" initials="CC" lastIdx="1" clrIdx="1">
    <p:extLst>
      <p:ext uri="{19B8F6BF-5375-455C-9EA6-DF929625EA0E}">
        <p15:presenceInfo xmlns:p15="http://schemas.microsoft.com/office/powerpoint/2012/main" userId="S-1-5-21-3837472710-1293056157-3689886241-1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611"/>
    <a:srgbClr val="B44601"/>
    <a:srgbClr val="3C5C26"/>
    <a:srgbClr val="FECB01"/>
    <a:srgbClr val="CF722A"/>
    <a:srgbClr val="BDC901"/>
    <a:srgbClr val="8AAB00"/>
    <a:srgbClr val="571F1C"/>
    <a:srgbClr val="A6B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23" autoAdjust="0"/>
  </p:normalViewPr>
  <p:slideViewPr>
    <p:cSldViewPr snapToGrid="0">
      <p:cViewPr varScale="1">
        <p:scale>
          <a:sx n="55" d="100"/>
          <a:sy n="55" d="100"/>
        </p:scale>
        <p:origin x="1836" y="66"/>
      </p:cViewPr>
      <p:guideLst>
        <p:guide pos="385"/>
        <p:guide pos="5375"/>
        <p:guide orient="horz" pos="4088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Custo estimado para replantar as videiras </a:t>
            </a:r>
            <a:r>
              <a:rPr lang="pt-PT" dirty="0" err="1"/>
              <a:t>infectadas</a:t>
            </a:r>
            <a:r>
              <a:rPr lang="pt-PT" dirty="0"/>
              <a:t> a cada ano.</a:t>
            </a:r>
          </a:p>
          <a:p>
            <a:r>
              <a:rPr lang="pt-PT" dirty="0"/>
              <a:t>A perda económica de um bilião de euros em França deve-se à diminuição da produção em qualidade e quantidade. O mesmo se verifica para a Califórnia (0,25 biliões de dólares) e para a Austrália (8,3 biliões de dólares).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eutypa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1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Empoasca</a:t>
            </a:r>
            <a:r>
              <a:rPr lang="en-US" dirty="0"/>
              <a:t> </a:t>
            </a:r>
            <a:r>
              <a:rPr lang="en-US" dirty="0" err="1"/>
              <a:t>vitis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62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Esca-</a:t>
            </a:r>
            <a:r>
              <a:rPr lang="en-US" dirty="0" err="1"/>
              <a:t>botriosferiose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9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Défice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ferro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1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Flavescência</a:t>
            </a:r>
            <a:r>
              <a:rPr lang="en-US" baseline="0" dirty="0"/>
              <a:t> </a:t>
            </a:r>
            <a:r>
              <a:rPr lang="en-US" baseline="0" dirty="0" err="1"/>
              <a:t>dourada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6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eutypa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5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Além de uma menor produção, a qualidade das uvas também é </a:t>
            </a:r>
            <a:r>
              <a:rPr lang="pt-PT" dirty="0" err="1"/>
              <a:t>afectada</a:t>
            </a:r>
            <a:r>
              <a:rPr lang="pt-PT" baseline="0" dirty="0"/>
              <a:t> (valores de pH mais elevados)</a:t>
            </a:r>
            <a:r>
              <a:rPr lang="pt-PT" dirty="0"/>
              <a:t>. É aconselhável não aproveitar as uvas provenientes de uma planta </a:t>
            </a:r>
            <a:r>
              <a:rPr lang="pt-PT" dirty="0" err="1"/>
              <a:t>infectada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botriosferiose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Este slide pode ser ignorado, e concentrar o assunto na</a:t>
            </a:r>
            <a:r>
              <a:rPr lang="pt-PT" baseline="0" dirty="0"/>
              <a:t>s doenças que </a:t>
            </a:r>
            <a:r>
              <a:rPr lang="pt-PT" baseline="0" dirty="0" err="1"/>
              <a:t>afectam</a:t>
            </a:r>
            <a:r>
              <a:rPr lang="pt-PT" baseline="0" dirty="0"/>
              <a:t> as vinhas adultas</a:t>
            </a:r>
            <a:endParaRPr lang="en-US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gestão de doenças mais comuns (como o míldio e o oídio) é mais fácil porque a </a:t>
            </a:r>
            <a:r>
              <a:rPr lang="pt-PT" dirty="0" err="1"/>
              <a:t>interacção</a:t>
            </a:r>
            <a:r>
              <a:rPr lang="pt-PT" dirty="0"/>
              <a:t> entre planta, patógeno e meio ambiente é previsível.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Quando existem 2 ou mais patógenos que causam uma doença, é difícil prever a </a:t>
            </a:r>
            <a:r>
              <a:rPr lang="pt-PT" dirty="0" err="1"/>
              <a:t>interacção</a:t>
            </a:r>
            <a:r>
              <a:rPr lang="pt-PT" dirty="0"/>
              <a:t> de cada patógeno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Um ensaio</a:t>
            </a:r>
            <a:r>
              <a:rPr lang="pt-PT" baseline="0" dirty="0"/>
              <a:t> conduzido </a:t>
            </a:r>
            <a:r>
              <a:rPr lang="pt-PT" dirty="0"/>
              <a:t>por Vincenzo Mondello durante dois anos mostrou que, apenas 12% das plantas </a:t>
            </a:r>
            <a:r>
              <a:rPr lang="pt-PT" dirty="0" err="1"/>
              <a:t>infectadas</a:t>
            </a:r>
            <a:r>
              <a:rPr lang="pt-PT" dirty="0"/>
              <a:t> apresentaram sintomas em ambos os anos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Não</a:t>
            </a:r>
            <a:r>
              <a:rPr lang="pt-PT" baseline="0" dirty="0"/>
              <a:t> e</a:t>
            </a:r>
            <a:r>
              <a:rPr lang="pt-PT" dirty="0"/>
              <a:t>xistem estratégias </a:t>
            </a:r>
            <a:r>
              <a:rPr lang="pt-PT" dirty="0" err="1"/>
              <a:t>efectivas</a:t>
            </a:r>
            <a:r>
              <a:rPr lang="pt-PT" dirty="0"/>
              <a:t> de controlo desde a proibição do Arsenito de Sódio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en-US" sz="12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minutos</a:t>
            </a: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1FRqUfcVQ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29587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3200" b="1" dirty="0"/>
              <a:t>Doenças do Lenho da Videira</a:t>
            </a:r>
          </a:p>
          <a:p>
            <a:r>
              <a:rPr lang="pt-PT" sz="3200" b="1" dirty="0"/>
              <a:t>Conhecer a Doença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49113" y="5726243"/>
            <a:ext cx="5771215" cy="8002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projecto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foi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financiado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pelo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programa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investigação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inovação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H2020 da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União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Europeia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acordo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fr-FR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subvenção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652601</a:t>
            </a: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96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6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39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 razão não conseguimos solucionar?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807" y="3009901"/>
            <a:ext cx="5620194" cy="3848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2902179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difusão dos patógenos 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 DL está intimamente relacionada com a </a:t>
            </a:r>
            <a:r>
              <a:rPr lang="pt-PT" sz="2000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gestão da vinha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especialmente a </a:t>
            </a:r>
            <a:r>
              <a:rPr lang="pt-PT" sz="2000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800" b="1" dirty="0">
              <a:solidFill>
                <a:srgbClr val="60861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9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7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58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 razão não conseguimos solucionar?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69873" y="2259574"/>
            <a:ext cx="48176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Neste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momento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3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NÃO</a:t>
            </a:r>
          </a:p>
          <a:p>
            <a:pPr algn="ctr">
              <a:lnSpc>
                <a:spcPct val="150000"/>
              </a:lnSpc>
            </a:pPr>
            <a:r>
              <a:rPr lang="pt-PT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Existem estratégias </a:t>
            </a:r>
            <a:r>
              <a:rPr lang="pt-PT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efectivas</a:t>
            </a:r>
            <a:r>
              <a:rPr lang="pt-PT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controlo</a:t>
            </a:r>
            <a:endParaRPr lang="en-US" sz="28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9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1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Ciclo de vida do patógeno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05772"/>
            <a:ext cx="2929416" cy="29206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90850" y="3265857"/>
            <a:ext cx="58663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ciclo de vida e a epidemiologia são muito semelhantes para todos os fungos que causam doenças do lenho (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Berstch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al., 2013). Estas doenças são enigmáticas e o </a:t>
            </a:r>
            <a:r>
              <a:rPr lang="en-US" sz="22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desenvolvimento</a:t>
            </a:r>
            <a:r>
              <a:rPr lang="en-US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dos </a:t>
            </a:r>
            <a:r>
              <a:rPr lang="en-US" sz="22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</a:t>
            </a:r>
            <a:r>
              <a:rPr lang="en-US" sz="22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geralmente</a:t>
            </a:r>
            <a:r>
              <a:rPr lang="en-US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demora</a:t>
            </a:r>
            <a:r>
              <a:rPr lang="en-US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vários</a:t>
            </a:r>
            <a:r>
              <a:rPr lang="en-US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Assim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é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extremamente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díficil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detectar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observer,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numa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fase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precoce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34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482" y="2429302"/>
            <a:ext cx="4012443" cy="3835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8061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Ciclo de vida do patógeno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37327" y="5180927"/>
            <a:ext cx="16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Dotum" panose="020B0600000101010101" pitchFamily="34" charset="-127"/>
                <a:ea typeface="Dotum" panose="020B0600000101010101" pitchFamily="34" charset="-127"/>
              </a:rPr>
              <a:t>Infecção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24165" y="3585479"/>
            <a:ext cx="254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Dotum" panose="020B0600000101010101" pitchFamily="34" charset="-127"/>
                <a:ea typeface="Dotum" panose="020B0600000101010101" pitchFamily="34" charset="-127"/>
              </a:rPr>
              <a:t>Difusão pela chuva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622041" y="2633526"/>
            <a:ext cx="1928884" cy="40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Dotum" panose="020B0600000101010101" pitchFamily="34" charset="-127"/>
                <a:ea typeface="Dotum" panose="020B0600000101010101" pitchFamily="34" charset="-127"/>
              </a:rPr>
              <a:t>Inóculo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173403" y="5380982"/>
            <a:ext cx="207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Dotum" panose="020B0600000101010101" pitchFamily="34" charset="-127"/>
                <a:ea typeface="Dotum" panose="020B0600000101010101" pitchFamily="34" charset="-127"/>
              </a:rPr>
              <a:t>Reprodução</a:t>
            </a:r>
            <a:endParaRPr lang="pt-PT" sz="22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52079" y="6250676"/>
            <a:ext cx="138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Verão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991067" y="398049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Primavera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60776" y="3970581"/>
            <a:ext cx="143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C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Outono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65241" y="1832155"/>
            <a:ext cx="127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Inverno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55055" y="3042026"/>
            <a:ext cx="23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B446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Feridas de poda</a:t>
            </a:r>
          </a:p>
        </p:txBody>
      </p:sp>
    </p:spTree>
    <p:extLst>
      <p:ext uri="{BB962C8B-B14F-4D97-AF65-F5344CB8AC3E}">
        <p14:creationId xmlns:p14="http://schemas.microsoft.com/office/powerpoint/2010/main" val="300188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2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53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Ciclo de vida do patógeno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78398" y="2259574"/>
            <a:ext cx="49814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Conhecendo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ciclo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patógenos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possível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redução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infecções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Redução</a:t>
            </a:r>
            <a:r>
              <a:rPr lang="en-US" sz="22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2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inóculo</a:t>
            </a:r>
            <a:endParaRPr lang="en-US" sz="22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Período</a:t>
            </a:r>
            <a:r>
              <a:rPr lang="en-US" sz="22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certo</a:t>
            </a:r>
            <a:r>
              <a:rPr lang="en-US" sz="22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2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2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259848"/>
            <a:ext cx="3846196" cy="23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1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inóculo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3398636" y="4399268"/>
            <a:ext cx="5422508" cy="225870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1319" y="1797909"/>
            <a:ext cx="83298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reduzir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inóculo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importante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Remoção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partes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infectadas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rápido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possível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assim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que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surjam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Remover 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planta,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caso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infecção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Remover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resíduos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2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31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41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Remoção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do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lançamento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infectado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922" y="4012442"/>
            <a:ext cx="3794077" cy="2845558"/>
          </a:xfrm>
          <a:prstGeom prst="flowChartPunchedCard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1704785"/>
            <a:ext cx="86123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2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 apenas um lançamento manifesta sintomas, é possível que apenas esse esteja </a:t>
            </a:r>
            <a:r>
              <a:rPr lang="pt-PT" sz="2000" dirty="0" err="1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infectado</a:t>
            </a:r>
            <a:r>
              <a:rPr lang="pt-PT" sz="2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Cortar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esse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lançamento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verificar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 a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infecção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está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difundida</a:t>
            </a:r>
            <a:r>
              <a:rPr lang="en-US" sz="20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pt-PT" sz="2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 for possível ver os fungos na base do lançamento, provavelmente a planta está totalmente </a:t>
            </a:r>
            <a:r>
              <a:rPr lang="pt-PT" sz="2000" dirty="0" err="1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en-US" sz="2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31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37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Arranque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planta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sintomática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663164"/>
            <a:ext cx="3675283" cy="3131180"/>
          </a:xfrm>
          <a:prstGeom prst="ellipse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30764" y="2412872"/>
            <a:ext cx="48465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2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 uma planta apresenta sintomas em toda a sua extensão, então está totalmente </a:t>
            </a:r>
            <a:r>
              <a:rPr lang="pt-PT" sz="22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2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pt-PT" sz="2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Nesta fase, a remoção completa da planta é o mais indicado.</a:t>
            </a:r>
          </a:p>
          <a:p>
            <a:pPr algn="just">
              <a:spcBef>
                <a:spcPts val="600"/>
              </a:spcBef>
            </a:pPr>
            <a:r>
              <a:rPr lang="pt-PT" sz="2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 vez que uma planta é cortada ou arrancada, ela deve ser removida (também pode ser </a:t>
            </a:r>
            <a:r>
              <a:rPr lang="pt-PT" sz="22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compostada</a:t>
            </a:r>
            <a:r>
              <a:rPr lang="pt-PT" sz="2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ou queimada) o mais rápido possível.</a:t>
            </a:r>
            <a:endParaRPr lang="en-US" sz="22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4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49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Período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oportuno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744" y="3712191"/>
            <a:ext cx="4635256" cy="31458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2431884"/>
            <a:ext cx="880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000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patógenos</a:t>
            </a:r>
            <a:r>
              <a:rPr lang="en-US" sz="2000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infectam</a:t>
            </a:r>
            <a:r>
              <a:rPr lang="en-US" sz="2000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planta, </a:t>
            </a:r>
            <a:r>
              <a:rPr lang="en-US" sz="2000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principalmente</a:t>
            </a:r>
            <a:r>
              <a:rPr lang="en-US" sz="2000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pelas </a:t>
            </a:r>
            <a:r>
              <a:rPr lang="en-US" sz="2000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2000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000" b="1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3701264"/>
            <a:ext cx="558193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 vez que os esporos são difundidos pela chuva, é importante podar com 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boas condições climáticas.</a:t>
            </a:r>
          </a:p>
          <a:p>
            <a:pPr algn="just">
              <a:spcBef>
                <a:spcPts val="600"/>
              </a:spcBef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Além disso, é recomendada a protecção das feridas de poda 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 </a:t>
            </a:r>
            <a:r>
              <a:rPr lang="pt-PT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mastic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ou </a:t>
            </a:r>
            <a:r>
              <a:rPr lang="pt-PT" sz="2000" b="1" i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endParaRPr lang="en-US" sz="2000" b="1" i="1" dirty="0">
              <a:solidFill>
                <a:srgbClr val="60861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7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26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Responda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seguintes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questões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95" y="2225427"/>
            <a:ext cx="3538885" cy="35074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811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são</a:t>
            </a:r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58780" y="3115189"/>
            <a:ext cx="4824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 DL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um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grupo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fúngicas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que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afectam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orgãos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perenes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 que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conduzem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folhas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cachos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vezes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morte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sz="2200" b="1" dirty="0">
              <a:solidFill>
                <a:srgbClr val="60861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Video-clip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Epidemiologia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Tm1FRqUfc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24" y="1741955"/>
            <a:ext cx="7859831" cy="47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1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22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Resultados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Discussão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5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48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029476" y="3858536"/>
            <a:ext cx="6798613" cy="28319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3207" y="2184456"/>
            <a:ext cx="8534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sintomas da </a:t>
            </a:r>
            <a:r>
              <a:rPr lang="pt-PT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pt-PT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Eutypa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pt-PT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estão descritos nos slides seguintes</a:t>
            </a:r>
          </a:p>
          <a:p>
            <a:pPr algn="just"/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Lembre-se: os sintomas visuais externos não são suficientes para diagnosticar a doença. Para ter certeza, é necessário observar os sintomas internos do lenho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8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Eutipiose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047" y="3032969"/>
            <a:ext cx="47367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sintomas da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eutipiose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são mais frequentes em vinhas mais velhas (mais de 10 anos).</a:t>
            </a:r>
          </a:p>
          <a:p>
            <a:pPr algn="just">
              <a:spcBef>
                <a:spcPts val="600"/>
              </a:spcBef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Vinhas moderadamente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infectadas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apresentam perdas na ordem dos 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30% 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produção, vinhas gravemente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infectadas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até 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80%</a:t>
            </a:r>
            <a:endParaRPr lang="en-US" sz="2000" b="1" dirty="0">
              <a:solidFill>
                <a:srgbClr val="60861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3890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6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Eutipiose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84042" y="2650450"/>
            <a:ext cx="4878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externos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muito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típicos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observados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Primavera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seguintes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algn="just"/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Desenvolvimento</a:t>
            </a:r>
            <a:r>
              <a:rPr lang="en-US" sz="22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atrofiado</a:t>
            </a:r>
            <a:endParaRPr lang="en-US" sz="2200" b="1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Cloroses</a:t>
            </a:r>
            <a:r>
              <a:rPr lang="en-US" sz="22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foliares</a:t>
            </a:r>
            <a:endParaRPr lang="en-US" sz="2200" b="1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Enrolamento</a:t>
            </a:r>
            <a:r>
              <a:rPr lang="en-US" sz="22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foliar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Eutipiose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1902170"/>
            <a:ext cx="5599113" cy="4587530"/>
          </a:xfrm>
          <a:prstGeom prst="ellipse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643062" y="4071938"/>
            <a:ext cx="2671763" cy="1857375"/>
          </a:xfrm>
          <a:prstGeom prst="ellipse">
            <a:avLst/>
          </a:prstGeom>
          <a:noFill/>
          <a:ln w="57150">
            <a:solidFill>
              <a:srgbClr val="FEC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>
            <a:stCxn id="6" idx="7"/>
            <a:endCxn id="10" idx="1"/>
          </p:cNvCxnSpPr>
          <p:nvPr/>
        </p:nvCxnSpPr>
        <p:spPr>
          <a:xfrm flipV="1">
            <a:off x="3923554" y="3156408"/>
            <a:ext cx="2238446" cy="1187536"/>
          </a:xfrm>
          <a:prstGeom prst="straightConnector1">
            <a:avLst/>
          </a:prstGeom>
          <a:ln w="38100">
            <a:solidFill>
              <a:srgbClr val="CF72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62000" y="2602410"/>
            <a:ext cx="3052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Desenvolvimento</a:t>
            </a:r>
            <a:r>
              <a:rPr lang="en-US" sz="22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atrofiado</a:t>
            </a:r>
            <a:endParaRPr lang="en-US" sz="2200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en-US" sz="22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Entrenós</a:t>
            </a:r>
            <a:r>
              <a:rPr lang="en-US" sz="22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curtos</a:t>
            </a:r>
            <a:endParaRPr lang="en-US" sz="2200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12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44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46" y="2861124"/>
            <a:ext cx="2700000" cy="3600000"/>
          </a:xfrm>
          <a:prstGeom prst="flowChartProcess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225" y="2861124"/>
            <a:ext cx="2700000" cy="3600000"/>
          </a:xfrm>
          <a:prstGeom prst="rect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073" y="1605478"/>
            <a:ext cx="2700000" cy="3600000"/>
          </a:xfrm>
          <a:prstGeom prst="rect">
            <a:avLst/>
          </a:prstGeom>
          <a:ln w="28575">
            <a:solidFill>
              <a:srgbClr val="8AAB00"/>
            </a:solidFill>
          </a:ln>
          <a:effectLst>
            <a:softEdge rad="63500"/>
          </a:effectLst>
        </p:spPr>
      </p:pic>
      <p:sp>
        <p:nvSpPr>
          <p:cNvPr id="8" name="CasellaDiTesto 8">
            <a:extLst>
              <a:ext uri="{FF2B5EF4-FFF2-40B4-BE49-F238E27FC236}">
                <a16:creationId xmlns:a16="http://schemas.microsoft.com/office/drawing/2014/main" id="{56D92798-1ECE-46F2-9AB9-8308ACB54AB7}"/>
              </a:ext>
            </a:extLst>
          </p:cNvPr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Eutipiose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–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externos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726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4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Eutipiose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–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internos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99" y="2241608"/>
            <a:ext cx="3618730" cy="3590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4368682" y="3067548"/>
            <a:ext cx="462291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Quando observados os sintomas externos, para verificar a doença internamente é recomendado cortar-se o tronco.</a:t>
            </a:r>
          </a:p>
          <a:p>
            <a:pPr algn="just">
              <a:spcBef>
                <a:spcPts val="600"/>
              </a:spcBef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 interior, e caso a planta esteja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verá uma porção escura do lenho em </a:t>
            </a:r>
            <a:r>
              <a:rPr lang="pt-PT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forma de cunha.</a:t>
            </a:r>
            <a:endParaRPr lang="en-US" sz="2000" b="1" dirty="0">
              <a:solidFill>
                <a:srgbClr val="60861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59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49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4" y="1052464"/>
            <a:ext cx="857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Complexo</a:t>
            </a:r>
            <a:r>
              <a:rPr lang="en-US" sz="20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da Esca e </a:t>
            </a:r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Botryosphaeria</a:t>
            </a:r>
            <a:r>
              <a:rPr lang="en-US" sz="20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possuem</a:t>
            </a:r>
            <a:r>
              <a:rPr lang="en-US" sz="20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r>
              <a:rPr lang="en-US" sz="20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similares</a:t>
            </a:r>
            <a:endParaRPr lang="en-US" sz="20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0" name="Immagine 9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34142" y="3781416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98315" y="3776674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 preferRelativeResize="0"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249" y="378047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 preferRelativeResize="0"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042" y="377665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280891" y="6149982"/>
            <a:ext cx="199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Sem</a:t>
            </a:r>
            <a:r>
              <a:rPr lang="en-US" sz="16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77330" y="615297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Clorose</a:t>
            </a:r>
            <a:r>
              <a:rPr lang="en-US" sz="16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en-US" sz="16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Necrose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75430" y="6149982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Folhas</a:t>
            </a:r>
            <a:r>
              <a:rPr lang="en-US" sz="16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listradas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20537" y="615114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Apoplexia</a:t>
            </a:r>
            <a:endParaRPr lang="en-US" sz="16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6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0" y="0"/>
            <a:ext cx="10287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313123" y="5896118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Clorose</a:t>
            </a:r>
            <a:r>
              <a:rPr lang="en-US" sz="4000" dirty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/</a:t>
            </a:r>
            <a:r>
              <a:rPr lang="en-US" sz="4000" dirty="0" err="1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Necrose</a:t>
            </a:r>
            <a:endParaRPr lang="en-US" sz="4000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331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4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41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razão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devem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preocupar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197753" y="3706124"/>
            <a:ext cx="7100136" cy="295750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41194" y="2030974"/>
            <a:ext cx="8705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 DL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provocam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graves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perdas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económicas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(1,5€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biliões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/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França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devido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à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replantação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levando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um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decréscimo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produção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nível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4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qualidade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nível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4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quantidade</a:t>
            </a:r>
            <a:endParaRPr lang="en-US" sz="24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84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4946230" y="6150114"/>
            <a:ext cx="495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Folhas</a:t>
            </a:r>
            <a:r>
              <a:rPr lang="en-US" sz="40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listradas</a:t>
            </a:r>
            <a:endParaRPr lang="en-US" sz="4000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3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915525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73840" y="5953270"/>
            <a:ext cx="27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ECB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Apoplexia</a:t>
            </a:r>
            <a:endParaRPr lang="en-US" sz="4000" b="1" dirty="0">
              <a:solidFill>
                <a:srgbClr val="FECB0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34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7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50374" y="1052464"/>
            <a:ext cx="857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Complexo</a:t>
            </a:r>
            <a:r>
              <a:rPr lang="en-US" sz="20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de Esca e </a:t>
            </a:r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Botryosphaeria</a:t>
            </a:r>
            <a:r>
              <a:rPr lang="en-US" sz="20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possuem</a:t>
            </a:r>
            <a:r>
              <a:rPr lang="en-US" sz="20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r>
              <a:rPr lang="en-US" sz="20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0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similares</a:t>
            </a:r>
            <a:endParaRPr lang="en-US" sz="20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" y="1699529"/>
            <a:ext cx="9029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análise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internos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única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forma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distinguir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pic>
        <p:nvPicPr>
          <p:cNvPr id="8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906" y="3302455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18" y="2926539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949482" y="2902375"/>
            <a:ext cx="19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94694" y="6136684"/>
            <a:ext cx="237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Complexo</a:t>
            </a:r>
            <a:r>
              <a:rPr lang="en-US" sz="20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Esca</a:t>
            </a:r>
          </a:p>
        </p:txBody>
      </p:sp>
    </p:spTree>
    <p:extLst>
      <p:ext uri="{BB962C8B-B14F-4D97-AF65-F5344CB8AC3E}">
        <p14:creationId xmlns:p14="http://schemas.microsoft.com/office/powerpoint/2010/main" val="49819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87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Complexo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da Esca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5742" y="1699529"/>
            <a:ext cx="854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Esca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manifestar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-se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formas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distintas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552" y="3321052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263950" y="3282525"/>
            <a:ext cx="450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Crónica</a:t>
            </a:r>
            <a:endParaRPr lang="en-US" b="1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Manifestação</a:t>
            </a:r>
            <a:r>
              <a:rPr lang="en-US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lenta</a:t>
            </a:r>
            <a:r>
              <a:rPr lang="en-US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cloroses</a:t>
            </a:r>
            <a:r>
              <a:rPr lang="en-US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necroses</a:t>
            </a:r>
            <a:r>
              <a:rPr lang="en-US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folhas</a:t>
            </a:r>
            <a:r>
              <a:rPr lang="en-US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listradas</a:t>
            </a:r>
            <a:endParaRPr lang="en-US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89599" y="2674721"/>
            <a:ext cx="354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Apoplexia</a:t>
            </a:r>
            <a:r>
              <a:rPr lang="en-US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rápida</a:t>
            </a:r>
            <a:r>
              <a:rPr lang="en-US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manifestação</a:t>
            </a:r>
            <a:r>
              <a:rPr lang="en-US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endParaRPr lang="en-US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76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66376" y="1699529"/>
            <a:ext cx="83315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necroses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foliares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resultam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uvas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com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menos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açúcar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valores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elevados</a:t>
            </a:r>
            <a:r>
              <a:rPr lang="en-US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pH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Complexo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da Esca</a:t>
            </a:r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89" y="2533443"/>
            <a:ext cx="3950179" cy="39501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Immagine 8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25"/>
          <a:stretch/>
        </p:blipFill>
        <p:spPr>
          <a:xfrm>
            <a:off x="6666504" y="2542852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4" name="Immagine 13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760" y="4508564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6" name="Immagine 15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550" y="45036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magine 16"/>
          <p:cNvPicPr preferRelativeResize="0"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728" y="25236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4941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41194" y="1589989"/>
            <a:ext cx="8802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também pode manifestar-se rapidamente, chamada de forma apoplética.</a:t>
            </a:r>
          </a:p>
          <a:p>
            <a:pPr algn="just"/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forma apoplética geralmente surge em períodos mais quentes.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Complexo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da Esca</a:t>
            </a: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71" y="2565700"/>
            <a:ext cx="3924000" cy="39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000" y="450751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300" y="451175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900" y="2569653"/>
            <a:ext cx="396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37734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1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Complexo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da Esca –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internos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9242" y="1531520"/>
            <a:ext cx="7748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 interior de um tronco infectado é possível ver duas partes distintas, uma preta e outra branca, estando envolvidos dois fungos diferentes.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935" y="2526474"/>
            <a:ext cx="198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42" y="2537748"/>
            <a:ext cx="396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235" y="2564574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535" y="4505048"/>
            <a:ext cx="198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6937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9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20342" y="1699529"/>
            <a:ext cx="8217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exteriores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similares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Esca.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Apenas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cortando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tronco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possível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diagnosticar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distinguir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Botryosphaeria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7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575" y="2529700"/>
            <a:ext cx="3960000" cy="39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5"/>
          <a:stretch/>
        </p:blipFill>
        <p:spPr>
          <a:xfrm flipV="1">
            <a:off x="6656000" y="4509700"/>
            <a:ext cx="1980000" cy="19800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00" y="2542996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87" y="450970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894" y="254258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4847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Obrigado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pela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atenção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5" y="1760350"/>
            <a:ext cx="7992000" cy="47293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0580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05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1</a:t>
            </a:r>
          </a:p>
        </p:txBody>
      </p:sp>
      <p:pic>
        <p:nvPicPr>
          <p:cNvPr id="24" name="Immagine 2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2149297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5537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5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0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razão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devem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preocupar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083935" y="4667902"/>
            <a:ext cx="4743300" cy="197578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935" y="18342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Vinha</a:t>
            </a:r>
            <a:r>
              <a:rPr lang="it-IT" sz="2200" b="1" dirty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</a:t>
            </a:r>
            <a:endParaRPr lang="en-US" sz="2200" b="1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6935" y="30407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Adega</a:t>
            </a:r>
            <a:r>
              <a:rPr lang="it-IT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en-US" sz="22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59041" y="1774450"/>
            <a:ext cx="49212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Perdas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produção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morte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planta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aumento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custos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replantação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 </a:t>
            </a:r>
          </a:p>
          <a:p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59041" y="2988911"/>
            <a:ext cx="5096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Danos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qualitativos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quantitativos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na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produção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vinho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(&lt;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açúcares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, </a:t>
            </a:r>
            <a:r>
              <a:rPr lang="fr-FR" sz="20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&gt;pH  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etc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8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2</a:t>
            </a: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462" y="1809700"/>
            <a:ext cx="504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3375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3</a:t>
            </a: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60" y="2184456"/>
            <a:ext cx="7920000" cy="43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29173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4</a:t>
            </a: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84456"/>
            <a:ext cx="7920000" cy="43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sp>
        <p:nvSpPr>
          <p:cNvPr id="8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9391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5</a:t>
            </a:r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sp>
        <p:nvSpPr>
          <p:cNvPr id="9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8121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6</a:t>
            </a: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sp>
        <p:nvSpPr>
          <p:cNvPr id="8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320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7</a:t>
            </a: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"/>
          <a:stretch/>
        </p:blipFill>
        <p:spPr>
          <a:xfrm>
            <a:off x="596900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sp>
        <p:nvSpPr>
          <p:cNvPr id="8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7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8</a:t>
            </a: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sp>
        <p:nvSpPr>
          <p:cNvPr id="8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7312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9</a:t>
            </a: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1"/>
          <p:cNvSpPr txBox="1"/>
          <p:nvPr/>
        </p:nvSpPr>
        <p:spPr>
          <a:xfrm>
            <a:off x="341194" y="382137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sp>
        <p:nvSpPr>
          <p:cNvPr id="8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2380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258169" y="239311"/>
            <a:ext cx="88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44601"/>
                </a:solidFill>
              </a:rPr>
              <a:t>10</a:t>
            </a:r>
          </a:p>
        </p:txBody>
      </p:sp>
      <p:pic>
        <p:nvPicPr>
          <p:cNvPr id="6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CasellaDiTesto 1"/>
          <p:cNvSpPr txBox="1"/>
          <p:nvPr/>
        </p:nvSpPr>
        <p:spPr>
          <a:xfrm>
            <a:off x="341194" y="362441"/>
            <a:ext cx="804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sp>
        <p:nvSpPr>
          <p:cNvPr id="8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Questionário</a:t>
            </a:r>
            <a:r>
              <a:rPr lang="en-US" sz="2400" dirty="0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- </a:t>
            </a:r>
            <a:r>
              <a:rPr lang="en-US" sz="2400" dirty="0" err="1">
                <a:solidFill>
                  <a:srgbClr val="BDC9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sintomas</a:t>
            </a:r>
            <a:endParaRPr lang="en-US" sz="2400" dirty="0">
              <a:solidFill>
                <a:srgbClr val="BDC9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631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28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são?   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vinha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adulta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5" y="2274099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274108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08" y="2274107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5022375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5022374"/>
            <a:ext cx="116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Eutypa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432152" y="5022375"/>
            <a:ext cx="239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Complexo Esca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2" y="5669553"/>
            <a:ext cx="231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Cloroses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necroses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foliares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669553"/>
            <a:ext cx="249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Crescimento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atrofiado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Fortes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cloroses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foliares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666191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Folhas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listradas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it-IT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Pontos negros nos bagos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43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são?   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Vinha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nova)</a:t>
            </a:r>
          </a:p>
        </p:txBody>
      </p:sp>
      <p:pic>
        <p:nvPicPr>
          <p:cNvPr id="6" name="Picture 5" descr="http://www.agf.gov.bc.ca/cropprot/grapeipm/images/esc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8756" y="2860969"/>
            <a:ext cx="2435515" cy="1980000"/>
          </a:xfrm>
          <a:prstGeom prst="rect">
            <a:avLst/>
          </a:prstGeom>
          <a:noFill/>
        </p:spPr>
      </p:pic>
      <p:pic>
        <p:nvPicPr>
          <p:cNvPr id="7" name="Picture 4" descr="Reducedgrowth"/>
          <p:cNvPicPr>
            <a:picLocks noChangeAspect="1" noChangeArrowheads="1"/>
          </p:cNvPicPr>
          <p:nvPr/>
        </p:nvPicPr>
        <p:blipFill rotWithShape="1">
          <a:blip r:embed="rId4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5405" y="2860969"/>
            <a:ext cx="2855769" cy="1980000"/>
          </a:xfrm>
          <a:prstGeom prst="rect">
            <a:avLst/>
          </a:prstGeom>
          <a:noFill/>
        </p:spPr>
      </p:pic>
      <p:pic>
        <p:nvPicPr>
          <p:cNvPr id="8" name="Picture 8" descr="http://treeandvinetrunkdiseases.org/wp-content/uploads/2014/06/DSCN077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22309" y="2860969"/>
            <a:ext cx="3016402" cy="19800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8756" y="4943941"/>
            <a:ext cx="243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 de Petri</a:t>
            </a:r>
            <a:endParaRPr lang="en-US" sz="24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35405" y="4943941"/>
            <a:ext cx="306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</a:t>
            </a:r>
            <a:r>
              <a:rPr lang="en-US" sz="24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400" dirty="0" err="1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Pé</a:t>
            </a:r>
            <a:r>
              <a:rPr lang="en-US" sz="24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Negro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022309" y="4943941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Phomopsis</a:t>
            </a:r>
            <a:endParaRPr lang="en-US" sz="2400" dirty="0">
              <a:solidFill>
                <a:srgbClr val="C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641" y="2595151"/>
            <a:ext cx="4127890" cy="30388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830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17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 razão não conseguimos solucionar?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Planta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36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Meio</a:t>
            </a:r>
            <a:r>
              <a:rPr lang="en-US" sz="24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ambiente</a:t>
            </a:r>
            <a:endParaRPr lang="en-US" sz="2400" b="1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Patógeno</a:t>
            </a:r>
            <a:r>
              <a:rPr lang="en-US" sz="2400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#1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089176" y="1815152"/>
            <a:ext cx="27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528531" y="1671821"/>
            <a:ext cx="261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</a:t>
            </a:r>
            <a:r>
              <a:rPr lang="en-US" sz="24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comum</a:t>
            </a:r>
            <a:endParaRPr lang="en-US" sz="2400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Míldio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760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562" y="2364319"/>
            <a:ext cx="4763068" cy="38454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831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28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 razão não conseguimos solucionar?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Planta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56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Meio</a:t>
            </a:r>
            <a:r>
              <a:rPr lang="en-US" sz="24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Ambiente</a:t>
            </a:r>
            <a:endParaRPr lang="en-US" sz="2400" b="1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23397" y="597889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Patógeno</a:t>
            </a:r>
            <a:r>
              <a:rPr lang="en-US" sz="24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#1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Patógeno</a:t>
            </a:r>
            <a:r>
              <a:rPr lang="en-US" sz="2400" b="1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#2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24469" y="3562963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Patógeno</a:t>
            </a:r>
            <a:r>
              <a:rPr lang="en-US" sz="24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#3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53101" y="1671821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DL (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Complexo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Esca)</a:t>
            </a:r>
          </a:p>
        </p:txBody>
      </p:sp>
    </p:spTree>
    <p:extLst>
      <p:ext uri="{BB962C8B-B14F-4D97-AF65-F5344CB8AC3E}">
        <p14:creationId xmlns:p14="http://schemas.microsoft.com/office/powerpoint/2010/main" val="4439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37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20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 razão não conseguimos solucionar?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366" y="2374711"/>
            <a:ext cx="6441745" cy="23747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77904" y="5156945"/>
            <a:ext cx="5724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podem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não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manifestar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todos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anos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mesma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planta</a:t>
            </a:r>
          </a:p>
        </p:txBody>
      </p:sp>
    </p:spTree>
    <p:extLst>
      <p:ext uri="{BB962C8B-B14F-4D97-AF65-F5344CB8AC3E}">
        <p14:creationId xmlns:p14="http://schemas.microsoft.com/office/powerpoint/2010/main" val="266938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3892</TotalTime>
  <Words>1545</Words>
  <Application>Microsoft Office PowerPoint</Application>
  <PresentationFormat>Apresentação no Ecrã (4:3)</PresentationFormat>
  <Paragraphs>234</Paragraphs>
  <Slides>48</Slides>
  <Notes>20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56" baseType="lpstr">
      <vt:lpstr>Dotum</vt:lpstr>
      <vt:lpstr>Arial</vt:lpstr>
      <vt:lpstr>Calibri</vt:lpstr>
      <vt:lpstr>Calibri Light</vt:lpstr>
      <vt:lpstr>Roboto</vt:lpstr>
      <vt:lpstr>Roboto Light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Igor Goncalves</cp:lastModifiedBy>
  <cp:revision>143</cp:revision>
  <dcterms:created xsi:type="dcterms:W3CDTF">2017-07-05T07:13:53Z</dcterms:created>
  <dcterms:modified xsi:type="dcterms:W3CDTF">2017-09-26T15:49:40Z</dcterms:modified>
</cp:coreProperties>
</file>