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38"/>
  </p:notesMasterIdLst>
  <p:sldIdLst>
    <p:sldId id="331" r:id="rId2"/>
    <p:sldId id="258" r:id="rId3"/>
    <p:sldId id="332" r:id="rId4"/>
    <p:sldId id="333" r:id="rId5"/>
    <p:sldId id="334" r:id="rId6"/>
    <p:sldId id="274" r:id="rId7"/>
    <p:sldId id="275" r:id="rId8"/>
    <p:sldId id="276" r:id="rId9"/>
    <p:sldId id="277" r:id="rId10"/>
    <p:sldId id="278" r:id="rId11"/>
    <p:sldId id="280" r:id="rId12"/>
    <p:sldId id="307" r:id="rId13"/>
    <p:sldId id="309" r:id="rId14"/>
    <p:sldId id="308" r:id="rId15"/>
    <p:sldId id="310" r:id="rId16"/>
    <p:sldId id="330" r:id="rId17"/>
    <p:sldId id="281" r:id="rId18"/>
    <p:sldId id="312" r:id="rId19"/>
    <p:sldId id="313" r:id="rId20"/>
    <p:sldId id="283" r:id="rId21"/>
    <p:sldId id="314" r:id="rId22"/>
    <p:sldId id="284" r:id="rId23"/>
    <p:sldId id="285" r:id="rId24"/>
    <p:sldId id="315" r:id="rId25"/>
    <p:sldId id="286" r:id="rId26"/>
    <p:sldId id="316" r:id="rId27"/>
    <p:sldId id="287" r:id="rId28"/>
    <p:sldId id="318" r:id="rId29"/>
    <p:sldId id="288" r:id="rId30"/>
    <p:sldId id="289" r:id="rId31"/>
    <p:sldId id="319" r:id="rId32"/>
    <p:sldId id="290" r:id="rId33"/>
    <p:sldId id="326" r:id="rId34"/>
    <p:sldId id="327" r:id="rId35"/>
    <p:sldId id="328" r:id="rId36"/>
    <p:sldId id="329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6" orient="horz" pos="981" userDrawn="1">
          <p15:clr>
            <a:srgbClr val="A4A3A4"/>
          </p15:clr>
        </p15:guide>
        <p15:guide id="7" pos="2494" userDrawn="1">
          <p15:clr>
            <a:srgbClr val="A4A3A4"/>
          </p15:clr>
        </p15:guide>
        <p15:guide id="8" orient="horz" pos="15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B00"/>
    <a:srgbClr val="BDC901"/>
    <a:srgbClr val="571F1C"/>
    <a:srgbClr val="CF722A"/>
    <a:srgbClr val="B44601"/>
    <a:srgbClr val="FECB01"/>
    <a:srgbClr val="608611"/>
    <a:srgbClr val="A6B82B"/>
    <a:srgbClr val="3C5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27" autoAdjust="0"/>
  </p:normalViewPr>
  <p:slideViewPr>
    <p:cSldViewPr snapToGrid="0">
      <p:cViewPr varScale="1">
        <p:scale>
          <a:sx n="58" d="100"/>
          <a:sy n="58" d="100"/>
        </p:scale>
        <p:origin x="1746" y="72"/>
      </p:cViewPr>
      <p:guideLst>
        <p:guide pos="226"/>
        <p:guide pos="5534"/>
        <p:guide orient="horz" pos="4088"/>
        <p:guide orient="horz" pos="981"/>
        <p:guide pos="2494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A48C-867D-46C9-A561-FC2EBAE069BD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37A6-28BB-4C93-80A9-5E20020E1C1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Custo estimado para replantar as videiras </a:t>
            </a:r>
            <a:r>
              <a:rPr lang="pt-PT" dirty="0" err="1"/>
              <a:t>infectadas</a:t>
            </a:r>
            <a:r>
              <a:rPr lang="pt-PT" dirty="0"/>
              <a:t> a cada ano.</a:t>
            </a:r>
          </a:p>
          <a:p>
            <a:r>
              <a:rPr lang="pt-PT" dirty="0"/>
              <a:t>A perda económica de um bilião de euros em França deve-se à diminuição da produção em qualidade e quantidade. O mesmo se verifica para a Califórnia (0,25 biliões de dólares) e para a Austrália (8,3 biliões de dólares).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2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Além de uma menor produção, a qualidade das uvas também é </a:t>
            </a:r>
            <a:r>
              <a:rPr lang="pt-PT" dirty="0" err="1"/>
              <a:t>afectada</a:t>
            </a:r>
            <a:r>
              <a:rPr lang="pt-PT" baseline="0" dirty="0"/>
              <a:t> (valores de pH mais elevados)</a:t>
            </a:r>
            <a:r>
              <a:rPr lang="pt-PT" dirty="0"/>
              <a:t>. É aconselhável não aproveitar as uvas provenientes de uma planta </a:t>
            </a:r>
            <a:r>
              <a:rPr lang="pt-PT" dirty="0" err="1"/>
              <a:t>infectada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31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Decidir</a:t>
            </a:r>
            <a:r>
              <a:rPr lang="en-US" dirty="0"/>
              <a:t> o </a:t>
            </a:r>
            <a:r>
              <a:rPr lang="en-US" dirty="0" err="1"/>
              <a:t>uso</a:t>
            </a:r>
            <a:r>
              <a:rPr lang="en-US" dirty="0"/>
              <a:t> do video.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0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en-US" sz="12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minutos</a:t>
            </a:r>
            <a:r>
              <a:rPr lang="en-US" sz="1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5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</a:t>
            </a:r>
            <a:r>
              <a:rPr lang="en-US" sz="12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minutos</a:t>
            </a:r>
            <a:r>
              <a:rPr lang="en-US" sz="12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35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0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40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8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0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0C97-5F18-43BA-920E-7458283B67A0}" type="datetimeFigureOut">
              <a:rPr lang="it-IT" smtClean="0"/>
              <a:t>26/09/2017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E268-16EA-4827-9C08-BDDC964F7229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stwBSAIbKU" TargetMode="Externa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winetwork-data.eu/intranet/libretti/0/libretto16497-01-1.pdf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rEvq_jXiWE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QNSigPdt4w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41194" y="518614"/>
            <a:ext cx="5916731" cy="1044000"/>
          </a:xfrm>
          <a:prstGeom prst="rect">
            <a:avLst/>
          </a:prstGeom>
          <a:solidFill>
            <a:srgbClr val="571F1C">
              <a:alpha val="67000"/>
            </a:srgbClr>
          </a:solidFill>
          <a:ln>
            <a:solidFill>
              <a:srgbClr val="57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/>
          <p:cNvSpPr txBox="1"/>
          <p:nvPr/>
        </p:nvSpPr>
        <p:spPr>
          <a:xfrm>
            <a:off x="341194" y="382137"/>
            <a:ext cx="745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Gestão da doença</a:t>
            </a:r>
            <a:endParaRPr lang="en-US" sz="28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01655" y="5761746"/>
            <a:ext cx="8280000" cy="720000"/>
          </a:xfrm>
          <a:prstGeom prst="rect">
            <a:avLst/>
          </a:prstGeom>
          <a:solidFill>
            <a:srgbClr val="571F1C">
              <a:alpha val="67000"/>
            </a:srgbClr>
          </a:solidFill>
          <a:ln>
            <a:solidFill>
              <a:srgbClr val="57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5761746"/>
            <a:ext cx="1087632" cy="720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446407" y="5806275"/>
            <a:ext cx="733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Este </a:t>
            </a:r>
            <a:r>
              <a:rPr lang="pt-PT" sz="16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projecto</a:t>
            </a:r>
            <a:r>
              <a:rPr lang="pt-PT" sz="16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foi financiado pelo programa de investigação e inovação H2020 da União Europeia, sob o acordo de subvenção No 652601</a:t>
            </a:r>
          </a:p>
        </p:txBody>
      </p:sp>
    </p:spTree>
    <p:extLst>
      <p:ext uri="{BB962C8B-B14F-4D97-AF65-F5344CB8AC3E}">
        <p14:creationId xmlns:p14="http://schemas.microsoft.com/office/powerpoint/2010/main" val="3968139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622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Redução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inóculo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2952942"/>
            <a:ext cx="50577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Sabendo que os patógenos das DL infectam as plantas principalmente através das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feridas de poda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é importante podar quando a dispersão do inóculo é mais baixa, ou seja, durante um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período seco.</a:t>
            </a:r>
            <a:endParaRPr lang="en-US" b="1" dirty="0">
              <a:solidFill>
                <a:srgbClr val="BDC90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6" y="2543178"/>
            <a:ext cx="3251173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5169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50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Protecção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feridas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4" y="2259574"/>
            <a:ext cx="86170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Uma boa prática para reduzir as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infecções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bloquear a entrada dos patógenos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através das feridas de poda. Pode recorrer-se a um agente químico ou biológico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47" y="4013901"/>
            <a:ext cx="4975178" cy="2475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6397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45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Protecção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feridas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791123" y="2541278"/>
            <a:ext cx="49990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Mastic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 usado para bloquear a entrada de agentes patogénicos na planta; É uma prática com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alta taxa de sucesso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mas é um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processo muito lento e dispendioso em recursos.</a:t>
            </a:r>
            <a:endParaRPr lang="en-US" b="1" dirty="0">
              <a:solidFill>
                <a:srgbClr val="BDC90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4" y="2541278"/>
            <a:ext cx="322807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0518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422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Protecção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feridas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3306884"/>
            <a:ext cx="5027616" cy="234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</a:t>
            </a:r>
            <a:r>
              <a:rPr lang="pt-PT" sz="1950" i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pt-PT" sz="195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pt-PT" sz="1950" i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spp</a:t>
            </a:r>
            <a:r>
              <a:rPr lang="pt-PT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é um microrganismo capaz de </a:t>
            </a:r>
            <a:r>
              <a:rPr lang="pt-PT" sz="195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colonizar rapidamente </a:t>
            </a:r>
            <a:r>
              <a:rPr lang="pt-PT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uma ferida </a:t>
            </a:r>
            <a:r>
              <a:rPr lang="pt-PT" sz="195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</a:t>
            </a:r>
            <a:r>
              <a:rPr lang="pt-PT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Nos últimos anos, foram realizados mais estudos sobre a sua utilização e eficácia.</a:t>
            </a:r>
            <a:endParaRPr lang="en-US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31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76877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422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Protecção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feridas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8153" y="1767487"/>
            <a:ext cx="8617072" cy="301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Pela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sua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capacidade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colonizar</a:t>
            </a:r>
            <a:r>
              <a:rPr lang="en-US" sz="19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as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feridas</a:t>
            </a:r>
            <a:r>
              <a:rPr lang="en-US" sz="19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o </a:t>
            </a:r>
            <a:r>
              <a:rPr lang="en-US" sz="19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 spp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é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usado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agente</a:t>
            </a:r>
            <a:r>
              <a:rPr lang="en-US" sz="19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controlo</a:t>
            </a:r>
            <a:r>
              <a:rPr lang="en-US" sz="19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biológico</a:t>
            </a:r>
            <a:r>
              <a:rPr lang="en-US" sz="19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cria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uma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barreira</a:t>
            </a:r>
            <a:r>
              <a:rPr lang="en-US" sz="19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à entrada de </a:t>
            </a:r>
            <a:r>
              <a:rPr lang="en-US" sz="1900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fungos</a:t>
            </a:r>
            <a:r>
              <a:rPr lang="en-US" sz="19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1900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19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Este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microrganismo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forma um escudo,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não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permitindo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penetração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patógeno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95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358774" y="4499906"/>
            <a:ext cx="3060000" cy="2160000"/>
          </a:xfrm>
          <a:prstGeom prst="rect">
            <a:avLst/>
          </a:prstGeom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225" y="4499906"/>
            <a:ext cx="3060000" cy="2160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1319" y="3914775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Tratada</a:t>
            </a:r>
            <a:endParaRPr lang="en-US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10920" y="3914775"/>
            <a:ext cx="268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Não-tratada</a:t>
            </a:r>
            <a:endParaRPr lang="en-US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65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339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Protecção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feridas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9753" y="2331014"/>
            <a:ext cx="873137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uso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Trichoderma é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altamente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recomendado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uma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vez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que:</a:t>
            </a:r>
          </a:p>
          <a:p>
            <a:pPr>
              <a:lnSpc>
                <a:spcPct val="150000"/>
              </a:lnSpc>
            </a:pPr>
            <a:endParaRPr lang="en-US" sz="19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</a:rPr>
              <a:t>permitido</a:t>
            </a:r>
            <a:r>
              <a:rPr lang="en-US" sz="1900" dirty="0">
                <a:solidFill>
                  <a:srgbClr val="8AAB00"/>
                </a:solidFill>
                <a:latin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</a:rPr>
              <a:t>em</a:t>
            </a:r>
            <a:r>
              <a:rPr lang="en-US" sz="1900" dirty="0">
                <a:solidFill>
                  <a:srgbClr val="8AAB00"/>
                </a:solidFill>
                <a:latin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</a:rPr>
              <a:t>agricultura</a:t>
            </a:r>
            <a:r>
              <a:rPr lang="en-US" sz="1900" dirty="0">
                <a:solidFill>
                  <a:srgbClr val="8AAB00"/>
                </a:solidFill>
                <a:latin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biológica</a:t>
            </a:r>
            <a:r>
              <a:rPr lang="en-US" sz="19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quando</a:t>
            </a:r>
            <a:r>
              <a:rPr lang="en-US" sz="19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autorizado</a:t>
            </a:r>
            <a:r>
              <a:rPr lang="en-US" sz="19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no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país</a:t>
            </a:r>
            <a:r>
              <a:rPr lang="en-US" sz="19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  <a:endParaRPr lang="en-US" sz="19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Resultados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positivos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protecção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feridas</a:t>
            </a:r>
            <a:endParaRPr lang="en-US" sz="19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Pode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ser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aplicado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pulverização</a:t>
            </a:r>
            <a:endParaRPr lang="en-US" sz="19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Mais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rápido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19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barato</a:t>
            </a:r>
            <a:r>
              <a:rPr lang="en-US" sz="19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que o Mastic</a:t>
            </a:r>
            <a:endParaRPr lang="en-US" dirty="0"/>
          </a:p>
        </p:txBody>
      </p:sp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6228" y="3692925"/>
            <a:ext cx="3014897" cy="30148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443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35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Protecção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feridas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BstwBSAIbK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1542" y="2371725"/>
            <a:ext cx="7343775" cy="413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7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67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alternativa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5466" y="2345302"/>
            <a:ext cx="8659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Uma prática que pode ser adoptada para reduzir os danos das DL é 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</a:rPr>
              <a:t>podar respeitando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fluxo da seiva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Permitir um melhor fluxo de seiva na planta pode reduzir a obstrução da seiva provocada pelos patógenos.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8775" y="6489700"/>
            <a:ext cx="8542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Mais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informação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 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  <a:hlinkClick r:id="rId2"/>
              </a:rPr>
              <a:t>http://www.winetwork-data.eu/intranet/libretti/0/libretto16497-01-1.pdf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5020" y="4203700"/>
            <a:ext cx="4410205" cy="2286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63071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838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alternativa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5" y="2918654"/>
            <a:ext cx="50577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</a:t>
            </a:r>
            <a:r>
              <a:rPr lang="en-US" sz="2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Gouyot</a:t>
            </a:r>
            <a:r>
              <a:rPr lang="en-US" sz="2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Poussard</a:t>
            </a:r>
            <a:r>
              <a:rPr lang="en-US" sz="2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é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considerado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um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Sistema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para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redução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dos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estragos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causados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pelas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DL.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Todavia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ainda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existem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evidências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científicas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que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suportem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ideia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9529"/>
            <a:ext cx="3240000" cy="3240000"/>
          </a:xfrm>
          <a:prstGeom prst="ellipse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04420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156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Questionário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Responda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às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seguintes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questões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0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538995"/>
            <a:ext cx="3305339" cy="3276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382137"/>
            <a:ext cx="8558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(DL)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que são</a:t>
            </a:r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45370" y="3189545"/>
            <a:ext cx="50541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As DL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um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grupo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fúngicas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que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afectam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orgãos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perenes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e que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conduzem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sintomas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folhas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cachos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vezes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à </a:t>
            </a:r>
            <a:r>
              <a:rPr lang="en-US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morte</a:t>
            </a:r>
            <a:r>
              <a:rPr lang="en-US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000" b="1" dirty="0" err="1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r>
              <a:rPr lang="en-US" sz="2000" b="1" dirty="0">
                <a:solidFill>
                  <a:srgbClr val="60861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endParaRPr lang="en-US" sz="2200" b="1" dirty="0">
              <a:solidFill>
                <a:srgbClr val="60861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73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53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vídeo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YrEvq_jXiW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1512" y="2101652"/>
            <a:ext cx="7800975" cy="438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62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273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Questionário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Resultados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and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Discussão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3098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339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Gestão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vinhas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infectadas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5585" y="2930718"/>
            <a:ext cx="5057775" cy="235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 não conseguiu prevenir a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infecção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ainda é possível “curar” uma planta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mas como a taxa de sucesso nunca é 100%, essas técnicas não estão cientificamente validadas.</a:t>
            </a:r>
            <a:endParaRPr lang="en-US" dirty="0"/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0" y="2549530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7070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6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Limpeza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tronco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194" y="1892124"/>
            <a:ext cx="8631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Esta técnica consiste em abrir o tronco com uma motosserra, para expor a área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 seguida, usando uma motosserra menor,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lenho </a:t>
            </a:r>
            <a:r>
              <a:rPr lang="pt-PT" sz="20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infectado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 removido.</a:t>
            </a:r>
            <a:endParaRPr lang="en-US" b="1" dirty="0">
              <a:solidFill>
                <a:srgbClr val="BDC901"/>
              </a:solidFill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156329"/>
            <a:ext cx="3240000" cy="2340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225" y="4149700"/>
            <a:ext cx="3240000" cy="234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129600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30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Limpeza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tronco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22455" y="2958575"/>
            <a:ext cx="5043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Esta técnica apresenta resultados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bons e rápidos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mas é dispendiosa, demorada e sendo necessário envolver trabalhadores especializados</a:t>
            </a:r>
            <a:endParaRPr lang="en-US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49"/>
          <a:stretch/>
        </p:blipFill>
        <p:spPr>
          <a:xfrm>
            <a:off x="358775" y="2528888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037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47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Sobre-enxertia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544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Esta técnica consiste em cortar o tronco; posteriormente é criado um novo enxerto com dois garfos</a:t>
            </a:r>
            <a:endParaRPr lang="en-US" dirty="0"/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329700"/>
            <a:ext cx="3240000" cy="21600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5225" y="4329700"/>
            <a:ext cx="3240000" cy="216000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988191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356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Sobre-enxertia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9209" y="3442353"/>
            <a:ext cx="5043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Esta técnica apresenta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bons resultados 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 sem a necessidade de equipamentos especiais, o problema é que é muito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morosa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  <a:endParaRPr lang="en-US" dirty="0"/>
          </a:p>
        </p:txBody>
      </p:sp>
      <p:pic>
        <p:nvPicPr>
          <p:cNvPr id="4" name="Immagine 3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70" y="2536780"/>
            <a:ext cx="3240000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4665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47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Renovação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tronco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614753" y="2846893"/>
            <a:ext cx="5335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Prática que consiste em cortar o tronco e usar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um ladrão/espera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para a sua substituição.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Esta prática é particularmente eficaz no caso da </a:t>
            </a:r>
            <a:r>
              <a:rPr lang="pt-PT" sz="20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Eutipiose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Não é necessário recorrer a trabalhadores especializados, mas é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</a:rPr>
              <a:t>morosa.</a:t>
            </a:r>
            <a:endParaRPr lang="en-US" sz="2000" b="1" dirty="0">
              <a:solidFill>
                <a:srgbClr val="BDC901"/>
              </a:solidFill>
              <a:latin typeface="Roboto Light" panose="02000000000000000000" pitchFamily="2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752" y="2888887"/>
            <a:ext cx="3960000" cy="3240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80876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339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Gestão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infectadas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599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limpeza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tronco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sobre-enxertia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renovação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tronco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podem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efectivas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apenas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quando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</a:t>
            </a:r>
            <a:r>
              <a:rPr lang="en-US" sz="2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infecção</a:t>
            </a:r>
            <a:r>
              <a:rPr lang="en-US" sz="2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ainda</a:t>
            </a:r>
            <a:r>
              <a:rPr lang="en-US" sz="2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não</a:t>
            </a:r>
            <a:r>
              <a:rPr lang="en-US" sz="2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atingiu</a:t>
            </a:r>
            <a:r>
              <a:rPr lang="en-US" sz="2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o </a:t>
            </a:r>
            <a:r>
              <a:rPr lang="en-US" sz="2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sistema</a:t>
            </a:r>
            <a:r>
              <a:rPr lang="en-US" sz="2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radicular.</a:t>
            </a:r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1415524" y="3623676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8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373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Gestão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infectadas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868850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Existem outros três métodos que estão a tornar-se populares, todavia alertamos para o facto de não se encontrarem cientificamente validados. 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1429811" y="3597155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6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24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41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Porque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razão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devem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preocupar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1197753" y="3706124"/>
            <a:ext cx="7100136" cy="295750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36682" y="1905631"/>
            <a:ext cx="6857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As DL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provocam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grandes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perdas</a:t>
            </a:r>
            <a:r>
              <a:rPr lang="en-US" sz="22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200" b="1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económicas</a:t>
            </a:r>
            <a:r>
              <a:rPr lang="en-US" sz="22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(1,5€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biliões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ano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em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França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devido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à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replantação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levando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um </a:t>
            </a:r>
            <a:r>
              <a:rPr lang="en-US" sz="2200" b="1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decréscimo</a:t>
            </a:r>
            <a:r>
              <a:rPr lang="en-US" sz="22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200" b="1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produção</a:t>
            </a:r>
            <a:r>
              <a:rPr lang="en-US" sz="2200" b="1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nível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4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qualidade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nível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24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quantidade</a:t>
            </a:r>
            <a:endParaRPr lang="en-US" sz="24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22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65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Injecções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com H</a:t>
            </a:r>
            <a:r>
              <a:rPr lang="en-US" sz="2400" baseline="-250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</a:t>
            </a:r>
            <a:r>
              <a:rPr lang="en-US" sz="2400" baseline="-250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194" y="1950659"/>
            <a:ext cx="8785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Muitos viticultores europeus usam este método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Consiste em perfurar o tronco de uma planta infectada e injectar 3-4 ml de H</a:t>
            </a:r>
            <a:r>
              <a:rPr lang="pt-PT" sz="2000" baseline="-25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</a:t>
            </a:r>
            <a:r>
              <a:rPr lang="pt-PT" sz="2000" baseline="-25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7945" y="3414976"/>
            <a:ext cx="4679717" cy="3026658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097767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389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Injecções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com H</a:t>
            </a:r>
            <a:r>
              <a:rPr lang="en-US" sz="2400" baseline="-250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</a:t>
            </a:r>
            <a:r>
              <a:rPr lang="en-US" sz="2400" baseline="-250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2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71913" y="2783775"/>
            <a:ext cx="5013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 viticultores que a aplicam dizem que a técnica é eficaz, tem um baixo custo e é rápida. </a:t>
            </a:r>
          </a:p>
          <a:p>
            <a:pPr algn="just">
              <a:lnSpc>
                <a:spcPct val="150000"/>
              </a:lnSpc>
            </a:pPr>
            <a:endParaRPr lang="pt-PT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pt-PT" sz="2000" b="1" dirty="0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Ainda não há evidências científicas do seu efeito.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42" y="2428872"/>
            <a:ext cx="28194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99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47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8" y="1090023"/>
            <a:ext cx="7122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Injecções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com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nanopartículas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Cobre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(Cu)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7074" y="1712020"/>
            <a:ext cx="855833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Alguns viticultores europeus usam este método, que consiste em perfurar o tronco de uma planta infectada e injectar uma </a:t>
            </a:r>
            <a:r>
              <a:rPr lang="pt-PT" sz="1950" b="1" dirty="0">
                <a:solidFill>
                  <a:srgbClr val="BDC901"/>
                </a:solidFill>
                <a:latin typeface="Roboto Light" panose="02000000000000000000" pitchFamily="2" charset="0"/>
              </a:rPr>
              <a:t>solução de nanopartículas de cobre</a:t>
            </a:r>
            <a:r>
              <a:rPr lang="pt-PT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 </a:t>
            </a:r>
            <a:r>
              <a:rPr lang="pt-PT" sz="1950" dirty="0">
                <a:solidFill>
                  <a:srgbClr val="B44601"/>
                </a:solidFill>
                <a:latin typeface="Roboto Light" panose="02000000000000000000" pitchFamily="2" charset="0"/>
              </a:rPr>
              <a:t>Os resultados parecem promissores, mas </a:t>
            </a:r>
            <a:r>
              <a:rPr lang="pt-PT" sz="195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ainda há necessidade de mais investigação nesta metodologia.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1732" y="3604846"/>
            <a:ext cx="4689021" cy="3113454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565508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422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Sticks de madeira com Trichoderma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38148" y="2543188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Esta técnica consiste na perfuração de um ou mais orifícios numa planta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a inserção de sticks de madeira inoculadas com </a:t>
            </a:r>
            <a:r>
              <a:rPr lang="pt-PT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Trichoderma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Esta técnica não está validada e precisa de mais ensaios científicos.</a:t>
            </a:r>
            <a:endParaRPr lang="en-US" dirty="0"/>
          </a:p>
        </p:txBody>
      </p:sp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2543188"/>
            <a:ext cx="3240000" cy="3240000"/>
          </a:xfrm>
          <a:prstGeom prst="ellipse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472871">
            <a:off x="7287151" y="5204349"/>
            <a:ext cx="1472356" cy="14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84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45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Questionário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Respondas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ás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seguintes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perguntas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9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40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vídeo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VQNSigPdt4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8807" y="1965920"/>
            <a:ext cx="8042275" cy="452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12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406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Questionário</a:t>
            </a:r>
            <a:endParaRPr lang="en-US" sz="2400" dirty="0">
              <a:solidFill>
                <a:srgbClr val="BDC9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Resultados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and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Discussão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960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053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09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Porque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razão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nos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devem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preocupar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?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4083935" y="4667902"/>
            <a:ext cx="4743300" cy="197578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6935" y="1834246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Vinha</a:t>
            </a:r>
            <a:r>
              <a:rPr lang="it-IT" sz="2200" b="1" dirty="0">
                <a:solidFill>
                  <a:srgbClr val="FECB01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:</a:t>
            </a:r>
            <a:endParaRPr lang="en-US" sz="2200" b="1" dirty="0">
              <a:solidFill>
                <a:srgbClr val="FECB01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6935" y="3040746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Adega</a:t>
            </a:r>
            <a:r>
              <a:rPr lang="it-IT" sz="2200" b="1" dirty="0">
                <a:solidFill>
                  <a:srgbClr val="FECB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  <a:endParaRPr lang="en-US" sz="2200" b="1" dirty="0">
              <a:solidFill>
                <a:srgbClr val="FECB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59041" y="1774450"/>
            <a:ext cx="49212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Perdas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produção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,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morte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planta 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aumento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dos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custos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replantação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; </a:t>
            </a:r>
          </a:p>
          <a:p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59041" y="2988911"/>
            <a:ext cx="5096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Danos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qualitativos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e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quantitativos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na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produção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vinho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(&lt;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açúcares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, </a:t>
            </a:r>
            <a:r>
              <a:rPr lang="fr-FR" sz="20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&gt;pH   </a:t>
            </a:r>
            <a:r>
              <a:rPr lang="fr-FR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etc</a:t>
            </a:r>
            <a:r>
              <a:rPr lang="fr-FR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 </a:t>
            </a: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1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8128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que são?   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vinha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4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adulta</a:t>
            </a:r>
            <a:r>
              <a:rPr lang="en-US" sz="24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)</a:t>
            </a: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5" y="2274099"/>
            <a:ext cx="2197290" cy="219729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740" y="2274108"/>
            <a:ext cx="2197289" cy="219728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708" y="2274107"/>
            <a:ext cx="2203909" cy="21972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5466" y="5022375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Botryosphaeria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87706" y="5022374"/>
            <a:ext cx="116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Eutypa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432152" y="5022375"/>
            <a:ext cx="2399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Complexo Esca</a:t>
            </a:r>
            <a:endParaRPr lang="en-US" sz="2400" i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8152" y="5669553"/>
            <a:ext cx="231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Cloroses</a:t>
            </a:r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/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necroses</a:t>
            </a:r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foliares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30475" y="5669553"/>
            <a:ext cx="249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Crescimento</a:t>
            </a:r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atrofiado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Fortes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cloroses</a:t>
            </a:r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foliares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6432152" y="5666191"/>
            <a:ext cx="24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Folhas</a:t>
            </a:r>
            <a:r>
              <a:rPr lang="en-US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listradas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algn="ctr"/>
            <a:r>
              <a:rPr lang="it-IT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Pontos negros nos bagos</a:t>
            </a:r>
            <a:endParaRPr lang="en-US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7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63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Como gerir a doença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45302"/>
            <a:ext cx="868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Na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luta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contra as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en-US" sz="2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prevenção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é 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chave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sucesso</a:t>
            </a:r>
            <a:r>
              <a:rPr lang="en-US" sz="2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515993" y="4071940"/>
            <a:ext cx="6311242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4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656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Estratégias de prevenção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31014"/>
            <a:ext cx="5523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Para </a:t>
            </a:r>
            <a:r>
              <a:rPr lang="en-US" sz="2000" b="1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prevenir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difusão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DL é fundamental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perceber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como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funciona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 </a:t>
            </a:r>
            <a:r>
              <a:rPr lang="en-US" sz="200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infecção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40" y="3186110"/>
            <a:ext cx="3193635" cy="305241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030820" y="5336411"/>
            <a:ext cx="1096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Infecção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994997" y="4112451"/>
            <a:ext cx="1939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Difusão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pela </a:t>
            </a:r>
            <a:r>
              <a:rPr lang="en-US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chuva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83769" y="3274788"/>
            <a:ext cx="1613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Inóculo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525099" y="5550754"/>
            <a:ext cx="1389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Reprodução</a:t>
            </a:r>
            <a:endParaRPr lang="en-US" sz="1600" dirty="0"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55770" y="6238529"/>
            <a:ext cx="110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Verão</a:t>
            </a:r>
            <a:endParaRPr lang="en-US" sz="1600" b="1" dirty="0">
              <a:solidFill>
                <a:srgbClr val="FF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3" name="CasellaDiTesto 13"/>
          <p:cNvSpPr txBox="1"/>
          <p:nvPr/>
        </p:nvSpPr>
        <p:spPr>
          <a:xfrm>
            <a:off x="3542015" y="4543042"/>
            <a:ext cx="964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rgbClr val="FFC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Outono</a:t>
            </a:r>
            <a:endParaRPr lang="en-US" sz="1600" b="1" dirty="0">
              <a:solidFill>
                <a:srgbClr val="FFC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CasellaDiTesto 14"/>
          <p:cNvSpPr txBox="1"/>
          <p:nvPr/>
        </p:nvSpPr>
        <p:spPr>
          <a:xfrm>
            <a:off x="6120356" y="2678279"/>
            <a:ext cx="116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rgbClr val="00B0F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Inverno</a:t>
            </a:r>
            <a:endParaRPr lang="en-US" sz="1600" b="1" dirty="0">
              <a:solidFill>
                <a:srgbClr val="00B0F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5" name="CasellaDiTesto 15"/>
          <p:cNvSpPr txBox="1"/>
          <p:nvPr/>
        </p:nvSpPr>
        <p:spPr>
          <a:xfrm>
            <a:off x="7281278" y="3647758"/>
            <a:ext cx="2118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Feridas</a:t>
            </a:r>
            <a:r>
              <a:rPr lang="en-US" sz="1600" b="1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1600" b="1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1600" b="1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6" name="CasellaDiTesto 13"/>
          <p:cNvSpPr txBox="1"/>
          <p:nvPr/>
        </p:nvSpPr>
        <p:spPr>
          <a:xfrm>
            <a:off x="7862875" y="4542078"/>
            <a:ext cx="1244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92D05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Primavera</a:t>
            </a:r>
          </a:p>
        </p:txBody>
      </p:sp>
    </p:spTree>
    <p:extLst>
      <p:ext uri="{BB962C8B-B14F-4D97-AF65-F5344CB8AC3E}">
        <p14:creationId xmlns:p14="http://schemas.microsoft.com/office/powerpoint/2010/main" val="339335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389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Estratégias de prevenção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1178" y="2327652"/>
            <a:ext cx="8645647" cy="466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97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Sabendo que os patógenos das DL </a:t>
            </a:r>
            <a:r>
              <a:rPr lang="pt-PT" sz="197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infectam</a:t>
            </a:r>
            <a:r>
              <a:rPr lang="pt-PT" sz="197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as plantas principalmente através das feridas de poda, é possível prevenir a </a:t>
            </a:r>
            <a:r>
              <a:rPr lang="pt-PT" sz="1970" dirty="0" err="1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infecção</a:t>
            </a:r>
            <a:r>
              <a:rPr lang="pt-PT" sz="197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com as seguintes práticas</a:t>
            </a: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Redução</a:t>
            </a:r>
            <a:r>
              <a:rPr lang="en-US" sz="2000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000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inóculo</a:t>
            </a:r>
            <a:endParaRPr lang="en-US" sz="2000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Podar</a:t>
            </a:r>
            <a:r>
              <a:rPr lang="en-US" sz="2000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sob tempo </a:t>
            </a:r>
            <a:r>
              <a:rPr lang="en-US" sz="2000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seco</a:t>
            </a:r>
            <a:endParaRPr lang="en-US" sz="2000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Protecção</a:t>
            </a:r>
            <a:r>
              <a:rPr lang="en-US" sz="2000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das </a:t>
            </a:r>
            <a:r>
              <a:rPr lang="en-US" sz="2000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feridas</a:t>
            </a:r>
            <a:r>
              <a:rPr lang="en-US" sz="2000" dirty="0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de </a:t>
            </a:r>
            <a:r>
              <a:rPr lang="en-US" sz="2000" dirty="0" err="1">
                <a:solidFill>
                  <a:srgbClr val="CF722A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poda</a:t>
            </a:r>
            <a:endParaRPr lang="en-US" sz="2000" dirty="0">
              <a:solidFill>
                <a:srgbClr val="CF722A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7724" y="3786284"/>
            <a:ext cx="4486275" cy="307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3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589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Doenças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Lenho</a:t>
            </a:r>
            <a:r>
              <a:rPr lang="en-US" sz="4000" dirty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da </a:t>
            </a:r>
            <a:r>
              <a:rPr lang="en-US" sz="4000" dirty="0" err="1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Videira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Redução</a:t>
            </a:r>
            <a:r>
              <a:rPr lang="en-US" sz="2400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do </a:t>
            </a:r>
            <a:r>
              <a:rPr lang="en-US" sz="2400" dirty="0" err="1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inóculo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857626" y="3079308"/>
            <a:ext cx="50577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De forma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reduzir 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 inóculo no campo, é importante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remover as plantas </a:t>
            </a:r>
            <a:r>
              <a:rPr lang="pt-PT" sz="2000" dirty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infectadas e os resíduos de poda da parcela, e, se possível, fazer a sua </a:t>
            </a:r>
            <a:r>
              <a:rPr lang="pt-PT" sz="2000" b="1" dirty="0">
                <a:solidFill>
                  <a:srgbClr val="BDC9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compostagem ou queima</a:t>
            </a:r>
            <a:endParaRPr lang="en-US" b="1" dirty="0">
              <a:solidFill>
                <a:srgbClr val="BDC90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80" y="2545332"/>
            <a:ext cx="3245153" cy="324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8807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3488</TotalTime>
  <Words>1326</Words>
  <Application>Microsoft Office PowerPoint</Application>
  <PresentationFormat>Apresentação no Ecrã (4:3)</PresentationFormat>
  <Paragraphs>159</Paragraphs>
  <Slides>36</Slides>
  <Notes>6</Notes>
  <HiddenSlides>0</HiddenSlides>
  <MMClips>3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36</vt:i4>
      </vt:variant>
    </vt:vector>
  </HeadingPairs>
  <TitlesOfParts>
    <vt:vector size="42" baseType="lpstr">
      <vt:lpstr>Dotum</vt:lpstr>
      <vt:lpstr>Arial</vt:lpstr>
      <vt:lpstr>Calibri</vt:lpstr>
      <vt:lpstr>Calibri Light</vt:lpstr>
      <vt:lpstr>Roboto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Igor Goncalves</cp:lastModifiedBy>
  <cp:revision>130</cp:revision>
  <dcterms:created xsi:type="dcterms:W3CDTF">2017-07-05T07:13:53Z</dcterms:created>
  <dcterms:modified xsi:type="dcterms:W3CDTF">2017-09-26T16:25:09Z</dcterms:modified>
</cp:coreProperties>
</file>