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01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80" r:id="rId19"/>
    <p:sldId id="279" r:id="rId20"/>
    <p:sldId id="281" r:id="rId21"/>
    <p:sldId id="282" r:id="rId22"/>
    <p:sldId id="283" r:id="rId23"/>
    <p:sldId id="284" r:id="rId24"/>
    <p:sldId id="274" r:id="rId25"/>
    <p:sldId id="275" r:id="rId26"/>
    <p:sldId id="276" r:id="rId27"/>
    <p:sldId id="277" r:id="rId28"/>
    <p:sldId id="285" r:id="rId29"/>
    <p:sldId id="302" r:id="rId30"/>
    <p:sldId id="303" r:id="rId31"/>
    <p:sldId id="300" r:id="rId32"/>
    <p:sldId id="286" r:id="rId33"/>
    <p:sldId id="287" r:id="rId34"/>
    <p:sldId id="288" r:id="rId35"/>
    <p:sldId id="304" r:id="rId36"/>
    <p:sldId id="289" r:id="rId37"/>
    <p:sldId id="305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298" r:id="rId57"/>
    <p:sldId id="29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1593" userDrawn="1">
          <p15:clr>
            <a:srgbClr val="A4A3A4"/>
          </p15:clr>
        </p15:guide>
        <p15:guide id="5" pos="2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E24"/>
    <a:srgbClr val="3A3042"/>
    <a:srgbClr val="FFDDA1"/>
    <a:srgbClr val="FA9F42"/>
    <a:srgbClr val="FF6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94" y="72"/>
      </p:cViewPr>
      <p:guideLst>
        <p:guide orient="horz" pos="4133"/>
        <p:guide pos="226"/>
        <p:guide pos="5534"/>
        <p:guide orient="horz" pos="1593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C0789-E50F-4BD8-9561-4C11145B4821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0D13E-6742-42AA-AC51-AA57520334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82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29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armadilha</a:t>
            </a:r>
            <a:r>
              <a:rPr lang="en-US" dirty="0"/>
              <a:t> para </a:t>
            </a:r>
            <a:r>
              <a:rPr lang="en-US" dirty="0" err="1"/>
              <a:t>mostrar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6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4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39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7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en-US" sz="12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minutos</a:t>
            </a: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96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5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2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7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07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2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7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2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6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82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0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9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8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3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06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1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en-US" sz="12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minutos</a:t>
            </a: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7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37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19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Défice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Mg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69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3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herbicida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36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2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38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empoasca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1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3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4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9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01C3-E48C-4D30-8EDA-9783C97401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DE13-EADA-4433-86FE-86F86A7B8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9Rly9obVBk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uoXtgzyDLE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" y="481323"/>
            <a:ext cx="7244863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FFFF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r>
              <a:rPr lang="en-US" sz="4000" dirty="0">
                <a:solidFill>
                  <a:srgbClr val="FFFF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(FD)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Informação</a:t>
            </a:r>
            <a:r>
              <a:rPr lang="en-US" sz="32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32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sobre</a:t>
            </a:r>
            <a:r>
              <a:rPr lang="en-US" sz="32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FD</a:t>
            </a:r>
          </a:p>
        </p:txBody>
      </p:sp>
      <p:sp>
        <p:nvSpPr>
          <p:cNvPr id="7" name="Rettangolo 6"/>
          <p:cNvSpPr/>
          <p:nvPr/>
        </p:nvSpPr>
        <p:spPr>
          <a:xfrm>
            <a:off x="501655" y="5761746"/>
            <a:ext cx="8280000" cy="720000"/>
          </a:xfrm>
          <a:prstGeom prst="rect">
            <a:avLst/>
          </a:prstGeom>
          <a:solidFill>
            <a:srgbClr val="3A3042">
              <a:alpha val="67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5761746"/>
            <a:ext cx="1087632" cy="7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46407" y="5806275"/>
            <a:ext cx="73352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75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Este </a:t>
            </a:r>
            <a:r>
              <a:rPr lang="pt-PT" sz="175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projecto</a:t>
            </a:r>
            <a:r>
              <a:rPr lang="pt-PT" sz="175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foi financiado pelo programa de investigação e inovação H2020 da União Europeia, sob o acordo de subvenção No 652601</a:t>
            </a:r>
          </a:p>
        </p:txBody>
      </p:sp>
    </p:spTree>
    <p:extLst>
      <p:ext uri="{BB962C8B-B14F-4D97-AF65-F5344CB8AC3E}">
        <p14:creationId xmlns:p14="http://schemas.microsoft.com/office/powerpoint/2010/main" val="332183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43336" y="3179392"/>
            <a:ext cx="50434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nome científico do inseto vector é </a:t>
            </a:r>
            <a:r>
              <a:rPr lang="pt-PT" sz="2000" i="1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pt-PT" sz="2000" i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2000" i="1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sendo um pequeno </a:t>
            </a:r>
            <a:r>
              <a:rPr lang="pt-PT" sz="20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cicadelídeo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(cigarrinha),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5 mm de comprimento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que se alimenta da seiva da videira.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17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(ST)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ciclo de vida do ST é realizado inteiramente na videira; vive, come e reproduz-se na parte inferior da folha.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075" y="3253215"/>
            <a:ext cx="6465037" cy="30432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9225" y="6272213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Primavera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983288" y="6300798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verão</a:t>
            </a:r>
            <a:endParaRPr lang="en-US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3239" y="2331014"/>
            <a:ext cx="8797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ST tem apenas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 geração anual. 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</a:rPr>
              <a:t>Hiberna na forma de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</a:rPr>
              <a:t>ovo, 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 baixo da casca da videira e, a meio da Primavera, eclode; Depois de cinco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</a:rPr>
              <a:t>estados juvenis, 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torna-se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 adulto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sendo a única forma capaz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voar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980" y="3808342"/>
            <a:ext cx="4320000" cy="2668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0647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403" y="3614738"/>
            <a:ext cx="5429821" cy="254318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51702" y="6275749"/>
            <a:ext cx="133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Primavera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275765" y="6304334"/>
            <a:ext cx="123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Verão</a:t>
            </a:r>
            <a:endParaRPr lang="en-US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6866" y="1855475"/>
            <a:ext cx="8631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ovos não eclodem ao mesmo tempo. Então, na mesma vinha, por vezes podemos encontrar formas adultas e juvenis. Desta forma, o período de tratamento de inseticidas é </a:t>
            </a:r>
            <a:r>
              <a:rPr lang="pt-PT" sz="2000" b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particularmente importante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3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57626" y="3179392"/>
            <a:ext cx="5057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adultos são os principais responsáveis pela propagação da doença, porque, uma vez que têm a capacidade de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voar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são a forma que </a:t>
            </a:r>
            <a:r>
              <a:rPr lang="pt-PT" sz="2000" b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 se move na vinha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63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Ciclo</a:t>
            </a:r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vida</a:t>
            </a:r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Fitoplasma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59209" y="3179392"/>
            <a:ext cx="50577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fitoplasma da FD é uma bactéria sem parede celular que vive no floema da videira. Se o ST se alimenta de uma videira </a:t>
            </a:r>
            <a:r>
              <a:rPr lang="pt-PT" sz="20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também ele fica </a:t>
            </a:r>
            <a:r>
              <a:rPr lang="pt-PT" sz="20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infectado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52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550" y="2429967"/>
            <a:ext cx="4841450" cy="345542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Ciclo</a:t>
            </a:r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vida</a:t>
            </a:r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Fitoplasma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8600" y="1996351"/>
            <a:ext cx="39024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 vez infectado, e após um período de latência de 30 DIAS, o ST permanecerá contagioso até ao final da sua vida; </a:t>
            </a:r>
          </a:p>
          <a:p>
            <a:pPr algn="just">
              <a:spcBef>
                <a:spcPts val="600"/>
              </a:spcBef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Felizmente, a doença não é transmitida para as gerações seguintes, ou seja, a cada nova eclosão, a cigarrinha não permanece contagiosa, devendo ter-se de alimentar de plantas infectadas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09738" y="5516060"/>
            <a:ext cx="202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Geração</a:t>
            </a:r>
            <a:r>
              <a:rPr lang="en-US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seguinte</a:t>
            </a:r>
            <a:endParaRPr lang="en-US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7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Monitorização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57625" y="2567686"/>
            <a:ext cx="50434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Monitorizar o </a:t>
            </a:r>
            <a:r>
              <a:rPr lang="pt-PT" sz="1900" i="1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pt-PT" sz="1900" i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1900" i="1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pt-PT" sz="1900" i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significa, 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estimar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 número de </a:t>
            </a:r>
            <a:r>
              <a:rPr lang="pt-PT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insectos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presentes na vinha. Isto é feito com recurso a uma 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armadilha </a:t>
            </a:r>
            <a:r>
              <a:rPr lang="pt-PT" sz="1900" b="1" dirty="0" err="1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cromotrópica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amarela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Essas armadilhas atraem os insectos, que permanecem 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</a:rPr>
              <a:t>presos à armadilha</a:t>
            </a:r>
          </a:p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 esta contagem é possível 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estimar a sua população no campo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2183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3" y="382137"/>
            <a:ext cx="628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41194" y="1036461"/>
            <a:ext cx="532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Como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fazer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monitorização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2769" y="2331010"/>
            <a:ext cx="380218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Para monitorizar o ST, usamos uma armadilha </a:t>
            </a:r>
            <a:r>
              <a:rPr lang="pt-PT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cromotrópica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pois a sua cor amarela atrai os </a:t>
            </a:r>
            <a:r>
              <a:rPr lang="pt-PT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insectos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Esta armadilha é pegajosa (cola), para que o </a:t>
            </a:r>
            <a:r>
              <a:rPr lang="pt-PT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insecto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fique preso.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012" y="3256091"/>
            <a:ext cx="4113213" cy="32975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8253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Monitorização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monitorização do ST é </a:t>
            </a:r>
            <a:r>
              <a:rPr lang="pt-PT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efectuada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para perceber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19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Quando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aparecerá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adulto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vinha</a:t>
            </a:r>
            <a:endParaRPr lang="en-US" sz="19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Saber o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período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tratamento</a:t>
            </a:r>
            <a:endParaRPr lang="en-US" sz="19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Estudar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população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insectos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ao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longo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dos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anos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3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é?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5467" y="2445318"/>
            <a:ext cx="852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Flavescência dourada é uma doença amplamente disseminada causada por um fitoplasma.</a:t>
            </a:r>
            <a:endParaRPr lang="en-US" sz="20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034" y="3321138"/>
            <a:ext cx="4861191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7468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93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Como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fazer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monitorização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1263" y="1918059"/>
            <a:ext cx="86313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 possível colocar a armadilha após observar o estádio larval L4 ou L5, para prever a aparecimento do adulto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025" y="3243000"/>
            <a:ext cx="5306572" cy="32782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3479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513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Como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fazer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monitorização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57624" y="3225558"/>
            <a:ext cx="5043487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 aconselhável colocar a armadilha nas vinhas que, historicamente mostram a presença do insecto, para observar 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quantidade de adultos e quando ocorre o pico do voo</a:t>
            </a:r>
            <a:endParaRPr lang="en-US" sz="1900" b="1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2"/>
          <a:stretch/>
        </p:blipFill>
        <p:spPr>
          <a:xfrm>
            <a:off x="358775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6853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530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Como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fazer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monitorização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8600" y="2331009"/>
            <a:ext cx="8576585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Também é aconselhável usar as armadilhas em vinhas assintomáticas para estimar se a FD pode ser um problema no futuro 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480" y="3438052"/>
            <a:ext cx="5050471" cy="31249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709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92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Como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fazer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monitorização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94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Deve colocar-se a armadilha no arame da vinha, o 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 próximo possível das folhas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pois é lá que se encontram os adultos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 vez colocada, a monitorização deverá ser realizada 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semanal ou quinzenalmente.</a:t>
            </a:r>
            <a:endParaRPr lang="en-US" sz="1900" b="1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9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Responda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seguintes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questões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10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Vídeo</a:t>
            </a:r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-clip</a:t>
            </a:r>
          </a:p>
        </p:txBody>
      </p:sp>
      <p:pic>
        <p:nvPicPr>
          <p:cNvPr id="9" name="I9Rly9obVB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5639" y="2259574"/>
            <a:ext cx="7666844" cy="43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5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Resultados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Discussão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9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FD apresenta vários sintomas que serão apresentados nos slides seguintes.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sintomas podem ser facilmente confundidos com outras doenças, portanto, apenas quando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todos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</a:rPr>
              <a:t>os sintomas estão presentes na videira 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possível diagnosticar a doença.</a:t>
            </a:r>
          </a:p>
        </p:txBody>
      </p:sp>
    </p:spTree>
    <p:extLst>
      <p:ext uri="{BB962C8B-B14F-4D97-AF65-F5344CB8AC3E}">
        <p14:creationId xmlns:p14="http://schemas.microsoft.com/office/powerpoint/2010/main" val="2231672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3816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doença é chamada de Flavescência Dourada porque as folhas da planta </a:t>
            </a:r>
            <a:r>
              <a:rPr lang="pt-PT" sz="20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ficam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amarelas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(para as castas brancas) e vermelhas para as tintas.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Immagine 2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225" y="3321138"/>
            <a:ext cx="3960000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19020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29138"/>
            <a:ext cx="5376001" cy="4032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715" y="2528888"/>
            <a:ext cx="2687510" cy="403225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51638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é?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95482" y="3179392"/>
            <a:ext cx="5318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fitoplasma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 um microrganismo que vive dentro da planta, geralmente não mata a videira, mas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obstrui o caminho da seiva, alterando o metabolismo da planta.</a:t>
            </a:r>
            <a:endParaRPr lang="en-US" sz="2000" b="1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85075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28888"/>
            <a:ext cx="5376333" cy="403225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magine 2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61" y="2528888"/>
            <a:ext cx="2689200" cy="403225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69029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7625" y="3410224"/>
            <a:ext cx="504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Depois de ser picada por uma cigarrinha infectada com FD, a folha começa a ficar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amarela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 A primeira parte a mudar de cor são as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nervuras 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 folha.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1133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51417" y="1918267"/>
            <a:ext cx="7237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 folhas das plantas infectadas não se tornam apenas amarelas/avermelhadas, mas também ficam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enroladas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741" y="2933930"/>
            <a:ext cx="4775975" cy="3660729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70220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43337" y="3187160"/>
            <a:ext cx="50434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Outro sintoma que afecta as folhas é o facto de ficarem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estaladiças/quebradiças (tipo “batata frita”)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Quando as aperta com a mão essa situação é fácil de verificar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36656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3439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1194" y="1618278"/>
            <a:ext cx="838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 sintoma fundamental no diagnóstico da doença é o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não </a:t>
            </a:r>
            <a:r>
              <a:rPr lang="pt-PT" sz="2000" b="1" dirty="0" err="1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atempamento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varas.</a:t>
            </a:r>
            <a:endParaRPr lang="en-US" sz="2000" b="1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598" y="2678680"/>
            <a:ext cx="5896853" cy="387512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88515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3" y="2522538"/>
            <a:ext cx="5384800" cy="4038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10190" y="3027363"/>
            <a:ext cx="4038600" cy="3028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556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43338" y="3179392"/>
            <a:ext cx="5072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Relativamente às uvas, o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cacho é menor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e alguns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bagos ficam secos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Alguns dos cachos secam completamente. 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81704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3" y="2522538"/>
            <a:ext cx="5384800" cy="4038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22890" y="3027363"/>
            <a:ext cx="4038600" cy="3028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81524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Falsos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45302"/>
            <a:ext cx="86313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sintomas da FD, especialmente das folhas, podem ser facilmente confundidos com</a:t>
            </a:r>
            <a:r>
              <a:rPr lang="en-US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Picadas</a:t>
            </a: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i="1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Empoasca</a:t>
            </a:r>
            <a:r>
              <a:rPr lang="en-US" sz="2000" i="1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i="1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vitis</a:t>
            </a:r>
            <a:r>
              <a:rPr lang="en-US" sz="2000" i="1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cigarrinha-verde</a:t>
            </a: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provocados</a:t>
            </a: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pela </a:t>
            </a:r>
            <a:r>
              <a:rPr lang="en-US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geada</a:t>
            </a:r>
            <a:endParaRPr lang="en-US" sz="2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Herbicida</a:t>
            </a:r>
            <a:endParaRPr lang="en-US" sz="2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Carência</a:t>
            </a: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nutricional</a:t>
            </a:r>
            <a:endParaRPr lang="en-US" sz="2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23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-1" y="481323"/>
            <a:ext cx="6344529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Empoasca</a:t>
            </a:r>
            <a:r>
              <a:rPr lang="en-US" sz="2400" b="1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vitis</a:t>
            </a:r>
            <a:endParaRPr lang="en-US" sz="2400" b="1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9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é?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45302"/>
            <a:ext cx="86313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FD pode causar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grandes perdas de produção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por isso é considerada uma séria doença de quarentena pelas regulamentações fitossanitárias europeias.</a:t>
            </a:r>
            <a:endParaRPr lang="en-US" sz="20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164" y="3681138"/>
            <a:ext cx="4321061" cy="288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21197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1"/>
          <a:stretch/>
        </p:blipFill>
        <p:spPr>
          <a:xfrm>
            <a:off x="12528" y="0"/>
            <a:ext cx="9281374" cy="696103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481323"/>
            <a:ext cx="578182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geada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6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-1" y="481323"/>
            <a:ext cx="6175717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Herbicida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2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-1" y="481323"/>
            <a:ext cx="6161649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</a:p>
        </p:txBody>
      </p:sp>
    </p:spTree>
    <p:extLst>
      <p:ext uri="{BB962C8B-B14F-4D97-AF65-F5344CB8AC3E}">
        <p14:creationId xmlns:p14="http://schemas.microsoft.com/office/powerpoint/2010/main" val="1825893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481323"/>
            <a:ext cx="602097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Carências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nutricionais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33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200529"/>
            <a:ext cx="8408208" cy="25574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Bois Noir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FD apresenta sintomas similares à doença de Bois Noir. No campo não é possível distinguir entre as duas, apenas com </a:t>
            </a:r>
            <a:r>
              <a:rPr lang="pt-PT" sz="20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análise laboratorial 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adequada é possível saber se é FD ou bois noir.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99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Responda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seguintes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questões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53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5922498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08050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578182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78111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" y="481323"/>
            <a:ext cx="5908431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992233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6288258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74766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é?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 consequências económicas desta doença são enormes e, uma vez a planta </a:t>
            </a:r>
            <a:r>
              <a:rPr lang="pt-PT" sz="20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não é possível a cura.</a:t>
            </a:r>
            <a:endParaRPr lang="en-US" sz="2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164" y="3681138"/>
            <a:ext cx="4321061" cy="28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10882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5950634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6361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602097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533592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" y="481323"/>
            <a:ext cx="5711483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1714359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" y="481323"/>
            <a:ext cx="5613009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268790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6035040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938877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5739618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</a:t>
            </a:r>
            <a:r>
              <a:rPr lang="en-US" sz="2400" dirty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3682438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Vídeo</a:t>
            </a:r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-clip</a:t>
            </a:r>
          </a:p>
        </p:txBody>
      </p:sp>
      <p:pic>
        <p:nvPicPr>
          <p:cNvPr id="3" name="duoXtgzyDL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7069" y="2259574"/>
            <a:ext cx="7609694" cy="42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3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Resultados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Discussão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7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é?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fitoplasma da FD é transmitido de planta para planta por um </a:t>
            </a:r>
            <a:r>
              <a:rPr lang="pt-PT" sz="20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insecto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pt-PT" sz="2000" i="1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</a:t>
            </a:r>
            <a:r>
              <a:rPr lang="pt-PT" sz="2000" i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2000" i="1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pt-PT" sz="2000" i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 se alimenta da linfa da videira.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760" y="3681138"/>
            <a:ext cx="4319465" cy="28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058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Propagação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FD é uma doença endémica europeia. Tornou-se de interesse económico somente em 1955, quando o </a:t>
            </a:r>
            <a:r>
              <a:rPr lang="pt-PT" sz="2000" i="1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Schapoideus</a:t>
            </a:r>
            <a:r>
              <a:rPr lang="pt-PT" sz="2000" i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2000" i="1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</a:t>
            </a:r>
            <a:r>
              <a:rPr lang="pt-PT" sz="2000" i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veio para a Europa das regiões norte-americanas e começou a disseminar o fitoplasma da FD.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1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Propagação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doença está particularmente propagada na Itália, na França e na Croácia.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Também está presente com menor agressividade em Portugal, Espanha, Hungria e Alemanha.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0" y="4126866"/>
            <a:ext cx="4772025" cy="26836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5855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Flavescência</a:t>
            </a:r>
            <a:r>
              <a:rPr lang="en-US" sz="4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4000" dirty="0" err="1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Dourada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Propagação</a:t>
            </a:r>
            <a:r>
              <a:rPr lang="en-US" sz="2400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400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FD só pode ser transmitida por um </a:t>
            </a:r>
            <a:r>
              <a:rPr lang="pt-PT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insecto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vector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causa graves problemas económicos </a:t>
            </a:r>
            <a:r>
              <a:rPr lang="pt-PT" sz="36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somente</a:t>
            </a: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quando 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fitoplasma e o </a:t>
            </a:r>
            <a:r>
              <a:rPr lang="pt-PT" sz="1900" b="1" dirty="0" err="1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insecto</a:t>
            </a:r>
            <a:r>
              <a:rPr lang="pt-PT" sz="19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estão presentes na vinha.</a:t>
            </a:r>
          </a:p>
          <a:p>
            <a:pPr algn="just">
              <a:lnSpc>
                <a:spcPct val="150000"/>
              </a:lnSpc>
            </a:pPr>
            <a:r>
              <a:rPr lang="pt-PT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 esse motivo, nos slides a seguir, será discutida a questão da monitorização dos insetos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620" y="4401138"/>
            <a:ext cx="3239605" cy="216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6626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1326</Words>
  <Application>Microsoft Office PowerPoint</Application>
  <PresentationFormat>Apresentação no Ecrã (4:3)</PresentationFormat>
  <Paragraphs>237</Paragraphs>
  <Slides>57</Slides>
  <Notes>51</Notes>
  <HiddenSlides>0</HiddenSlides>
  <MMClips>2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Roboto Light</vt:lpstr>
      <vt:lpstr>Tema di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Igor Goncalves</cp:lastModifiedBy>
  <cp:revision>50</cp:revision>
  <dcterms:created xsi:type="dcterms:W3CDTF">2017-07-26T11:45:04Z</dcterms:created>
  <dcterms:modified xsi:type="dcterms:W3CDTF">2017-09-26T16:03:24Z</dcterms:modified>
</cp:coreProperties>
</file>