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2" r:id="rId4"/>
    <p:sldId id="263" r:id="rId5"/>
    <p:sldId id="261" r:id="rId6"/>
    <p:sldId id="264" r:id="rId7"/>
    <p:sldId id="265" r:id="rId8"/>
    <p:sldId id="266" r:id="rId9"/>
    <p:sldId id="267" r:id="rId10"/>
    <p:sldId id="269" r:id="rId11"/>
    <p:sldId id="268" r:id="rId12"/>
    <p:sldId id="270" r:id="rId13"/>
    <p:sldId id="271" r:id="rId14"/>
    <p:sldId id="272" r:id="rId15"/>
    <p:sldId id="273" r:id="rId16"/>
    <p:sldId id="274" r:id="rId17"/>
    <p:sldId id="27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400"/>
    <a:srgbClr val="261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6" autoAdjust="0"/>
    <p:restoredTop sz="94280" autoAdjust="0"/>
  </p:normalViewPr>
  <p:slideViewPr>
    <p:cSldViewPr>
      <p:cViewPr varScale="1">
        <p:scale>
          <a:sx n="68" d="100"/>
          <a:sy n="68" d="100"/>
        </p:scale>
        <p:origin x="14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9030A-A775-49AA-8B87-60C4C00FA711}"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en-US" noProof="0" dirty="0" err="1"/>
            <a:t>Sintomas</a:t>
          </a:r>
          <a:r>
            <a:rPr lang="en-US" noProof="0" dirty="0"/>
            <a:t> </a:t>
          </a:r>
          <a:r>
            <a:rPr lang="en-US" noProof="0" dirty="0" err="1"/>
            <a:t>primários</a:t>
          </a:r>
          <a:endParaRPr lang="en-US" noProof="0" dirty="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069599CE-2CCA-45B9-BD56-293521759331}">
      <dgm:prSet phldrT="[Texte]"/>
      <dgm:spPr>
        <a:ln>
          <a:solidFill>
            <a:schemeClr val="accent4">
              <a:lumMod val="60000"/>
              <a:lumOff val="40000"/>
            </a:schemeClr>
          </a:solidFill>
        </a:ln>
      </dgm:spPr>
      <dgm:t>
        <a:bodyPr/>
        <a:lstStyle/>
        <a:p>
          <a:r>
            <a:rPr lang="en-US" noProof="0" dirty="0" err="1"/>
            <a:t>Atraso</a:t>
          </a:r>
          <a:r>
            <a:rPr lang="en-US" noProof="0" dirty="0"/>
            <a:t> no </a:t>
          </a:r>
          <a:r>
            <a:rPr lang="en-US" noProof="0" dirty="0" err="1"/>
            <a:t>abrolhamento</a:t>
          </a:r>
          <a:endParaRPr lang="en-US" noProof="0" dirty="0"/>
        </a:p>
      </dgm:t>
    </dgm:pt>
    <dgm:pt modelId="{783FA435-FF8C-480A-9278-9F7532A3E5C4}" type="parTrans" cxnId="{6C44414C-92A0-4A97-AD76-662C34A9722F}">
      <dgm:prSet/>
      <dgm:spPr/>
      <dgm:t>
        <a:bodyPr/>
        <a:lstStyle/>
        <a:p>
          <a:endParaRPr lang="en-US" noProof="0"/>
        </a:p>
      </dgm:t>
    </dgm:pt>
    <dgm:pt modelId="{ED0425DB-8953-4210-ABB7-039EB1383A6F}" type="sibTrans" cxnId="{6C44414C-92A0-4A97-AD76-662C34A9722F}">
      <dgm:prSet/>
      <dgm:spPr/>
      <dgm:t>
        <a:bodyPr/>
        <a:lstStyle/>
        <a:p>
          <a:endParaRPr lang="en-US" noProof="0"/>
        </a:p>
      </dgm:t>
    </dgm:pt>
    <dgm:pt modelId="{B773B5F3-A88E-4ED9-BB03-C758F9E99DBC}">
      <dgm:prSet phldrT="[Texte]"/>
      <dgm:spPr>
        <a:ln>
          <a:solidFill>
            <a:schemeClr val="accent4">
              <a:lumMod val="60000"/>
              <a:lumOff val="40000"/>
            </a:schemeClr>
          </a:solidFill>
        </a:ln>
      </dgm:spPr>
      <dgm:t>
        <a:bodyPr/>
        <a:lstStyle/>
        <a:p>
          <a:r>
            <a:rPr lang="en-US" noProof="0" dirty="0" err="1"/>
            <a:t>Não</a:t>
          </a:r>
          <a:r>
            <a:rPr lang="en-US" noProof="0" dirty="0"/>
            <a:t> </a:t>
          </a:r>
          <a:r>
            <a:rPr lang="en-US" noProof="0" dirty="0" err="1"/>
            <a:t>abrolhamento</a:t>
          </a:r>
          <a:endParaRPr lang="en-US" noProof="0" dirty="0"/>
        </a:p>
      </dgm:t>
    </dgm:pt>
    <dgm:pt modelId="{BD2AC64F-897E-4C8F-BCA3-4C8DB03FFE4E}" type="parTrans" cxnId="{09B82CB3-9A5C-4BE8-AC5A-C81A3007D977}">
      <dgm:prSet/>
      <dgm:spPr/>
      <dgm:t>
        <a:bodyPr/>
        <a:lstStyle/>
        <a:p>
          <a:endParaRPr lang="en-US" noProof="0"/>
        </a:p>
      </dgm:t>
    </dgm:pt>
    <dgm:pt modelId="{86BAF2AB-D210-463C-9BE3-5E6920716BEE}" type="sibTrans" cxnId="{09B82CB3-9A5C-4BE8-AC5A-C81A3007D977}">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a:t>Primavera</a:t>
          </a:r>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DFE0BB5E-6243-4305-A2AB-33EAA3AB7AB3}">
      <dgm:prSet phldrT="[Texte]"/>
      <dgm:spPr>
        <a:ln>
          <a:solidFill>
            <a:schemeClr val="accent4">
              <a:lumMod val="60000"/>
              <a:lumOff val="40000"/>
            </a:schemeClr>
          </a:solidFill>
        </a:ln>
      </dgm:spPr>
      <dgm:t>
        <a:bodyPr/>
        <a:lstStyle/>
        <a:p>
          <a:r>
            <a:rPr lang="en-US" noProof="0" dirty="0" err="1"/>
            <a:t>Reduzido</a:t>
          </a:r>
          <a:r>
            <a:rPr lang="en-US" noProof="0" dirty="0"/>
            <a:t> </a:t>
          </a:r>
          <a:r>
            <a:rPr lang="en-US" noProof="0" dirty="0" err="1"/>
            <a:t>crescimento</a:t>
          </a:r>
          <a:r>
            <a:rPr lang="en-US" noProof="0" dirty="0"/>
            <a:t> das </a:t>
          </a:r>
          <a:r>
            <a:rPr lang="en-US" noProof="0" dirty="0" err="1"/>
            <a:t>varas</a:t>
          </a:r>
          <a:endParaRPr lang="en-US" noProof="0" dirty="0"/>
        </a:p>
      </dgm:t>
    </dgm:pt>
    <dgm:pt modelId="{87DC193D-676F-4E4F-A5C7-A745A285BD0F}" type="parTrans" cxnId="{38538C57-AD62-4634-809D-4976E04DA2DF}">
      <dgm:prSet/>
      <dgm:spPr/>
      <dgm:t>
        <a:bodyPr/>
        <a:lstStyle/>
        <a:p>
          <a:endParaRPr lang="en-US" noProof="0"/>
        </a:p>
      </dgm:t>
    </dgm:pt>
    <dgm:pt modelId="{95F838CD-4407-482F-983A-51C5033E4272}" type="sibTrans" cxnId="{38538C57-AD62-4634-809D-4976E04DA2DF}">
      <dgm:prSet/>
      <dgm:spPr/>
      <dgm:t>
        <a:bodyPr/>
        <a:lstStyle/>
        <a:p>
          <a:endParaRPr lang="en-US" noProof="0"/>
        </a:p>
      </dgm:t>
    </dgm:pt>
    <dgm:pt modelId="{FDD47F4A-6A3E-4D6D-9BD7-36849AEAE4A2}">
      <dgm:prSet phldrT="[Texte]"/>
      <dgm:spPr>
        <a:ln>
          <a:solidFill>
            <a:schemeClr val="accent4">
              <a:lumMod val="60000"/>
              <a:lumOff val="40000"/>
            </a:schemeClr>
          </a:solidFill>
        </a:ln>
      </dgm:spPr>
      <dgm:t>
        <a:bodyPr/>
        <a:lstStyle/>
        <a:p>
          <a:r>
            <a:rPr lang="en-US" noProof="0" dirty="0" err="1"/>
            <a:t>Alteração</a:t>
          </a:r>
          <a:r>
            <a:rPr lang="en-US" noProof="0" dirty="0"/>
            <a:t> </a:t>
          </a:r>
          <a:r>
            <a:rPr lang="en-US" noProof="0" dirty="0" err="1"/>
            <a:t>na</a:t>
          </a:r>
          <a:r>
            <a:rPr lang="en-US" noProof="0" dirty="0"/>
            <a:t> </a:t>
          </a:r>
          <a:r>
            <a:rPr lang="en-US" noProof="0" dirty="0" err="1"/>
            <a:t>coloração</a:t>
          </a:r>
          <a:r>
            <a:rPr lang="en-US" noProof="0" dirty="0"/>
            <a:t> das </a:t>
          </a:r>
          <a:r>
            <a:rPr lang="en-US" noProof="0" dirty="0" err="1"/>
            <a:t>folhas</a:t>
          </a:r>
          <a:r>
            <a:rPr lang="en-US" noProof="0" dirty="0"/>
            <a:t> e </a:t>
          </a:r>
          <a:r>
            <a:rPr lang="en-US" noProof="0" dirty="0" err="1"/>
            <a:t>enrolamento</a:t>
          </a:r>
          <a:endParaRPr lang="en-US" noProof="0" dirty="0"/>
        </a:p>
      </dgm:t>
    </dgm:pt>
    <dgm:pt modelId="{F5121B75-1425-44C5-8A68-3AA355F18941}" type="parTrans" cxnId="{581B406A-66B8-4F7E-86D1-2F6C2D53AEA1}">
      <dgm:prSet/>
      <dgm:spPr/>
      <dgm:t>
        <a:bodyPr/>
        <a:lstStyle/>
        <a:p>
          <a:endParaRPr lang="en-US" noProof="0"/>
        </a:p>
      </dgm:t>
    </dgm:pt>
    <dgm:pt modelId="{6600B65E-AFDC-4FE4-806F-249D2D2305C3}" type="sibTrans" cxnId="{581B406A-66B8-4F7E-86D1-2F6C2D53AEA1}">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pt-PT" noProof="0" dirty="0"/>
            <a:t>Verão</a:t>
          </a:r>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pt-PT" noProof="0" dirty="0"/>
            <a:t>Não lignificação</a:t>
          </a:r>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6579E68E-E19C-4056-BA25-DA3254A96F4F}">
      <dgm:prSet phldrT="[Texte]"/>
      <dgm:spPr>
        <a:ln>
          <a:solidFill>
            <a:schemeClr val="accent4">
              <a:lumMod val="60000"/>
              <a:lumOff val="40000"/>
            </a:schemeClr>
          </a:solidFill>
        </a:ln>
      </dgm:spPr>
      <dgm:t>
        <a:bodyPr/>
        <a:lstStyle/>
        <a:p>
          <a:r>
            <a:rPr lang="pt-PT" noProof="0" dirty="0"/>
            <a:t>Dessecação das inflorescências e dos cachos</a:t>
          </a:r>
        </a:p>
      </dgm:t>
    </dgm:pt>
    <dgm:pt modelId="{849A17EB-395B-4C37-9240-47C93C197327}" type="parTrans" cxnId="{BF481893-F039-4957-8C29-B0AA72DDC74C}">
      <dgm:prSet/>
      <dgm:spPr/>
      <dgm:t>
        <a:bodyPr/>
        <a:lstStyle/>
        <a:p>
          <a:endParaRPr lang="en-US" noProof="0"/>
        </a:p>
      </dgm:t>
    </dgm:pt>
    <dgm:pt modelId="{08BBB63A-0708-4F40-B057-7651803CB5F2}" type="sibTrans" cxnId="{BF481893-F039-4957-8C29-B0AA72DDC74C}">
      <dgm:prSet/>
      <dgm:spPr/>
      <dgm:t>
        <a:bodyPr/>
        <a:lstStyle/>
        <a:p>
          <a:endParaRPr lang="en-US" noProof="0"/>
        </a:p>
      </dgm:t>
    </dgm:pt>
    <dgm:pt modelId="{C98B5B43-034B-414E-9BC6-871F9C509712}">
      <dgm:prSet phldrT="[Texte]"/>
      <dgm:spPr>
        <a:ln>
          <a:solidFill>
            <a:schemeClr val="accent4">
              <a:lumMod val="60000"/>
              <a:lumOff val="40000"/>
            </a:schemeClr>
          </a:solidFill>
        </a:ln>
      </dgm:spPr>
      <dgm:t>
        <a:bodyPr/>
        <a:lstStyle/>
        <a:p>
          <a:r>
            <a:rPr lang="en-US" noProof="0" dirty="0" err="1"/>
            <a:t>Senescência</a:t>
          </a:r>
          <a:r>
            <a:rPr lang="en-US" noProof="0" dirty="0"/>
            <a:t> </a:t>
          </a:r>
          <a:r>
            <a:rPr lang="en-US" noProof="0" dirty="0" err="1"/>
            <a:t>prematura</a:t>
          </a:r>
          <a:r>
            <a:rPr lang="en-US" noProof="0" dirty="0"/>
            <a:t> das </a:t>
          </a:r>
          <a:r>
            <a:rPr lang="en-US" noProof="0" dirty="0" err="1"/>
            <a:t>folhas</a:t>
          </a:r>
          <a:endParaRPr lang="en-US" noProof="0" dirty="0"/>
        </a:p>
      </dgm:t>
    </dgm:pt>
    <dgm:pt modelId="{9F4AF7E0-ACEA-40CF-8EB5-EDA7B3BF302E}" type="parTrans" cxnId="{7E17094C-F594-4A71-BDE9-26D4D42F4C1B}">
      <dgm:prSet/>
      <dgm:spPr/>
      <dgm:t>
        <a:bodyPr/>
        <a:lstStyle/>
        <a:p>
          <a:endParaRPr lang="en-US" noProof="0"/>
        </a:p>
      </dgm:t>
    </dgm:pt>
    <dgm:pt modelId="{2619D5C8-EEB6-4BA7-8B44-4D9329B1719D}" type="sibTrans" cxnId="{7E17094C-F594-4A71-BDE9-26D4D42F4C1B}">
      <dgm:prSet/>
      <dgm:spPr/>
      <dgm:t>
        <a:bodyPr/>
        <a:lstStyle/>
        <a:p>
          <a:endParaRPr lang="en-US" noProof="0"/>
        </a:p>
      </dgm:t>
    </dgm:pt>
    <dgm:pt modelId="{C2FAEDE5-6251-4E8B-A99E-A121376262D0}" type="pres">
      <dgm:prSet presAssocID="{D269030A-A775-49AA-8B87-60C4C00FA711}" presName="linear" presStyleCnt="0">
        <dgm:presLayoutVars>
          <dgm:dir/>
          <dgm:resizeHandles val="exact"/>
        </dgm:presLayoutVars>
      </dgm:prSet>
      <dgm:spPr/>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dgm:spPr/>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pt>
    <dgm:pt modelId="{823110EE-E757-4A0B-93DA-0EC14DF6C059}" type="pres">
      <dgm:prSet presAssocID="{AABABF93-4752-49EA-83F1-5480A9175DA5}" presName="text" presStyleLbl="node1" presStyleIdx="0" presStyleCnt="3">
        <dgm:presLayoutVars>
          <dgm:bulletEnabled val="1"/>
        </dgm:presLayoutVars>
      </dgm:prSet>
      <dgm:spPr/>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pt>
    <dgm:pt modelId="{E8218B51-3F1D-428E-95C6-C7BCEB07FFB2}" type="pres">
      <dgm:prSet presAssocID="{6C1FDCD5-B144-456A-8C49-8F949468C6E1}"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pt>
    <dgm:pt modelId="{DA6B48E9-BC2F-4797-B2B8-0A35EDB9D1A7}" type="pres">
      <dgm:prSet presAssocID="{6C1FDCD5-B144-456A-8C49-8F949468C6E1}" presName="text" presStyleLbl="node1" presStyleIdx="1" presStyleCnt="3">
        <dgm:presLayoutVars>
          <dgm:bulletEnabled val="1"/>
        </dgm:presLayoutVars>
      </dgm:prSet>
      <dgm:spPr/>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pt>
    <dgm:pt modelId="{45B59797-5FC2-4641-90C2-031FFBD8EDCB}" type="pres">
      <dgm:prSet presAssocID="{5D1A1CBA-8873-4E63-96A8-8AFE33C0B080}"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dgm:spPr>
    </dgm:pt>
    <dgm:pt modelId="{C755956A-23B8-484D-93AB-89B0526F60BD}" type="pres">
      <dgm:prSet presAssocID="{5D1A1CBA-8873-4E63-96A8-8AFE33C0B080}" presName="text" presStyleLbl="node1" presStyleIdx="2" presStyleCnt="3">
        <dgm:presLayoutVars>
          <dgm:bulletEnabled val="1"/>
        </dgm:presLayoutVars>
      </dgm:prSet>
      <dgm:spPr/>
    </dgm:pt>
  </dgm:ptLst>
  <dgm:cxnLst>
    <dgm:cxn modelId="{E15A0D02-803A-423E-88FC-68DAC3F031FD}" type="presOf" srcId="{6579E68E-E19C-4056-BA25-DA3254A96F4F}" destId="{57E7503D-1277-4BDE-AE6C-754B861FAD02}" srcOrd="0" destOrd="2" presId="urn:microsoft.com/office/officeart/2005/8/layout/vList4"/>
    <dgm:cxn modelId="{45A1D702-D3F6-4B83-9A33-5D8C7BD55DE5}" srcId="{D269030A-A775-49AA-8B87-60C4C00FA711}" destId="{5D1A1CBA-8873-4E63-96A8-8AFE33C0B080}" srcOrd="2" destOrd="0" parTransId="{D8195E76-A7F2-4BEE-8D6B-74046A57C14C}" sibTransId="{6CA7897C-02ED-46A6-9DCD-A742B8927BDC}"/>
    <dgm:cxn modelId="{5BB89007-0ED0-4F79-BC7E-6F2C7E4713C0}" type="presOf" srcId="{C98B5B43-034B-414E-9BC6-871F9C509712}" destId="{DA6B48E9-BC2F-4797-B2B8-0A35EDB9D1A7}" srcOrd="1" destOrd="3" presId="urn:microsoft.com/office/officeart/2005/8/layout/vList4"/>
    <dgm:cxn modelId="{B50AF50C-8593-4F7E-B207-7CE42562D5C9}" type="presOf" srcId="{5F28E8D0-2AB3-4A7A-8A7E-B15E257049CE}" destId="{57E7503D-1277-4BDE-AE6C-754B861FAD02}" srcOrd="0" destOrd="1" presId="urn:microsoft.com/office/officeart/2005/8/layout/vList4"/>
    <dgm:cxn modelId="{6703E928-60F8-491C-8C08-2CC41C2BF75C}" type="presOf" srcId="{DFE0BB5E-6243-4305-A2AB-33EAA3AB7AB3}" destId="{05859F48-C442-4092-B1E2-9B1D6F9569B1}" srcOrd="0" destOrd="1" presId="urn:microsoft.com/office/officeart/2005/8/layout/vList4"/>
    <dgm:cxn modelId="{5CA71F32-9615-4FCC-A2F8-5752AFE800BE}" type="presOf" srcId="{AABABF93-4752-49EA-83F1-5480A9175DA5}" destId="{4317BCE6-4D24-4FF3-99D1-28E5294C4C26}" srcOrd="0" destOrd="0" presId="urn:microsoft.com/office/officeart/2005/8/layout/vList4"/>
    <dgm:cxn modelId="{4E80265C-99D4-4FCA-A4A1-7FDC1E4376D8}" srcId="{D269030A-A775-49AA-8B87-60C4C00FA711}" destId="{AABABF93-4752-49EA-83F1-5480A9175DA5}" srcOrd="0" destOrd="0" parTransId="{A796C1A1-17B7-4FDD-A348-351F24F446B9}" sibTransId="{D2938379-1AE7-4245-8F62-7959E67F0EE7}"/>
    <dgm:cxn modelId="{63EDBA5E-3A96-42D0-B036-FDAB7C9362D8}" srcId="{D269030A-A775-49AA-8B87-60C4C00FA711}" destId="{6C1FDCD5-B144-456A-8C49-8F949468C6E1}" srcOrd="1" destOrd="0" parTransId="{35763B58-349A-4AB6-90A8-FABF23138B85}" sibTransId="{4F8F6BD3-50A9-4898-9EAC-999BD183E3C2}"/>
    <dgm:cxn modelId="{3CE57662-5DD6-4208-835E-4739214EFA6B}" type="presOf" srcId="{AABABF93-4752-49EA-83F1-5480A9175DA5}" destId="{823110EE-E757-4A0B-93DA-0EC14DF6C059}" srcOrd="1" destOrd="0" presId="urn:microsoft.com/office/officeart/2005/8/layout/vList4"/>
    <dgm:cxn modelId="{E3AFF042-867F-42F2-8CBF-C5A53BCC1D18}" type="presOf" srcId="{B773B5F3-A88E-4ED9-BB03-C758F9E99DBC}" destId="{4317BCE6-4D24-4FF3-99D1-28E5294C4C26}" srcOrd="0" destOrd="2" presId="urn:microsoft.com/office/officeart/2005/8/layout/vList4"/>
    <dgm:cxn modelId="{3D8C7D43-32EA-4A18-8916-B3F3EF3D646C}" type="presOf" srcId="{FDD47F4A-6A3E-4D6D-9BD7-36849AEAE4A2}" destId="{05859F48-C442-4092-B1E2-9B1D6F9569B1}" srcOrd="0" destOrd="2" presId="urn:microsoft.com/office/officeart/2005/8/layout/vList4"/>
    <dgm:cxn modelId="{B5285B44-1065-4C3A-B5B7-4722B1FE4B52}" srcId="{5D1A1CBA-8873-4E63-96A8-8AFE33C0B080}" destId="{5F28E8D0-2AB3-4A7A-8A7E-B15E257049CE}" srcOrd="0" destOrd="0" parTransId="{E86CE846-EF83-404E-A9B7-018AFF169BA8}" sibTransId="{6B66A4D9-0545-49C6-B3CD-3CCF0AE02815}"/>
    <dgm:cxn modelId="{F0BA3767-F49D-4504-AE42-345A2C89F282}" type="presOf" srcId="{C98B5B43-034B-414E-9BC6-871F9C509712}" destId="{05859F48-C442-4092-B1E2-9B1D6F9569B1}" srcOrd="0" destOrd="3" presId="urn:microsoft.com/office/officeart/2005/8/layout/vList4"/>
    <dgm:cxn modelId="{2D3F3C69-F585-44BE-99E9-039775BD4709}" type="presOf" srcId="{069599CE-2CCA-45B9-BD56-293521759331}" destId="{823110EE-E757-4A0B-93DA-0EC14DF6C059}" srcOrd="1" destOrd="1" presId="urn:microsoft.com/office/officeart/2005/8/layout/vList4"/>
    <dgm:cxn modelId="{581B406A-66B8-4F7E-86D1-2F6C2D53AEA1}" srcId="{6C1FDCD5-B144-456A-8C49-8F949468C6E1}" destId="{FDD47F4A-6A3E-4D6D-9BD7-36849AEAE4A2}" srcOrd="1" destOrd="0" parTransId="{F5121B75-1425-44C5-8A68-3AA355F18941}" sibTransId="{6600B65E-AFDC-4FE4-806F-249D2D2305C3}"/>
    <dgm:cxn modelId="{7E17094C-F594-4A71-BDE9-26D4D42F4C1B}" srcId="{6C1FDCD5-B144-456A-8C49-8F949468C6E1}" destId="{C98B5B43-034B-414E-9BC6-871F9C509712}" srcOrd="2" destOrd="0" parTransId="{9F4AF7E0-ACEA-40CF-8EB5-EDA7B3BF302E}" sibTransId="{2619D5C8-EEB6-4BA7-8B44-4D9329B1719D}"/>
    <dgm:cxn modelId="{6C44414C-92A0-4A97-AD76-662C34A9722F}" srcId="{AABABF93-4752-49EA-83F1-5480A9175DA5}" destId="{069599CE-2CCA-45B9-BD56-293521759331}" srcOrd="0" destOrd="0" parTransId="{783FA435-FF8C-480A-9278-9F7532A3E5C4}" sibTransId="{ED0425DB-8953-4210-ABB7-039EB1383A6F}"/>
    <dgm:cxn modelId="{C489F74C-1249-48E8-B3E7-99D487F6038B}" type="presOf" srcId="{FDD47F4A-6A3E-4D6D-9BD7-36849AEAE4A2}" destId="{DA6B48E9-BC2F-4797-B2B8-0A35EDB9D1A7}" srcOrd="1" destOrd="2" presId="urn:microsoft.com/office/officeart/2005/8/layout/vList4"/>
    <dgm:cxn modelId="{E4446C56-43F5-411E-B801-4F4A4492994E}" type="presOf" srcId="{B773B5F3-A88E-4ED9-BB03-C758F9E99DBC}" destId="{823110EE-E757-4A0B-93DA-0EC14DF6C059}" srcOrd="1" destOrd="2" presId="urn:microsoft.com/office/officeart/2005/8/layout/vList4"/>
    <dgm:cxn modelId="{38538C57-AD62-4634-809D-4976E04DA2DF}" srcId="{6C1FDCD5-B144-456A-8C49-8F949468C6E1}" destId="{DFE0BB5E-6243-4305-A2AB-33EAA3AB7AB3}" srcOrd="0" destOrd="0" parTransId="{87DC193D-676F-4E4F-A5C7-A745A285BD0F}" sibTransId="{95F838CD-4407-482F-983A-51C5033E4272}"/>
    <dgm:cxn modelId="{6CCB667F-D71B-456B-8EE2-35351F5928F0}" type="presOf" srcId="{6C1FDCD5-B144-456A-8C49-8F949468C6E1}" destId="{DA6B48E9-BC2F-4797-B2B8-0A35EDB9D1A7}" srcOrd="1" destOrd="0" presId="urn:microsoft.com/office/officeart/2005/8/layout/vList4"/>
    <dgm:cxn modelId="{BF481893-F039-4957-8C29-B0AA72DDC74C}" srcId="{5D1A1CBA-8873-4E63-96A8-8AFE33C0B080}" destId="{6579E68E-E19C-4056-BA25-DA3254A96F4F}" srcOrd="1" destOrd="0" parTransId="{849A17EB-395B-4C37-9240-47C93C197327}" sibTransId="{08BBB63A-0708-4F40-B057-7651803CB5F2}"/>
    <dgm:cxn modelId="{B1C11799-2CE2-4356-B237-300BC90E0004}" type="presOf" srcId="{5D1A1CBA-8873-4E63-96A8-8AFE33C0B080}" destId="{57E7503D-1277-4BDE-AE6C-754B861FAD02}" srcOrd="0" destOrd="0" presId="urn:microsoft.com/office/officeart/2005/8/layout/vList4"/>
    <dgm:cxn modelId="{16F0659F-D324-43C1-804B-EDA1E4C4EC7F}" type="presOf" srcId="{6579E68E-E19C-4056-BA25-DA3254A96F4F}" destId="{C755956A-23B8-484D-93AB-89B0526F60BD}" srcOrd="1" destOrd="2" presId="urn:microsoft.com/office/officeart/2005/8/layout/vList4"/>
    <dgm:cxn modelId="{E82CCEA9-AB62-48C2-84F3-BE093B3F34AF}" type="presOf" srcId="{D269030A-A775-49AA-8B87-60C4C00FA711}" destId="{C2FAEDE5-6251-4E8B-A99E-A121376262D0}" srcOrd="0" destOrd="0" presId="urn:microsoft.com/office/officeart/2005/8/layout/vList4"/>
    <dgm:cxn modelId="{09B82CB3-9A5C-4BE8-AC5A-C81A3007D977}" srcId="{AABABF93-4752-49EA-83F1-5480A9175DA5}" destId="{B773B5F3-A88E-4ED9-BB03-C758F9E99DBC}" srcOrd="1" destOrd="0" parTransId="{BD2AC64F-897E-4C8F-BCA3-4C8DB03FFE4E}" sibTransId="{86BAF2AB-D210-463C-9BE3-5E6920716BEE}"/>
    <dgm:cxn modelId="{0B2B04CA-4D99-4A36-9CEA-5235190D2563}" type="presOf" srcId="{DFE0BB5E-6243-4305-A2AB-33EAA3AB7AB3}" destId="{DA6B48E9-BC2F-4797-B2B8-0A35EDB9D1A7}" srcOrd="1" destOrd="1" presId="urn:microsoft.com/office/officeart/2005/8/layout/vList4"/>
    <dgm:cxn modelId="{7039ACCB-02AA-48D3-B2BA-5CF6096F1CF9}" type="presOf" srcId="{6C1FDCD5-B144-456A-8C49-8F949468C6E1}" destId="{05859F48-C442-4092-B1E2-9B1D6F9569B1}" srcOrd="0" destOrd="0" presId="urn:microsoft.com/office/officeart/2005/8/layout/vList4"/>
    <dgm:cxn modelId="{F5FBCCCC-77D1-483E-A1B9-E74C7887A3E0}" type="presOf" srcId="{5F28E8D0-2AB3-4A7A-8A7E-B15E257049CE}" destId="{C755956A-23B8-484D-93AB-89B0526F60BD}" srcOrd="1" destOrd="1" presId="urn:microsoft.com/office/officeart/2005/8/layout/vList4"/>
    <dgm:cxn modelId="{25916BCF-B0D8-456C-A7EF-2AFF70EF7A78}" type="presOf" srcId="{069599CE-2CCA-45B9-BD56-293521759331}" destId="{4317BCE6-4D24-4FF3-99D1-28E5294C4C26}" srcOrd="0" destOrd="1" presId="urn:microsoft.com/office/officeart/2005/8/layout/vList4"/>
    <dgm:cxn modelId="{274BA6F1-3EE1-4892-866C-D0EE3EEB5DE4}" type="presOf" srcId="{5D1A1CBA-8873-4E63-96A8-8AFE33C0B080}" destId="{C755956A-23B8-484D-93AB-89B0526F60BD}" srcOrd="1" destOrd="0" presId="urn:microsoft.com/office/officeart/2005/8/layout/vList4"/>
    <dgm:cxn modelId="{2A4FCC11-D34F-45E1-95A6-57ABD41CDE8F}" type="presParOf" srcId="{C2FAEDE5-6251-4E8B-A99E-A121376262D0}" destId="{ACC06E45-121E-46E3-9C43-65C8349531BA}" srcOrd="0" destOrd="0" presId="urn:microsoft.com/office/officeart/2005/8/layout/vList4"/>
    <dgm:cxn modelId="{1556D856-74AC-43B9-80C1-75B7CCABF508}" type="presParOf" srcId="{ACC06E45-121E-46E3-9C43-65C8349531BA}" destId="{4317BCE6-4D24-4FF3-99D1-28E5294C4C26}" srcOrd="0" destOrd="0" presId="urn:microsoft.com/office/officeart/2005/8/layout/vList4"/>
    <dgm:cxn modelId="{EAC8015E-25B1-482C-AAFD-19B822476D3F}" type="presParOf" srcId="{ACC06E45-121E-46E3-9C43-65C8349531BA}" destId="{EEF8793D-6D4C-4E55-8671-90E6B7AC18D2}" srcOrd="1" destOrd="0" presId="urn:microsoft.com/office/officeart/2005/8/layout/vList4"/>
    <dgm:cxn modelId="{78F0A95A-C160-4E9A-867C-8C1059F495CF}" type="presParOf" srcId="{ACC06E45-121E-46E3-9C43-65C8349531BA}" destId="{823110EE-E757-4A0B-93DA-0EC14DF6C059}" srcOrd="2" destOrd="0" presId="urn:microsoft.com/office/officeart/2005/8/layout/vList4"/>
    <dgm:cxn modelId="{DF7DDDB4-64B5-447F-8EF8-195D854FA525}" type="presParOf" srcId="{C2FAEDE5-6251-4E8B-A99E-A121376262D0}" destId="{44665D55-D0BA-40C4-AA3E-B4B9DF3DE1CE}" srcOrd="1" destOrd="0" presId="urn:microsoft.com/office/officeart/2005/8/layout/vList4"/>
    <dgm:cxn modelId="{0A8B135C-B56B-4DFC-9059-264E10A81D90}" type="presParOf" srcId="{C2FAEDE5-6251-4E8B-A99E-A121376262D0}" destId="{35282095-67A5-479C-B633-0726AD97CC43}" srcOrd="2" destOrd="0" presId="urn:microsoft.com/office/officeart/2005/8/layout/vList4"/>
    <dgm:cxn modelId="{3FD689A6-E275-4DEC-B8AF-D9C70BE3DD80}" type="presParOf" srcId="{35282095-67A5-479C-B633-0726AD97CC43}" destId="{05859F48-C442-4092-B1E2-9B1D6F9569B1}" srcOrd="0" destOrd="0" presId="urn:microsoft.com/office/officeart/2005/8/layout/vList4"/>
    <dgm:cxn modelId="{809AC498-57FB-4300-8259-B1AB3435B44A}" type="presParOf" srcId="{35282095-67A5-479C-B633-0726AD97CC43}" destId="{E8218B51-3F1D-428E-95C6-C7BCEB07FFB2}" srcOrd="1" destOrd="0" presId="urn:microsoft.com/office/officeart/2005/8/layout/vList4"/>
    <dgm:cxn modelId="{EB2C5DFD-16C3-4041-AA27-8DF7DB79C1E2}" type="presParOf" srcId="{35282095-67A5-479C-B633-0726AD97CC43}" destId="{DA6B48E9-BC2F-4797-B2B8-0A35EDB9D1A7}" srcOrd="2" destOrd="0" presId="urn:microsoft.com/office/officeart/2005/8/layout/vList4"/>
    <dgm:cxn modelId="{A84E5B4B-1C3F-4375-A64F-D957FE6C6698}" type="presParOf" srcId="{C2FAEDE5-6251-4E8B-A99E-A121376262D0}" destId="{9D720DDE-BD38-4C5D-BC9A-2E05987F758A}" srcOrd="3" destOrd="0" presId="urn:microsoft.com/office/officeart/2005/8/layout/vList4"/>
    <dgm:cxn modelId="{56D7386D-657B-4ADC-9FFB-BDC6586E4F7A}" type="presParOf" srcId="{C2FAEDE5-6251-4E8B-A99E-A121376262D0}" destId="{AB97AE77-1E5A-4155-937C-1B3850FCAB2A}" srcOrd="4" destOrd="0" presId="urn:microsoft.com/office/officeart/2005/8/layout/vList4"/>
    <dgm:cxn modelId="{FC5A6401-7566-4DA7-9BA8-E8063E2C59F8}" type="presParOf" srcId="{AB97AE77-1E5A-4155-937C-1B3850FCAB2A}" destId="{57E7503D-1277-4BDE-AE6C-754B861FAD02}" srcOrd="0" destOrd="0" presId="urn:microsoft.com/office/officeart/2005/8/layout/vList4"/>
    <dgm:cxn modelId="{090036ED-25CC-4A2C-9F59-59541943E033}" type="presParOf" srcId="{AB97AE77-1E5A-4155-937C-1B3850FCAB2A}" destId="{45B59797-5FC2-4641-90C2-031FFBD8EDCB}" srcOrd="1" destOrd="0" presId="urn:microsoft.com/office/officeart/2005/8/layout/vList4"/>
    <dgm:cxn modelId="{8ED086AC-9206-4E33-BDDF-695B6AE5FA20}" type="presParOf" srcId="{AB97AE77-1E5A-4155-937C-1B3850FCAB2A}" destId="{C755956A-23B8-484D-93AB-89B0526F60BD}" srcOrd="2" destOrd="0" presId="urn:microsoft.com/office/officeart/2005/8/layout/vList4"/>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noProof="0" dirty="0" err="1"/>
            <a:t>Sintomas</a:t>
          </a:r>
          <a:r>
            <a:rPr lang="en-US" sz="1900" kern="1200" noProof="0" dirty="0"/>
            <a:t> </a:t>
          </a:r>
          <a:r>
            <a:rPr lang="en-US" sz="1900" kern="1200" noProof="0" dirty="0" err="1"/>
            <a:t>primários</a:t>
          </a:r>
          <a:endParaRPr lang="en-US" sz="1900" kern="1200" noProof="0" dirty="0"/>
        </a:p>
        <a:p>
          <a:pPr marL="114300" lvl="1" indent="-114300" algn="l" defTabSz="666750">
            <a:lnSpc>
              <a:spcPct val="90000"/>
            </a:lnSpc>
            <a:spcBef>
              <a:spcPct val="0"/>
            </a:spcBef>
            <a:spcAft>
              <a:spcPct val="15000"/>
            </a:spcAft>
            <a:buChar char="•"/>
          </a:pPr>
          <a:r>
            <a:rPr lang="en-US" sz="1500" kern="1200" noProof="0" dirty="0" err="1"/>
            <a:t>Atraso</a:t>
          </a:r>
          <a:r>
            <a:rPr lang="en-US" sz="1500" kern="1200" noProof="0" dirty="0"/>
            <a:t> no </a:t>
          </a:r>
          <a:r>
            <a:rPr lang="en-US" sz="1500" kern="1200" noProof="0" dirty="0" err="1"/>
            <a:t>abrolhamento</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Não</a:t>
          </a:r>
          <a:r>
            <a:rPr lang="en-US" sz="1500" kern="1200" noProof="0" dirty="0"/>
            <a:t> </a:t>
          </a:r>
          <a:r>
            <a:rPr lang="en-US" sz="1500" kern="1200" noProof="0" dirty="0" err="1"/>
            <a:t>abrolhamento</a:t>
          </a:r>
          <a:endParaRPr lang="en-US" sz="1500" kern="1200" noProof="0" dirty="0"/>
        </a:p>
      </dsp:txBody>
      <dsp:txXfrm>
        <a:off x="1346200" y="0"/>
        <a:ext cx="4749800" cy="1269999"/>
      </dsp:txXfrm>
    </dsp:sp>
    <dsp:sp modelId="{EEF8793D-6D4C-4E55-8671-90E6B7AC18D2}">
      <dsp:nvSpPr>
        <dsp:cNvPr id="0" name=""/>
        <dsp:cNvSpPr/>
      </dsp:nvSpPr>
      <dsp:spPr>
        <a:xfrm>
          <a:off x="126999" y="126999"/>
          <a:ext cx="1219200" cy="101599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396999"/>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noProof="0" dirty="0"/>
            <a:t>Primavera</a:t>
          </a:r>
        </a:p>
        <a:p>
          <a:pPr marL="114300" lvl="1" indent="-114300" algn="l" defTabSz="666750">
            <a:lnSpc>
              <a:spcPct val="90000"/>
            </a:lnSpc>
            <a:spcBef>
              <a:spcPct val="0"/>
            </a:spcBef>
            <a:spcAft>
              <a:spcPct val="15000"/>
            </a:spcAft>
            <a:buChar char="•"/>
          </a:pPr>
          <a:r>
            <a:rPr lang="en-US" sz="1500" kern="1200" noProof="0" dirty="0" err="1"/>
            <a:t>Reduzido</a:t>
          </a:r>
          <a:r>
            <a:rPr lang="en-US" sz="1500" kern="1200" noProof="0" dirty="0"/>
            <a:t> </a:t>
          </a:r>
          <a:r>
            <a:rPr lang="en-US" sz="1500" kern="1200" noProof="0" dirty="0" err="1"/>
            <a:t>crescimento</a:t>
          </a:r>
          <a:r>
            <a:rPr lang="en-US" sz="1500" kern="1200" noProof="0" dirty="0"/>
            <a:t> das </a:t>
          </a:r>
          <a:r>
            <a:rPr lang="en-US" sz="1500" kern="1200" noProof="0" dirty="0" err="1"/>
            <a:t>varas</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Alteração</a:t>
          </a:r>
          <a:r>
            <a:rPr lang="en-US" sz="1500" kern="1200" noProof="0" dirty="0"/>
            <a:t> </a:t>
          </a:r>
          <a:r>
            <a:rPr lang="en-US" sz="1500" kern="1200" noProof="0" dirty="0" err="1"/>
            <a:t>na</a:t>
          </a:r>
          <a:r>
            <a:rPr lang="en-US" sz="1500" kern="1200" noProof="0" dirty="0"/>
            <a:t> </a:t>
          </a:r>
          <a:r>
            <a:rPr lang="en-US" sz="1500" kern="1200" noProof="0" dirty="0" err="1"/>
            <a:t>coloração</a:t>
          </a:r>
          <a:r>
            <a:rPr lang="en-US" sz="1500" kern="1200" noProof="0" dirty="0"/>
            <a:t> das </a:t>
          </a:r>
          <a:r>
            <a:rPr lang="en-US" sz="1500" kern="1200" noProof="0" dirty="0" err="1"/>
            <a:t>folhas</a:t>
          </a:r>
          <a:r>
            <a:rPr lang="en-US" sz="1500" kern="1200" noProof="0" dirty="0"/>
            <a:t> e </a:t>
          </a:r>
          <a:r>
            <a:rPr lang="en-US" sz="1500" kern="1200" noProof="0" dirty="0" err="1"/>
            <a:t>enrolamento</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Senescência</a:t>
          </a:r>
          <a:r>
            <a:rPr lang="en-US" sz="1500" kern="1200" noProof="0" dirty="0"/>
            <a:t> </a:t>
          </a:r>
          <a:r>
            <a:rPr lang="en-US" sz="1500" kern="1200" noProof="0" dirty="0" err="1"/>
            <a:t>prematura</a:t>
          </a:r>
          <a:r>
            <a:rPr lang="en-US" sz="1500" kern="1200" noProof="0" dirty="0"/>
            <a:t> das </a:t>
          </a:r>
          <a:r>
            <a:rPr lang="en-US" sz="1500" kern="1200" noProof="0" dirty="0" err="1"/>
            <a:t>folhas</a:t>
          </a:r>
          <a:endParaRPr lang="en-US" sz="1500" kern="1200" noProof="0" dirty="0"/>
        </a:p>
      </dsp:txBody>
      <dsp:txXfrm>
        <a:off x="1346200" y="1396999"/>
        <a:ext cx="4749800" cy="1269999"/>
      </dsp:txXfrm>
    </dsp:sp>
    <dsp:sp modelId="{E8218B51-3F1D-428E-95C6-C7BCEB07FFB2}">
      <dsp:nvSpPr>
        <dsp:cNvPr id="0" name=""/>
        <dsp:cNvSpPr/>
      </dsp:nvSpPr>
      <dsp:spPr>
        <a:xfrm>
          <a:off x="126999" y="1523999"/>
          <a:ext cx="1219200" cy="10159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2793999"/>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pt-PT" sz="1900" kern="1200" noProof="0" dirty="0"/>
            <a:t>Verão</a:t>
          </a:r>
        </a:p>
        <a:p>
          <a:pPr marL="114300" lvl="1" indent="-114300" algn="l" defTabSz="666750">
            <a:lnSpc>
              <a:spcPct val="90000"/>
            </a:lnSpc>
            <a:spcBef>
              <a:spcPct val="0"/>
            </a:spcBef>
            <a:spcAft>
              <a:spcPct val="15000"/>
            </a:spcAft>
            <a:buChar char="•"/>
          </a:pPr>
          <a:r>
            <a:rPr lang="pt-PT" sz="1500" kern="1200" noProof="0" dirty="0"/>
            <a:t>Não lignificação</a:t>
          </a:r>
        </a:p>
        <a:p>
          <a:pPr marL="114300" lvl="1" indent="-114300" algn="l" defTabSz="666750">
            <a:lnSpc>
              <a:spcPct val="90000"/>
            </a:lnSpc>
            <a:spcBef>
              <a:spcPct val="0"/>
            </a:spcBef>
            <a:spcAft>
              <a:spcPct val="15000"/>
            </a:spcAft>
            <a:buChar char="•"/>
          </a:pPr>
          <a:r>
            <a:rPr lang="pt-PT" sz="1500" kern="1200" noProof="0" dirty="0"/>
            <a:t>Dessecação das inflorescências e dos cachos</a:t>
          </a:r>
        </a:p>
      </dsp:txBody>
      <dsp:txXfrm>
        <a:off x="1346200" y="2793999"/>
        <a:ext cx="4749800" cy="1269999"/>
      </dsp:txXfrm>
    </dsp:sp>
    <dsp:sp modelId="{45B59797-5FC2-4641-90C2-031FFBD8EDCB}">
      <dsp:nvSpPr>
        <dsp:cNvPr id="0" name=""/>
        <dsp:cNvSpPr/>
      </dsp:nvSpPr>
      <dsp:spPr>
        <a:xfrm>
          <a:off x="126999" y="2920999"/>
          <a:ext cx="1219200" cy="10159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67811-4931-4AEE-8E7B-FBF25EA6004C}" type="datetimeFigureOut">
              <a:rPr lang="fr-FR" smtClean="0"/>
              <a:t>26/09/2017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3FAFE-4A52-4137-B861-B500F19A77AE}" type="slidenum">
              <a:rPr lang="fr-FR" smtClean="0"/>
              <a:t>‹nº›</a:t>
            </a:fld>
            <a:endParaRPr lang="fr-FR"/>
          </a:p>
        </p:txBody>
      </p:sp>
    </p:spTree>
    <p:extLst>
      <p:ext uri="{BB962C8B-B14F-4D97-AF65-F5344CB8AC3E}">
        <p14:creationId xmlns:p14="http://schemas.microsoft.com/office/powerpoint/2010/main" val="14176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a:t>
            </a:fld>
            <a:endParaRPr lang="fr-FR"/>
          </a:p>
        </p:txBody>
      </p:sp>
    </p:spTree>
    <p:extLst>
      <p:ext uri="{BB962C8B-B14F-4D97-AF65-F5344CB8AC3E}">
        <p14:creationId xmlns:p14="http://schemas.microsoft.com/office/powerpoint/2010/main" val="46580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a:t>
            </a:r>
            <a:r>
              <a:rPr lang="pt-PT" i="1" dirty="0" err="1"/>
              <a:t>Scaphoideus</a:t>
            </a:r>
            <a:r>
              <a:rPr lang="pt-PT" i="1" dirty="0"/>
              <a:t> </a:t>
            </a:r>
            <a:r>
              <a:rPr lang="pt-PT" i="1" dirty="0" err="1"/>
              <a:t>titanus</a:t>
            </a:r>
            <a:r>
              <a:rPr lang="pt-PT" i="1" dirty="0"/>
              <a:t> </a:t>
            </a:r>
            <a:r>
              <a:rPr lang="pt-PT" dirty="0"/>
              <a:t>alimenta-se nas folhas da videira. Geralmente, admite-se que o </a:t>
            </a:r>
            <a:r>
              <a:rPr lang="pt-PT" i="1" dirty="0" err="1"/>
              <a:t>Scaphoideus</a:t>
            </a:r>
            <a:r>
              <a:rPr lang="pt-PT" i="1" dirty="0"/>
              <a:t> </a:t>
            </a:r>
            <a:r>
              <a:rPr lang="pt-PT" i="1" dirty="0" err="1"/>
              <a:t>titanus</a:t>
            </a:r>
            <a:r>
              <a:rPr lang="pt-PT" i="1" dirty="0"/>
              <a:t> </a:t>
            </a:r>
            <a:r>
              <a:rPr lang="pt-PT" dirty="0"/>
              <a:t>alimenta-se sobretudo nos vasos do floema, mas também pode procurar a seiva no xilema. As ninfas preferem alimentar-se nas pequenas nervuras da folha e os adultos alimentam-se mais nas nervuras maiores ou nos pecíolos. Desde o primeiro instar </a:t>
            </a:r>
            <a:r>
              <a:rPr lang="pt-PT" dirty="0" err="1"/>
              <a:t>ninfal</a:t>
            </a:r>
            <a:r>
              <a:rPr lang="pt-PT" dirty="0"/>
              <a:t>, S. </a:t>
            </a:r>
            <a:r>
              <a:rPr lang="pt-PT" dirty="0" err="1"/>
              <a:t>titanus</a:t>
            </a:r>
            <a:r>
              <a:rPr lang="pt-PT" dirty="0"/>
              <a:t> pode adquirir o fitoplasma quando se alimenta de plantas infectadas, permanecendo infectado pelo resto da vida. É necessário um período de incubação de um mês para que o vector se torne infeccioso. Durante este período, o fitoplasma circula e multiplica-se na cigarrinha para atingir às glândulas salivares, onde a taxa de multiplicação é ainda maior. Assim que a concentração de fitoplasma nas glândulas salivares é suficiente, o agente infeccioso pode ser transmitido para uma planta saudável em cada processo de ingestão.</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10</a:t>
            </a:fld>
            <a:endParaRPr lang="fr-FR"/>
          </a:p>
        </p:txBody>
      </p:sp>
    </p:spTree>
    <p:extLst>
      <p:ext uri="{BB962C8B-B14F-4D97-AF65-F5344CB8AC3E}">
        <p14:creationId xmlns:p14="http://schemas.microsoft.com/office/powerpoint/2010/main" val="16867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Na Europa, o </a:t>
            </a:r>
            <a:r>
              <a:rPr lang="pt-PT" i="1" dirty="0"/>
              <a:t>S. </a:t>
            </a:r>
            <a:r>
              <a:rPr lang="pt-PT" i="1" dirty="0" err="1"/>
              <a:t>titanus</a:t>
            </a:r>
            <a:r>
              <a:rPr lang="pt-PT" i="1" dirty="0"/>
              <a:t> </a:t>
            </a:r>
            <a:r>
              <a:rPr lang="pt-PT" dirty="0"/>
              <a:t>está fortemente associado à </a:t>
            </a:r>
            <a:r>
              <a:rPr lang="pt-PT" i="1" dirty="0" err="1"/>
              <a:t>Vitis</a:t>
            </a:r>
            <a:r>
              <a:rPr lang="pt-PT" i="1" dirty="0"/>
              <a:t> </a:t>
            </a:r>
            <a:r>
              <a:rPr lang="pt-PT" i="1" dirty="0" err="1"/>
              <a:t>vinifera</a:t>
            </a:r>
            <a:r>
              <a:rPr lang="pt-PT" dirty="0"/>
              <a:t> mas, ocasionalmente, pode ser encontrado noutras plantas, como na </a:t>
            </a:r>
            <a:r>
              <a:rPr lang="pt-PT" i="1" dirty="0" err="1"/>
              <a:t>Salix</a:t>
            </a:r>
            <a:r>
              <a:rPr lang="pt-PT" i="1" dirty="0"/>
              <a:t> </a:t>
            </a:r>
            <a:r>
              <a:rPr lang="pt-PT" i="1" dirty="0" err="1"/>
              <a:t>viminalis</a:t>
            </a:r>
            <a:r>
              <a:rPr lang="pt-PT" i="1" dirty="0"/>
              <a:t> </a:t>
            </a:r>
            <a:r>
              <a:rPr lang="pt-PT" dirty="0"/>
              <a:t>e </a:t>
            </a:r>
            <a:r>
              <a:rPr lang="pt-PT" i="1" dirty="0" err="1"/>
              <a:t>Prunus</a:t>
            </a:r>
            <a:r>
              <a:rPr lang="pt-PT" i="1" dirty="0"/>
              <a:t> </a:t>
            </a:r>
            <a:r>
              <a:rPr lang="pt-PT" i="1" dirty="0" err="1"/>
              <a:t>persica</a:t>
            </a:r>
            <a:r>
              <a:rPr lang="pt-PT" dirty="0"/>
              <a:t>. O </a:t>
            </a:r>
            <a:r>
              <a:rPr lang="pt-PT" dirty="0" err="1"/>
              <a:t>insecto</a:t>
            </a:r>
            <a:r>
              <a:rPr lang="pt-PT" dirty="0"/>
              <a:t> realiza todo o seu ciclo de vida na videira mas, pode ocasionalmente, alimentar-se de outras plantas. O </a:t>
            </a:r>
            <a:r>
              <a:rPr lang="pt-PT" i="1" dirty="0"/>
              <a:t>S. </a:t>
            </a:r>
            <a:r>
              <a:rPr lang="pt-PT" i="1" dirty="0" err="1"/>
              <a:t>titanus</a:t>
            </a:r>
            <a:r>
              <a:rPr lang="pt-PT" i="1" dirty="0"/>
              <a:t> </a:t>
            </a:r>
            <a:r>
              <a:rPr lang="pt-PT" dirty="0"/>
              <a:t>pode ter preferência</a:t>
            </a:r>
            <a:r>
              <a:rPr lang="pt-PT" baseline="0" dirty="0"/>
              <a:t> por castas</a:t>
            </a:r>
            <a:r>
              <a:rPr lang="pt-PT" dirty="0"/>
              <a:t>: em vinhas com diferentes castas, foram observados diferentes níveis populacionais em cada casta.</a:t>
            </a:r>
            <a:br>
              <a:rPr lang="pt-PT" dirty="0"/>
            </a:br>
            <a:br>
              <a:rPr lang="pt-PT" dirty="0"/>
            </a:br>
            <a:r>
              <a:rPr lang="pt-PT" dirty="0"/>
              <a:t>O </a:t>
            </a:r>
            <a:r>
              <a:rPr lang="pt-PT" i="1" dirty="0"/>
              <a:t>S. </a:t>
            </a:r>
            <a:r>
              <a:rPr lang="pt-PT" i="1" dirty="0" err="1"/>
              <a:t>titanus</a:t>
            </a:r>
            <a:r>
              <a:rPr lang="pt-PT" i="1" dirty="0"/>
              <a:t> </a:t>
            </a:r>
            <a:r>
              <a:rPr lang="pt-PT" dirty="0"/>
              <a:t>está associado à videira, mas o fitoplasma da FD pode ser encontrado</a:t>
            </a:r>
            <a:r>
              <a:rPr lang="pt-PT" baseline="0" dirty="0"/>
              <a:t> n</a:t>
            </a:r>
            <a:r>
              <a:rPr lang="pt-PT" dirty="0"/>
              <a:t>outras espécies como a </a:t>
            </a:r>
            <a:r>
              <a:rPr lang="pt-PT" i="1" dirty="0" err="1"/>
              <a:t>Alnus</a:t>
            </a:r>
            <a:r>
              <a:rPr lang="pt-PT" i="1" dirty="0"/>
              <a:t> glutinosa</a:t>
            </a:r>
            <a:r>
              <a:rPr lang="pt-PT" dirty="0"/>
              <a:t>, </a:t>
            </a:r>
            <a:r>
              <a:rPr lang="pt-PT" i="1" dirty="0" err="1"/>
              <a:t>Clematis</a:t>
            </a:r>
            <a:r>
              <a:rPr lang="pt-PT" i="1" dirty="0"/>
              <a:t> </a:t>
            </a:r>
            <a:r>
              <a:rPr lang="pt-PT" i="1" dirty="0" err="1"/>
              <a:t>vitalba</a:t>
            </a:r>
            <a:r>
              <a:rPr lang="pt-PT" i="0" baseline="0" dirty="0"/>
              <a:t> e</a:t>
            </a:r>
            <a:r>
              <a:rPr lang="pt-PT" dirty="0"/>
              <a:t> </a:t>
            </a:r>
            <a:r>
              <a:rPr lang="pt-PT" i="1" dirty="0" err="1"/>
              <a:t>Ailanthus</a:t>
            </a:r>
            <a:r>
              <a:rPr lang="pt-PT" i="1" dirty="0"/>
              <a:t> </a:t>
            </a:r>
            <a:r>
              <a:rPr lang="pt-PT" i="1" dirty="0" err="1"/>
              <a:t>altissima</a:t>
            </a:r>
            <a:r>
              <a:rPr lang="pt-PT" i="1" dirty="0"/>
              <a:t>.</a:t>
            </a:r>
            <a:r>
              <a:rPr lang="pt-PT" dirty="0"/>
              <a:t> Outras espécies de </a:t>
            </a:r>
            <a:r>
              <a:rPr lang="pt-PT" dirty="0" err="1"/>
              <a:t>vectores</a:t>
            </a:r>
            <a:r>
              <a:rPr lang="pt-PT" dirty="0"/>
              <a:t>, como o </a:t>
            </a:r>
            <a:r>
              <a:rPr lang="pt-PT" i="1" dirty="0" err="1"/>
              <a:t>Dictyophara</a:t>
            </a:r>
            <a:r>
              <a:rPr lang="pt-PT" i="1" dirty="0"/>
              <a:t> </a:t>
            </a:r>
            <a:r>
              <a:rPr lang="pt-PT" i="1" dirty="0" err="1"/>
              <a:t>europaea</a:t>
            </a:r>
            <a:r>
              <a:rPr lang="pt-PT" i="1" dirty="0"/>
              <a:t> </a:t>
            </a:r>
            <a:r>
              <a:rPr lang="pt-PT" dirty="0"/>
              <a:t>e o </a:t>
            </a:r>
            <a:r>
              <a:rPr lang="pt-PT" i="1" dirty="0" err="1"/>
              <a:t>Oncopsis</a:t>
            </a:r>
            <a:r>
              <a:rPr lang="pt-PT" i="1" dirty="0"/>
              <a:t> </a:t>
            </a:r>
            <a:r>
              <a:rPr lang="pt-PT" i="1" dirty="0" err="1"/>
              <a:t>alni</a:t>
            </a:r>
            <a:r>
              <a:rPr lang="pt-PT" dirty="0"/>
              <a:t>, podem transmitir o fitoplasma para vinha. Mas esse fenómeno parece ser extremamente esporádico. Assim, a probabilidade de transmissão é baixa, pois esses </a:t>
            </a:r>
            <a:r>
              <a:rPr lang="pt-PT" dirty="0" err="1"/>
              <a:t>vectores</a:t>
            </a:r>
            <a:r>
              <a:rPr lang="pt-PT" dirty="0"/>
              <a:t> alimentam-se raramente na videira, ao contrário do </a:t>
            </a:r>
            <a:r>
              <a:rPr lang="pt-PT" i="1" dirty="0"/>
              <a:t>S. </a:t>
            </a:r>
            <a:r>
              <a:rPr lang="pt-PT" i="1" dirty="0" err="1"/>
              <a:t>titanus</a:t>
            </a:r>
            <a:r>
              <a:rPr lang="pt-PT" i="1" dirty="0"/>
              <a:t>.</a:t>
            </a:r>
            <a:br>
              <a:rPr lang="pt-PT" dirty="0"/>
            </a:br>
            <a:br>
              <a:rPr lang="pt-PT" dirty="0"/>
            </a:br>
            <a:r>
              <a:rPr lang="pt-PT" dirty="0"/>
              <a:t>Quando uma videira é </a:t>
            </a:r>
            <a:r>
              <a:rPr lang="pt-PT" dirty="0" err="1"/>
              <a:t>infectada</a:t>
            </a:r>
            <a:r>
              <a:rPr lang="pt-PT" dirty="0"/>
              <a:t>, o fitoplasma coloniza todas as partes da planta através do floema,</a:t>
            </a:r>
            <a:r>
              <a:rPr lang="pt-PT" baseline="0" dirty="0"/>
              <a:t> constituindo </a:t>
            </a:r>
            <a:r>
              <a:rPr lang="pt-PT" dirty="0"/>
              <a:t>uma fonte de </a:t>
            </a:r>
            <a:r>
              <a:rPr lang="pt-PT" dirty="0" err="1"/>
              <a:t>infecção</a:t>
            </a:r>
            <a:r>
              <a:rPr lang="pt-PT" dirty="0"/>
              <a:t>. Ao se alimentarem da videira e posteriormente passarem de videira em videira, o </a:t>
            </a:r>
            <a:r>
              <a:rPr lang="pt-PT" i="1" dirty="0"/>
              <a:t>S. </a:t>
            </a:r>
            <a:r>
              <a:rPr lang="pt-PT" i="1" dirty="0" err="1"/>
              <a:t>titanus</a:t>
            </a:r>
            <a:r>
              <a:rPr lang="pt-PT" i="1" dirty="0"/>
              <a:t> </a:t>
            </a:r>
            <a:r>
              <a:rPr lang="pt-PT" dirty="0"/>
              <a:t>propaga a doença. Portanto, a taxa de </a:t>
            </a:r>
            <a:r>
              <a:rPr lang="pt-PT" dirty="0" err="1"/>
              <a:t>infecção</a:t>
            </a:r>
            <a:r>
              <a:rPr lang="pt-PT" dirty="0"/>
              <a:t> no ano N está fortemente correlacionada com as populações dos </a:t>
            </a:r>
            <a:r>
              <a:rPr lang="pt-PT" dirty="0" err="1"/>
              <a:t>vectores</a:t>
            </a:r>
            <a:r>
              <a:rPr lang="pt-PT" dirty="0"/>
              <a:t> no ano N-1. Sem tratamento </a:t>
            </a:r>
            <a:r>
              <a:rPr lang="pt-PT" dirty="0" err="1"/>
              <a:t>insecticida</a:t>
            </a:r>
            <a:r>
              <a:rPr lang="pt-PT" dirty="0"/>
              <a:t>, as populações de </a:t>
            </a:r>
            <a:r>
              <a:rPr lang="pt-PT" i="1" dirty="0"/>
              <a:t>S. </a:t>
            </a:r>
            <a:r>
              <a:rPr lang="pt-PT" i="1" dirty="0" err="1"/>
              <a:t>titanus</a:t>
            </a:r>
            <a:r>
              <a:rPr lang="pt-PT" i="1" dirty="0"/>
              <a:t> </a:t>
            </a:r>
            <a:r>
              <a:rPr lang="pt-PT" dirty="0"/>
              <a:t>na vinha podem atingir uma magnitude de milhares de indivíduos por hectare, conduzindo a uma disseminação rápida da doença e com um número crescente de videiras </a:t>
            </a:r>
            <a:r>
              <a:rPr lang="pt-PT" dirty="0" err="1"/>
              <a:t>infectadas</a:t>
            </a:r>
            <a:r>
              <a:rPr lang="pt-PT" dirty="0"/>
              <a:t> até 10 vezes por ano!</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11</a:t>
            </a:fld>
            <a:endParaRPr lang="fr-FR"/>
          </a:p>
        </p:txBody>
      </p:sp>
    </p:spTree>
    <p:extLst>
      <p:ext uri="{BB962C8B-B14F-4D97-AF65-F5344CB8AC3E}">
        <p14:creationId xmlns:p14="http://schemas.microsoft.com/office/powerpoint/2010/main" val="208549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a:t>
            </a:r>
            <a:r>
              <a:rPr lang="pt-PT" dirty="0" err="1"/>
              <a:t>Scaphoideus</a:t>
            </a:r>
            <a:r>
              <a:rPr lang="pt-PT" dirty="0"/>
              <a:t> </a:t>
            </a:r>
            <a:r>
              <a:rPr lang="pt-PT" dirty="0" err="1"/>
              <a:t>titanus</a:t>
            </a:r>
            <a:r>
              <a:rPr lang="pt-PT" dirty="0"/>
              <a:t> é difícil de </a:t>
            </a:r>
            <a:r>
              <a:rPr lang="pt-PT" dirty="0" err="1"/>
              <a:t>detectar</a:t>
            </a:r>
            <a:r>
              <a:rPr lang="pt-PT" dirty="0"/>
              <a:t> e reconhecer, pois as ninfas são pequenas e móveis.</a:t>
            </a:r>
            <a:r>
              <a:rPr lang="pt-PT" baseline="0" dirty="0"/>
              <a:t> </a:t>
            </a:r>
            <a:r>
              <a:rPr lang="pt-PT" dirty="0"/>
              <a:t>Além disso, as cigarrinhas podem ser confundidas com outras cigarrinhas ou </a:t>
            </a:r>
            <a:r>
              <a:rPr lang="pt-PT" dirty="0" err="1"/>
              <a:t>insectos</a:t>
            </a:r>
            <a:r>
              <a:rPr lang="pt-PT" dirty="0"/>
              <a:t> que vivem na videira.</a:t>
            </a:r>
            <a:br>
              <a:rPr lang="pt-PT" dirty="0"/>
            </a:br>
            <a:r>
              <a:rPr lang="pt-PT" dirty="0"/>
              <a:t>Os primeiros estágios das ninfas de </a:t>
            </a:r>
            <a:r>
              <a:rPr lang="pt-PT" i="1" dirty="0" err="1"/>
              <a:t>S.titanus</a:t>
            </a:r>
            <a:r>
              <a:rPr lang="pt-PT" i="1" dirty="0"/>
              <a:t> </a:t>
            </a:r>
            <a:r>
              <a:rPr lang="pt-PT" dirty="0"/>
              <a:t>são de coloração branca a translúcida, e depois adquirem</a:t>
            </a:r>
            <a:r>
              <a:rPr lang="pt-PT" baseline="0" dirty="0"/>
              <a:t> coloração</a:t>
            </a:r>
            <a:r>
              <a:rPr lang="pt-PT" dirty="0"/>
              <a:t> com o envelhecimento. As ninfas são identificáveis graças a dois pontos negros simétricos na lateral dorso, perto da</a:t>
            </a:r>
            <a:r>
              <a:rPr lang="pt-PT" baseline="0" dirty="0"/>
              <a:t> área</a:t>
            </a:r>
            <a:r>
              <a:rPr lang="pt-PT" dirty="0"/>
              <a:t> final posterior do abdómen. As ninfas, quando perturbadas, mostram um comportamento típico: tendencionalmente</a:t>
            </a:r>
            <a:r>
              <a:rPr lang="pt-PT" baseline="0" dirty="0"/>
              <a:t> saltam</a:t>
            </a:r>
            <a:r>
              <a:rPr lang="pt-PT" dirty="0"/>
              <a:t>. Este comportamento pode ser usado para distinguir ninfas de </a:t>
            </a:r>
            <a:r>
              <a:rPr lang="pt-PT" i="1" dirty="0" err="1"/>
              <a:t>S.titanus</a:t>
            </a:r>
            <a:r>
              <a:rPr lang="pt-PT" i="1" dirty="0"/>
              <a:t> </a:t>
            </a:r>
            <a:r>
              <a:rPr lang="pt-PT" dirty="0"/>
              <a:t>de outras formas juvenis que podem estar presentes ao mesmo tempo nas folhas da videira, como por exemplo: a </a:t>
            </a:r>
            <a:r>
              <a:rPr lang="pt-PT" i="1" dirty="0" err="1"/>
              <a:t>Empoasca</a:t>
            </a:r>
            <a:r>
              <a:rPr lang="pt-PT" i="1" dirty="0"/>
              <a:t> </a:t>
            </a:r>
            <a:r>
              <a:rPr lang="pt-PT" i="1" dirty="0" err="1"/>
              <a:t>vitis</a:t>
            </a:r>
            <a:r>
              <a:rPr lang="pt-PT" i="1" dirty="0"/>
              <a:t> </a:t>
            </a:r>
            <a:r>
              <a:rPr lang="pt-PT" dirty="0"/>
              <a:t>(quando perturbado move-se lateralmente na superfície da folha) e a </a:t>
            </a:r>
            <a:r>
              <a:rPr lang="pt-PT" i="1" dirty="0" err="1"/>
              <a:t>Zygina</a:t>
            </a:r>
            <a:r>
              <a:rPr lang="pt-PT" i="1" dirty="0"/>
              <a:t> </a:t>
            </a:r>
            <a:r>
              <a:rPr lang="pt-PT" i="1" dirty="0" err="1"/>
              <a:t>rhamni</a:t>
            </a:r>
            <a:r>
              <a:rPr lang="pt-PT" i="1" dirty="0"/>
              <a:t> </a:t>
            </a:r>
            <a:r>
              <a:rPr lang="pt-PT" dirty="0"/>
              <a:t>(quando perturbado move-se ao longo de uma linha </a:t>
            </a:r>
            <a:r>
              <a:rPr lang="pt-PT" dirty="0" err="1"/>
              <a:t>recta</a:t>
            </a:r>
            <a:r>
              <a:rPr lang="pt-PT" dirty="0"/>
              <a:t> na superfície da folha).</a:t>
            </a:r>
            <a:br>
              <a:rPr lang="pt-PT" dirty="0"/>
            </a:br>
            <a:r>
              <a:rPr lang="pt-PT" dirty="0"/>
              <a:t>O tamanho do </a:t>
            </a:r>
            <a:r>
              <a:rPr lang="pt-PT" i="1" dirty="0" err="1"/>
              <a:t>Scaphoideus</a:t>
            </a:r>
            <a:r>
              <a:rPr lang="pt-PT" i="1" dirty="0"/>
              <a:t> </a:t>
            </a:r>
            <a:r>
              <a:rPr lang="pt-PT" i="1" dirty="0" err="1"/>
              <a:t>titanus</a:t>
            </a:r>
            <a:r>
              <a:rPr lang="pt-PT" i="1" dirty="0"/>
              <a:t>  </a:t>
            </a:r>
            <a:r>
              <a:rPr lang="pt-PT" dirty="0"/>
              <a:t>adulto ronda os  4,8 a 5,8 mm, e apresenta uma coloração castanha e cabeça listrada.</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12</a:t>
            </a:fld>
            <a:endParaRPr lang="fr-FR"/>
          </a:p>
        </p:txBody>
      </p:sp>
    </p:spTree>
    <p:extLst>
      <p:ext uri="{BB962C8B-B14F-4D97-AF65-F5344CB8AC3E}">
        <p14:creationId xmlns:p14="http://schemas.microsoft.com/office/powerpoint/2010/main" val="29411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monitorização do vector deve ser realizada para detectar qualquer nova presença de </a:t>
            </a:r>
            <a:r>
              <a:rPr lang="pt-PT" i="1" dirty="0"/>
              <a:t>S. </a:t>
            </a:r>
            <a:r>
              <a:rPr lang="pt-PT" i="1" dirty="0" err="1"/>
              <a:t>titanus</a:t>
            </a:r>
            <a:r>
              <a:rPr lang="pt-PT" dirty="0"/>
              <a:t>. A monitorização deve iniciar-se pela observação de ninfas, mas requer a colaboração de técnicos treinados na observação/identificação. Para ser suficientemente preciso, o controlo visual deve ser realizado em 100 a 200 folhas, em ladrões ou folhas da base da videira e, evitar a movimentação excessiva da vegetação pois a cigarrinhas podem saltar. Encontrar o </a:t>
            </a:r>
            <a:r>
              <a:rPr lang="pt-PT" i="1" dirty="0" err="1"/>
              <a:t>Scaphoideus</a:t>
            </a:r>
            <a:r>
              <a:rPr lang="pt-PT" i="1" dirty="0"/>
              <a:t> </a:t>
            </a:r>
            <a:r>
              <a:rPr lang="pt-PT" i="1" dirty="0" err="1"/>
              <a:t>titanus</a:t>
            </a:r>
            <a:r>
              <a:rPr lang="pt-PT" i="1" dirty="0"/>
              <a:t> </a:t>
            </a:r>
            <a:r>
              <a:rPr lang="pt-PT" dirty="0"/>
              <a:t>não significa que haja FD na área,</a:t>
            </a:r>
            <a:r>
              <a:rPr lang="pt-PT" baseline="0" dirty="0"/>
              <a:t> </a:t>
            </a:r>
            <a:r>
              <a:rPr lang="pt-PT" dirty="0"/>
              <a:t>significa sim que existe o risco de um futuro surto da doença. A parcela deve ser monitorizada durante toda a campanha e os tratamentos insecticidas podem ser aplicados como medida preventiva.</a:t>
            </a:r>
            <a:br>
              <a:rPr lang="pt-PT" dirty="0"/>
            </a:br>
            <a:r>
              <a:rPr lang="pt-PT" dirty="0"/>
              <a:t>A monitorização de adultos de </a:t>
            </a:r>
            <a:r>
              <a:rPr lang="pt-PT" i="1" dirty="0" err="1"/>
              <a:t>S.titanus</a:t>
            </a:r>
            <a:r>
              <a:rPr lang="pt-PT" i="1" dirty="0"/>
              <a:t> </a:t>
            </a:r>
            <a:r>
              <a:rPr lang="pt-PT" dirty="0"/>
              <a:t>pode ser realizada facilmente colocando armadilhas </a:t>
            </a:r>
            <a:r>
              <a:rPr lang="pt-PT" dirty="0" err="1"/>
              <a:t>cromotrópicas</a:t>
            </a:r>
            <a:r>
              <a:rPr lang="pt-PT" dirty="0"/>
              <a:t>, no interior</a:t>
            </a:r>
            <a:r>
              <a:rPr lang="pt-PT" baseline="0" dirty="0"/>
              <a:t> das</a:t>
            </a:r>
            <a:r>
              <a:rPr lang="pt-PT" dirty="0"/>
              <a:t> parcelas e perto de áreas com vinhas selvagens</a:t>
            </a:r>
            <a:r>
              <a:rPr lang="pt-PT" baseline="0" dirty="0"/>
              <a:t> ou abandonadas</a:t>
            </a:r>
            <a:r>
              <a:rPr lang="pt-PT" dirty="0"/>
              <a:t>.</a:t>
            </a:r>
            <a:br>
              <a:rPr lang="pt-PT" dirty="0"/>
            </a:br>
            <a:r>
              <a:rPr lang="pt-PT" dirty="0"/>
              <a:t>A monitorização do vector da FD pode ajudar na prevenção da infecção por FD e, em caso de infecção, na tomada das medidas necessárias de forma mais célere. Nas áreas de vinha próximas de regiões com presença confirmada da doença, a monitorização dos </a:t>
            </a:r>
            <a:r>
              <a:rPr lang="pt-PT" dirty="0" err="1"/>
              <a:t>vectores</a:t>
            </a:r>
            <a:r>
              <a:rPr lang="pt-PT" dirty="0"/>
              <a:t> é de extrema importância.</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13</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As vinhas selvagens e outras espécies representam um reservatório para o </a:t>
            </a:r>
            <a:r>
              <a:rPr lang="pt-PT" i="1" dirty="0" err="1"/>
              <a:t>Scaphoideus</a:t>
            </a:r>
            <a:r>
              <a:rPr lang="pt-PT" i="1" dirty="0"/>
              <a:t> </a:t>
            </a:r>
            <a:r>
              <a:rPr lang="pt-PT" i="1" dirty="0" err="1"/>
              <a:t>titanus</a:t>
            </a:r>
            <a:r>
              <a:rPr lang="pt-PT" dirty="0"/>
              <a:t>  e para o fitoplasma. O fitoplasma da FD foi reportado em espécies selvagens do género </a:t>
            </a:r>
            <a:r>
              <a:rPr lang="pt-PT" i="1" dirty="0" err="1"/>
              <a:t>Clematis</a:t>
            </a:r>
            <a:r>
              <a:rPr lang="pt-PT" i="1" dirty="0"/>
              <a:t> e </a:t>
            </a:r>
            <a:r>
              <a:rPr lang="pt-PT" i="1" dirty="0" err="1"/>
              <a:t>Alnus</a:t>
            </a:r>
            <a:r>
              <a:rPr lang="pt-PT" i="1" dirty="0"/>
              <a:t>, </a:t>
            </a:r>
            <a:r>
              <a:rPr lang="pt-PT" dirty="0"/>
              <a:t>e ocasionalmente pode ser transmitido para</a:t>
            </a:r>
            <a:r>
              <a:rPr lang="pt-PT" baseline="0" dirty="0"/>
              <a:t> a</a:t>
            </a:r>
            <a:r>
              <a:rPr lang="pt-PT" dirty="0"/>
              <a:t> videira.</a:t>
            </a:r>
            <a:br>
              <a:rPr lang="pt-PT" dirty="0"/>
            </a:br>
            <a:r>
              <a:rPr lang="pt-PT" dirty="0"/>
              <a:t>Este designado "compartimento selvagem" apresenta um risco conhecido de doenças epidémicas emergentes. No entanto, também pode fornecer serviços ecológicos à vinha: reservatório de biodiversidade</a:t>
            </a:r>
            <a:r>
              <a:rPr lang="pt-PT" baseline="0" dirty="0"/>
              <a:t> e</a:t>
            </a:r>
            <a:r>
              <a:rPr lang="pt-PT" dirty="0"/>
              <a:t> regulação natural de algumas pragas através</a:t>
            </a:r>
            <a:r>
              <a:rPr lang="pt-PT" baseline="0" dirty="0"/>
              <a:t> de</a:t>
            </a:r>
            <a:r>
              <a:rPr lang="pt-PT" dirty="0"/>
              <a:t> auxiliares. Assim, é importante considerar e preservar as relações entre o risco epidémico e os serviços de regulação natural que oferecem estas áreas seminaturais. Assim, além do perímetro da própria vinha, a monitorização e controlo de doenças nesses compartimentos selvagens não é fácil.</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14</a:t>
            </a:fld>
            <a:endParaRPr lang="fr-FR"/>
          </a:p>
        </p:txBody>
      </p:sp>
    </p:spTree>
    <p:extLst>
      <p:ext uri="{BB962C8B-B14F-4D97-AF65-F5344CB8AC3E}">
        <p14:creationId xmlns:p14="http://schemas.microsoft.com/office/powerpoint/2010/main" val="395885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pt-PT" dirty="0" err="1"/>
              <a:t>Objectivo</a:t>
            </a:r>
            <a:r>
              <a:rPr lang="pt-PT" dirty="0"/>
              <a:t> da monitorização : inventariar o estado sanitário das vinhas e dos terrenos agrícolas e monitorizar o surgimento e a disseminação de novos organismos prejudiciais.</a:t>
            </a:r>
            <a:br>
              <a:rPr lang="pt-PT" dirty="0"/>
            </a:br>
            <a:br>
              <a:rPr lang="pt-PT" dirty="0"/>
            </a:br>
            <a:r>
              <a:rPr lang="pt-PT" dirty="0"/>
              <a:t>A prospecção de sintomas suspeitos visíveis nas castas de </a:t>
            </a:r>
            <a:r>
              <a:rPr lang="pt-PT" i="1" dirty="0" err="1"/>
              <a:t>Vitis</a:t>
            </a:r>
            <a:r>
              <a:rPr lang="pt-PT" i="1" dirty="0"/>
              <a:t> </a:t>
            </a:r>
            <a:r>
              <a:rPr lang="pt-PT" i="1" dirty="0" err="1"/>
              <a:t>vinifera</a:t>
            </a:r>
            <a:r>
              <a:rPr lang="pt-PT" i="1" dirty="0"/>
              <a:t> </a:t>
            </a:r>
            <a:r>
              <a:rPr lang="pt-PT" dirty="0"/>
              <a:t>deve ser implementado à escala da vinha, por viticultores na sua própria vinha ou, numa escala maior, regional, numa abordagem colectiva. É importante que todas as partes interessadas do sector vitivinícola estejam envolvidas na monitorização e que estejam conscientes dos danos causados ​​pela Flavescência Dourada. Áreas isentas de FD precisam ser protegidas da infecção por FD e a monitorização é uma das chaves principais para prevenir eventuais surtos.</a:t>
            </a:r>
            <a:br>
              <a:rPr lang="pt-PT" dirty="0"/>
            </a:br>
            <a:endParaRPr lang="en-GB" sz="1200" kern="1200" dirty="0">
              <a:solidFill>
                <a:schemeClr val="tx1"/>
              </a:solidFill>
              <a:effectLst/>
              <a:latin typeface="+mn-lt"/>
              <a:ea typeface="+mn-ea"/>
              <a:cs typeface="+mn-cs"/>
            </a:endParaRPr>
          </a:p>
          <a:p>
            <a:br>
              <a:rPr lang="pt-PT" dirty="0"/>
            </a:br>
            <a:r>
              <a:rPr lang="pt-PT" dirty="0"/>
              <a:t>Os vitivinicultores precisam ser formados na identificação dos sintomas, bem como os técnicos especializados que farão a monitorização no território em grande escala. Onde a FD está presente, </a:t>
            </a:r>
            <a:r>
              <a:rPr lang="pt-PT" dirty="0">
                <a:solidFill>
                  <a:srgbClr val="FF0000"/>
                </a:solidFill>
              </a:rPr>
              <a:t>a monitorização do território requer </a:t>
            </a:r>
            <a:r>
              <a:rPr lang="pt-PT" dirty="0"/>
              <a:t>uma atenção especial aos porta-enxertos, pois podem ser</a:t>
            </a:r>
            <a:r>
              <a:rPr lang="pt-PT" baseline="0" dirty="0"/>
              <a:t> portadores d</a:t>
            </a:r>
            <a:r>
              <a:rPr lang="pt-PT" dirty="0"/>
              <a:t>o fitoplasma</a:t>
            </a:r>
            <a:r>
              <a:rPr lang="pt-PT" baseline="0" dirty="0"/>
              <a:t> </a:t>
            </a:r>
            <a:r>
              <a:rPr lang="pt-PT" dirty="0"/>
              <a:t>sem exibir qualquer sintoma.</a:t>
            </a:r>
            <a:br>
              <a:rPr lang="pt-PT" dirty="0"/>
            </a:br>
            <a:br>
              <a:rPr lang="pt-PT" dirty="0"/>
            </a:br>
            <a:r>
              <a:rPr lang="pt-PT" dirty="0"/>
              <a:t>No caso de introdução da FD em zonas novas, previamente marcadas como não </a:t>
            </a:r>
            <a:r>
              <a:rPr lang="pt-PT" dirty="0" err="1"/>
              <a:t>infectadas</a:t>
            </a:r>
            <a:r>
              <a:rPr lang="pt-PT" dirty="0"/>
              <a:t>, as medidas de controlo e erradicação devem ser aplicadas de acordo com as normas europeias, nacionais e regionais. Na verdade, como a FD é uma doença de quarentena, reportar</a:t>
            </a:r>
            <a:r>
              <a:rPr lang="pt-PT" baseline="0" dirty="0"/>
              <a:t> as </a:t>
            </a:r>
            <a:r>
              <a:rPr lang="pt-PT" dirty="0"/>
              <a:t>plantas sintomáticas potencialmente </a:t>
            </a:r>
            <a:r>
              <a:rPr lang="pt-PT" dirty="0" err="1"/>
              <a:t>infectadas</a:t>
            </a:r>
            <a:r>
              <a:rPr lang="pt-PT" dirty="0"/>
              <a:t> com o fitoplasma, é obrigatório em todas as regiões vitivinícolas da Europa.</a:t>
            </a:r>
            <a:br>
              <a:rPr lang="pt-PT" dirty="0"/>
            </a:br>
            <a:br>
              <a:rPr lang="pt-PT" dirty="0"/>
            </a:br>
            <a:r>
              <a:rPr lang="pt-PT" dirty="0"/>
              <a:t>A recolha e análise de amostras de videiras sintomáticas pode complementar as observações visuais e é a única forma de distinguir o fitoplasma da FD do fitoplasma da doença de </a:t>
            </a:r>
            <a:r>
              <a:rPr lang="pt-PT" dirty="0" err="1"/>
              <a:t>Stolbur</a:t>
            </a:r>
            <a:r>
              <a:rPr lang="pt-PT" dirty="0"/>
              <a:t>.</a:t>
            </a:r>
            <a:br>
              <a:rPr lang="pt-PT" dirty="0"/>
            </a:br>
            <a:br>
              <a:rPr lang="pt-PT" dirty="0"/>
            </a:br>
            <a:r>
              <a:rPr lang="pt-PT" dirty="0"/>
              <a:t>Quem informar em caso de </a:t>
            </a:r>
            <a:r>
              <a:rPr lang="pt-PT" dirty="0" err="1"/>
              <a:t>detecção</a:t>
            </a:r>
            <a:r>
              <a:rPr lang="pt-PT" dirty="0"/>
              <a:t> de sintomas?</a:t>
            </a:r>
            <a:br>
              <a:rPr lang="pt-PT" dirty="0"/>
            </a:br>
            <a:r>
              <a:rPr lang="pt-PT" dirty="0"/>
              <a:t>Se os sintomas da FD forem </a:t>
            </a:r>
            <a:r>
              <a:rPr lang="pt-PT" dirty="0" err="1"/>
              <a:t>detectados</a:t>
            </a:r>
            <a:r>
              <a:rPr lang="pt-PT" dirty="0"/>
              <a:t> numa área de vinha, os técnicos locais devem ser convidados a confirmar o possível caso de FD antes de informar as autoridades oficiais.</a:t>
            </a:r>
            <a:br>
              <a:rPr lang="pt-PT" dirty="0"/>
            </a:br>
            <a:br>
              <a:rPr lang="pt-PT" dirty="0"/>
            </a:br>
            <a:r>
              <a:rPr lang="pt-PT" dirty="0"/>
              <a:t>Como ter certeza?</a:t>
            </a:r>
            <a:br>
              <a:rPr lang="pt-PT" dirty="0"/>
            </a:br>
            <a:r>
              <a:rPr lang="pt-PT" dirty="0"/>
              <a:t>A FD e a</a:t>
            </a:r>
            <a:r>
              <a:rPr lang="pt-PT" baseline="0" dirty="0"/>
              <a:t> doença de</a:t>
            </a:r>
            <a:r>
              <a:rPr lang="pt-PT" dirty="0"/>
              <a:t> </a:t>
            </a:r>
            <a:r>
              <a:rPr lang="pt-PT" dirty="0" err="1"/>
              <a:t>Stolbur</a:t>
            </a:r>
            <a:r>
              <a:rPr lang="pt-PT" dirty="0"/>
              <a:t> expressam sintomas semelhantes na vinha. Para distinguir entre estas duas doenças, e mesmo de outras, deve ser realizada uma análise em laboratórios credenciados.</a:t>
            </a:r>
            <a:br>
              <a:rPr lang="pt-PT" dirty="0"/>
            </a:br>
            <a:br>
              <a:rPr lang="pt-PT" dirty="0"/>
            </a:br>
            <a:r>
              <a:rPr lang="pt-PT" dirty="0"/>
              <a:t>Quem informar em caso de introdução do </a:t>
            </a:r>
            <a:r>
              <a:rPr lang="pt-PT" dirty="0" err="1"/>
              <a:t>vector</a:t>
            </a:r>
            <a:r>
              <a:rPr lang="pt-PT" dirty="0"/>
              <a:t>?</a:t>
            </a:r>
            <a:br>
              <a:rPr lang="pt-PT" dirty="0"/>
            </a:br>
            <a:r>
              <a:rPr lang="pt-PT" dirty="0"/>
              <a:t>Se o </a:t>
            </a:r>
            <a:r>
              <a:rPr lang="pt-PT" dirty="0" err="1"/>
              <a:t>vector</a:t>
            </a:r>
            <a:r>
              <a:rPr lang="pt-PT" dirty="0"/>
              <a:t> for </a:t>
            </a:r>
            <a:r>
              <a:rPr lang="pt-PT" dirty="0" err="1"/>
              <a:t>detectado</a:t>
            </a:r>
            <a:r>
              <a:rPr lang="pt-PT" dirty="0"/>
              <a:t> numa área de vinha, um entomologista ou técnico especializado deve ser solicitado para confirmação das espécies de cigarrinhas antes de informar as autoridades oficiais.</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15</a:t>
            </a:fld>
            <a:endParaRPr lang="fr-FR"/>
          </a:p>
        </p:txBody>
      </p:sp>
    </p:spTree>
    <p:extLst>
      <p:ext uri="{BB962C8B-B14F-4D97-AF65-F5344CB8AC3E}">
        <p14:creationId xmlns:p14="http://schemas.microsoft.com/office/powerpoint/2010/main" val="172976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Nas áreas livres de FD podem implementar-se actividades especiais para prevenir a infecção através do fitoplasma, como o tratamento de água quente e uma monitorização cuidadosa das </a:t>
            </a:r>
            <a:r>
              <a:rPr lang="pt-PT" dirty="0" err="1"/>
              <a:t>vinhas-mãe</a:t>
            </a:r>
            <a:r>
              <a:rPr lang="pt-PT" dirty="0"/>
              <a:t>.</a:t>
            </a:r>
            <a:br>
              <a:rPr lang="pt-PT" dirty="0"/>
            </a:br>
            <a:r>
              <a:rPr lang="pt-PT" dirty="0"/>
              <a:t>Na Europa, de acordo com o país ou região, existem regras específicas em relação aos viveiros, como o tratamento obrigatório com água quente e, em alguns casos, a proibição de exercer a actividade de viveirista nas regiões do foco da FD.</a:t>
            </a:r>
            <a:br>
              <a:rPr lang="pt-PT" dirty="0"/>
            </a:br>
            <a:br>
              <a:rPr lang="pt-PT" dirty="0"/>
            </a:br>
            <a:r>
              <a:rPr lang="pt-PT" dirty="0"/>
              <a:t>Gestão nos viveiros</a:t>
            </a:r>
            <a:br>
              <a:rPr lang="pt-PT" dirty="0"/>
            </a:br>
            <a:r>
              <a:rPr lang="pt-PT" dirty="0"/>
              <a:t>Nos viveiros, o foco deve</a:t>
            </a:r>
            <a:r>
              <a:rPr lang="pt-PT" baseline="0" dirty="0"/>
              <a:t> estar </a:t>
            </a:r>
            <a:r>
              <a:rPr lang="pt-PT" dirty="0"/>
              <a:t>no controlo do desenvolvimento de sintomas nas </a:t>
            </a:r>
            <a:r>
              <a:rPr lang="pt-PT" dirty="0" err="1"/>
              <a:t>plantas-mãe</a:t>
            </a:r>
            <a:r>
              <a:rPr lang="pt-PT" dirty="0"/>
              <a:t>, tanto nos porta-enxertos como nos garfos,</a:t>
            </a:r>
            <a:r>
              <a:rPr lang="pt-PT" baseline="0" dirty="0"/>
              <a:t> </a:t>
            </a:r>
            <a:r>
              <a:rPr lang="pt-PT" dirty="0"/>
              <a:t>através de observações regulares. Qualquer planta sintomática deve ser registada e arrancada. Em caso de </a:t>
            </a:r>
            <a:r>
              <a:rPr lang="pt-PT" dirty="0" err="1"/>
              <a:t>detecção</a:t>
            </a:r>
            <a:r>
              <a:rPr lang="pt-PT" dirty="0"/>
              <a:t>, as autoridades locais competentes devem ser informadas. O </a:t>
            </a:r>
            <a:r>
              <a:rPr lang="pt-PT" dirty="0" err="1"/>
              <a:t>vector</a:t>
            </a:r>
            <a:r>
              <a:rPr lang="pt-PT" dirty="0"/>
              <a:t> da </a:t>
            </a:r>
            <a:r>
              <a:rPr lang="pt-PT" dirty="0" err="1"/>
              <a:t>Flavescencia</a:t>
            </a:r>
            <a:r>
              <a:rPr lang="pt-PT" dirty="0"/>
              <a:t> dourada também deve ser monitorizado nas videiras-mãe. Além disso, devem ser aplicadas as ferramentas de diagnóstico de detecção do </a:t>
            </a:r>
            <a:r>
              <a:rPr lang="pt-PT" dirty="0" err="1"/>
              <a:t>fitoplasma</a:t>
            </a:r>
            <a:r>
              <a:rPr lang="pt-PT" dirty="0"/>
              <a:t>.</a:t>
            </a:r>
            <a:br>
              <a:rPr lang="pt-PT" dirty="0"/>
            </a:br>
            <a:br>
              <a:rPr lang="pt-PT" dirty="0"/>
            </a:br>
            <a:r>
              <a:rPr lang="pt-PT" dirty="0"/>
              <a:t>Tratamento com água quente</a:t>
            </a:r>
            <a:br>
              <a:rPr lang="pt-PT" dirty="0"/>
            </a:br>
            <a:r>
              <a:rPr lang="pt-PT" dirty="0"/>
              <a:t>O tratamento com água quente (Termoterapia) permite a erradicação do fitoplasma da FD a partir do material de propagação e pode ser usado para evitar que o material </a:t>
            </a:r>
            <a:r>
              <a:rPr lang="pt-PT" dirty="0" err="1"/>
              <a:t>infectado</a:t>
            </a:r>
            <a:r>
              <a:rPr lang="pt-PT" dirty="0"/>
              <a:t> seja introduzido numa zona. O tratamento com água quente deve ser aplicado no material de enxertia em condições controladas: as plantas são imersas num banho de água quente durante 45 min a 50 ° C.  Esta combinação do tempo e da temperatura é o </a:t>
            </a:r>
            <a:r>
              <a:rPr lang="pt-PT" dirty="0" err="1"/>
              <a:t>factor</a:t>
            </a:r>
            <a:r>
              <a:rPr lang="pt-PT" dirty="0"/>
              <a:t> mais importante na eficiência do método e necessita de destruir o </a:t>
            </a:r>
            <a:r>
              <a:rPr lang="pt-PT" dirty="0" err="1"/>
              <a:t>fitoplasmas</a:t>
            </a:r>
            <a:r>
              <a:rPr lang="pt-PT" dirty="0"/>
              <a:t> sem </a:t>
            </a:r>
            <a:r>
              <a:rPr lang="pt-PT" dirty="0" err="1"/>
              <a:t>afectar</a:t>
            </a:r>
            <a:r>
              <a:rPr lang="pt-PT" dirty="0"/>
              <a:t> o desenvolvimento da videira. Se a combinação de 50 ° C durante 45 minutos não for respeitada, os botões florais podem sofrer</a:t>
            </a:r>
            <a:r>
              <a:rPr lang="pt-PT" baseline="0" dirty="0"/>
              <a:t> </a:t>
            </a:r>
            <a:r>
              <a:rPr lang="pt-PT" dirty="0"/>
              <a:t>degeneração celular localizada. </a:t>
            </a:r>
            <a:br>
              <a:rPr lang="pt-PT" dirty="0"/>
            </a:br>
            <a:r>
              <a:rPr lang="pt-PT" dirty="0"/>
              <a:t>A aquisição de material tratado com água quente é fortemente recomendada para os produtores europeus, em particular para regiões onde a FD ainda não está presente. Na presença do </a:t>
            </a:r>
            <a:r>
              <a:rPr lang="pt-PT" dirty="0" err="1"/>
              <a:t>vector</a:t>
            </a:r>
            <a:r>
              <a:rPr lang="pt-PT" dirty="0"/>
              <a:t>, uma única planta </a:t>
            </a:r>
            <a:r>
              <a:rPr lang="pt-PT" dirty="0" err="1"/>
              <a:t>infectada</a:t>
            </a:r>
            <a:r>
              <a:rPr lang="pt-PT" dirty="0"/>
              <a:t> pode gerar uma vasta </a:t>
            </a:r>
            <a:r>
              <a:rPr lang="pt-PT" dirty="0" err="1"/>
              <a:t>infecção</a:t>
            </a:r>
            <a:r>
              <a:rPr lang="pt-PT" dirty="0"/>
              <a:t>.</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16</a:t>
            </a:fld>
            <a:endParaRPr lang="fr-FR"/>
          </a:p>
        </p:txBody>
      </p:sp>
    </p:spTree>
    <p:extLst>
      <p:ext uri="{BB962C8B-B14F-4D97-AF65-F5344CB8AC3E}">
        <p14:creationId xmlns:p14="http://schemas.microsoft.com/office/powerpoint/2010/main" val="69701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flavescência Dourada é uma doença grave e, se não for correctamente gerida, pode propagar-se rapidamente e causar importantes danos económicos para o sector vitivinícola. Na Europa, ainda existem regiões sem a doença, mas o vector está a ser rapidamente disseminado. Em regiões livres de FD, a monitorização da vinha é essencial para prevenir a introdução do </a:t>
            </a:r>
            <a:r>
              <a:rPr lang="pt-PT" dirty="0" err="1"/>
              <a:t>vector</a:t>
            </a:r>
            <a:r>
              <a:rPr lang="pt-PT" dirty="0"/>
              <a:t>. Na presença do </a:t>
            </a:r>
            <a:r>
              <a:rPr lang="pt-PT" dirty="0" err="1"/>
              <a:t>vector</a:t>
            </a:r>
            <a:r>
              <a:rPr lang="pt-PT" dirty="0"/>
              <a:t>, uma única planta </a:t>
            </a:r>
            <a:r>
              <a:rPr lang="pt-PT" dirty="0" err="1"/>
              <a:t>infectada</a:t>
            </a:r>
            <a:r>
              <a:rPr lang="pt-PT" dirty="0"/>
              <a:t> pode gerar uma vasta </a:t>
            </a:r>
            <a:r>
              <a:rPr lang="pt-PT" dirty="0" err="1"/>
              <a:t>infecção</a:t>
            </a:r>
            <a:r>
              <a:rPr lang="pt-PT" dirty="0"/>
              <a:t>. Aumentar a consciencialização das partes interessadas do sector é importante na prevenção de surtos de FD, através do ensino sobre a epidemiologia, sintomas e riscos da doença.</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17</a:t>
            </a:fld>
            <a:endParaRPr lang="fr-FR"/>
          </a:p>
        </p:txBody>
      </p:sp>
    </p:spTree>
    <p:extLst>
      <p:ext uri="{BB962C8B-B14F-4D97-AF65-F5344CB8AC3E}">
        <p14:creationId xmlns:p14="http://schemas.microsoft.com/office/powerpoint/2010/main" val="64950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A doença</a:t>
            </a:r>
            <a:r>
              <a:rPr lang="pt-PT" baseline="0" dirty="0"/>
              <a:t> é</a:t>
            </a:r>
            <a:r>
              <a:rPr lang="pt-PT" dirty="0"/>
              <a:t> causada por um fitoplasma, que é um organismo de quarentena presente na lista A2 EPPO (</a:t>
            </a:r>
            <a:r>
              <a:rPr lang="pt-PT" dirty="0" err="1"/>
              <a:t>directiva</a:t>
            </a:r>
            <a:r>
              <a:rPr lang="pt-PT" dirty="0"/>
              <a:t> n ° 2009 / 297CE). É uma das doenças mais prejudiciais para as vinhas europeias, com graves consequências económicas nos principais países produtores de vinho . O principal vector conhecido da FD é uma </a:t>
            </a:r>
            <a:r>
              <a:rPr lang="pt-PT" dirty="0" err="1"/>
              <a:t>cicadelídeo</a:t>
            </a:r>
            <a:r>
              <a:rPr lang="pt-PT" dirty="0"/>
              <a:t> estritamente associado à videira, que transmite o fitoplasma. A FD induz graves impactos, incluindo perdas de rendimento e morte da videira. Sem medidas de controlo, a doença propaga-se rapidamente, </a:t>
            </a:r>
            <a:r>
              <a:rPr lang="pt-PT" dirty="0" err="1"/>
              <a:t>afectando</a:t>
            </a:r>
            <a:r>
              <a:rPr lang="pt-PT" dirty="0"/>
              <a:t> a totalidade das videiras em poucos anos. Apesar do seu controlo obrigatório na Europa, está a propagar-se pelo que requer uma monitorização constante para detectar novas áreas infectadas.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a:t>
            </a:fld>
            <a:endParaRPr lang="fr-FR"/>
          </a:p>
        </p:txBody>
      </p:sp>
    </p:spTree>
    <p:extLst>
      <p:ext uri="{BB962C8B-B14F-4D97-AF65-F5344CB8AC3E}">
        <p14:creationId xmlns:p14="http://schemas.microsoft.com/office/powerpoint/2010/main" val="400464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O principal </a:t>
            </a:r>
            <a:r>
              <a:rPr lang="fr-FR" sz="1200" kern="1200" dirty="0" err="1">
                <a:solidFill>
                  <a:schemeClr val="tx1"/>
                </a:solidFill>
                <a:effectLst/>
                <a:latin typeface="+mn-lt"/>
                <a:ea typeface="+mn-ea"/>
                <a:cs typeface="+mn-cs"/>
              </a:rPr>
              <a:t>vector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conhecido</a:t>
            </a:r>
            <a:r>
              <a:rPr lang="fr-FR" sz="1200" kern="1200" dirty="0">
                <a:solidFill>
                  <a:schemeClr val="tx1"/>
                </a:solidFill>
                <a:effectLst/>
                <a:latin typeface="+mn-lt"/>
                <a:ea typeface="+mn-ea"/>
                <a:cs typeface="+mn-cs"/>
              </a:rPr>
              <a:t> da FD, </a:t>
            </a: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foi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introduzido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a:t>
            </a:r>
            <a:r>
              <a:rPr lang="en-GB" sz="1200" kern="1200" dirty="0">
                <a:solidFill>
                  <a:schemeClr val="tx1"/>
                </a:solidFill>
                <a:effectLst/>
                <a:latin typeface="+mn-lt"/>
                <a:ea typeface="+mn-ea"/>
                <a:cs typeface="+mn-cs"/>
              </a:rPr>
              <a:t> </a:t>
            </a:r>
            <a:r>
              <a:rPr lang="pt-PT" dirty="0"/>
              <a:t>Europa a partir da América do Norte nos anos 50. Pressupõe-se que terá acompanhado a introdução de plantas vindas dessa área.</a:t>
            </a:r>
            <a:endParaRPr lang="en-GB"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3</a:t>
            </a:fld>
            <a:endParaRPr lang="fr-FR"/>
          </a:p>
        </p:txBody>
      </p:sp>
    </p:spTree>
    <p:extLst>
      <p:ext uri="{BB962C8B-B14F-4D97-AF65-F5344CB8AC3E}">
        <p14:creationId xmlns:p14="http://schemas.microsoft.com/office/powerpoint/2010/main" val="322044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i="1" dirty="0" err="1"/>
              <a:t>S.titanus</a:t>
            </a:r>
            <a:r>
              <a:rPr lang="pt-PT" i="1" dirty="0"/>
              <a:t> </a:t>
            </a:r>
            <a:r>
              <a:rPr lang="pt-PT" dirty="0"/>
              <a:t>pode já ter existido em 1927, embora numa escala espacial tão pequena,</a:t>
            </a:r>
            <a:r>
              <a:rPr lang="pt-PT" baseline="0" dirty="0"/>
              <a:t> que </a:t>
            </a:r>
            <a:r>
              <a:rPr lang="pt-PT" dirty="0"/>
              <a:t>não tenha permitido ser registado em inventários. A invasão das vinhas europeias pelo </a:t>
            </a:r>
            <a:r>
              <a:rPr lang="pt-PT" i="1" dirty="0"/>
              <a:t>S. </a:t>
            </a:r>
            <a:r>
              <a:rPr lang="pt-PT" i="1" dirty="0" err="1"/>
              <a:t>titanus</a:t>
            </a:r>
            <a:r>
              <a:rPr lang="pt-PT" i="1" dirty="0"/>
              <a:t> </a:t>
            </a:r>
            <a:r>
              <a:rPr lang="pt-PT" dirty="0"/>
              <a:t>é um processo contínuo e em curso. O </a:t>
            </a:r>
            <a:r>
              <a:rPr lang="pt-PT" dirty="0" err="1"/>
              <a:t>insecto</a:t>
            </a:r>
            <a:r>
              <a:rPr lang="pt-PT" dirty="0"/>
              <a:t> passou da França para a maioria das vinhas europeias e agora está amplamente disseminado nas regiões vitivinícolas de Oeste a Este, desde Portugal à Sérvia e do norte de França até ao sul de Itália. A distribuição do </a:t>
            </a:r>
            <a:r>
              <a:rPr lang="pt-PT" i="1" dirty="0"/>
              <a:t>S. </a:t>
            </a:r>
            <a:r>
              <a:rPr lang="pt-PT" i="1" dirty="0" err="1"/>
              <a:t>titanus</a:t>
            </a:r>
            <a:r>
              <a:rPr lang="pt-PT" i="1" dirty="0"/>
              <a:t> </a:t>
            </a:r>
            <a:r>
              <a:rPr lang="pt-PT" dirty="0"/>
              <a:t>na Europa é mais ampla do que a do fitoplasma. O </a:t>
            </a:r>
            <a:r>
              <a:rPr lang="pt-PT" dirty="0" err="1"/>
              <a:t>insecto</a:t>
            </a:r>
            <a:r>
              <a:rPr lang="pt-PT" dirty="0"/>
              <a:t> encontra-se presente em regiões até agora livres de FD (por exemplo, Norte de Espanha ou Alsácia em França). O primeiro surto de FD foi </a:t>
            </a:r>
            <a:r>
              <a:rPr lang="pt-PT" dirty="0" err="1"/>
              <a:t>detectado</a:t>
            </a:r>
            <a:r>
              <a:rPr lang="pt-PT" dirty="0"/>
              <a:t> em França em 1957, e a doença espalhou-se rapidamente para outras regiões vitivinícolas europeias. Actualmente, o </a:t>
            </a:r>
            <a:r>
              <a:rPr lang="pt-PT" dirty="0" err="1"/>
              <a:t>fitoplasma</a:t>
            </a:r>
            <a:r>
              <a:rPr lang="pt-PT" dirty="0"/>
              <a:t> da FD está presente nos principais países produtores de vinho da Europa, nomeadamente Áustria, Croácia, França, Hungria, Itália, Portugal, Eslovénia, Espanha, Suíça e Sérvia. Em alguns desses países, o fitoplasma está limitado geograficamente. A disseminação da doença na Europa está fortemente ligada à disseminação do ST, principalmente com base na dispersão das populações introduzidas e ligada às </a:t>
            </a:r>
            <a:r>
              <a:rPr lang="pt-PT" dirty="0" err="1"/>
              <a:t>actividades</a:t>
            </a:r>
            <a:r>
              <a:rPr lang="pt-PT" dirty="0"/>
              <a:t> humanas. A propagação do ST pode ainda não ter terminado: as populações de S. </a:t>
            </a:r>
            <a:r>
              <a:rPr lang="pt-PT" b="0" dirty="0" err="1"/>
              <a:t>titanus</a:t>
            </a:r>
            <a:r>
              <a:rPr lang="pt-PT" b="0" dirty="0"/>
              <a:t> podem estabelecer-se </a:t>
            </a:r>
            <a:r>
              <a:rPr lang="pt-PT" dirty="0"/>
              <a:t>no norte da Europa ou na China, devido às condições climáticas favoráveis desses territórios.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4</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Videiras </a:t>
            </a:r>
            <a:r>
              <a:rPr lang="pt-PT" dirty="0" err="1"/>
              <a:t>infectadas</a:t>
            </a:r>
            <a:r>
              <a:rPr lang="pt-PT" dirty="0"/>
              <a:t> com FD desenvolvem sintomas que não são diferenciáveis de outros </a:t>
            </a:r>
            <a:r>
              <a:rPr lang="pt-PT" dirty="0" err="1"/>
              <a:t>fitoplasmas</a:t>
            </a:r>
            <a:r>
              <a:rPr lang="pt-PT" dirty="0"/>
              <a:t> que pertencem ao grupo dos amarelos da videira.</a:t>
            </a:r>
            <a:br>
              <a:rPr lang="pt-PT" dirty="0"/>
            </a:br>
            <a:r>
              <a:rPr lang="pt-PT" dirty="0"/>
              <a:t>Uma vez</a:t>
            </a:r>
            <a:r>
              <a:rPr lang="pt-PT" baseline="0" dirty="0"/>
              <a:t> com a doença</a:t>
            </a:r>
            <a:r>
              <a:rPr lang="pt-PT" dirty="0"/>
              <a:t>, a videira apresenta os</a:t>
            </a:r>
            <a:r>
              <a:rPr lang="pt-PT" baseline="0" dirty="0"/>
              <a:t> </a:t>
            </a:r>
            <a:r>
              <a:rPr lang="pt-PT" dirty="0"/>
              <a:t>sintomas característicos</a:t>
            </a:r>
            <a:r>
              <a:rPr lang="pt-PT" baseline="0" dirty="0"/>
              <a:t> do grupo</a:t>
            </a:r>
            <a:r>
              <a:rPr lang="pt-PT" dirty="0"/>
              <a:t> dos amarelos. Nos primeiros estágios da videira: o primeiro sintoma pode ser o atraso ou ausência de abrolhamento. Contudo, estas observações devem sempre ser completadas posteriormente através da monitorização dos sintomas típicos da FD no Verão.</a:t>
            </a:r>
            <a:br>
              <a:rPr lang="pt-PT" dirty="0"/>
            </a:br>
            <a:r>
              <a:rPr lang="pt-PT" dirty="0"/>
              <a:t>Na Primavera: podem ser observados sintomas como o</a:t>
            </a:r>
            <a:r>
              <a:rPr lang="pt-PT" baseline="0" dirty="0"/>
              <a:t> </a:t>
            </a:r>
            <a:r>
              <a:rPr lang="pt-PT" dirty="0"/>
              <a:t>crescimento reduzido das varas, o enrolamento das folhas e a senescência prematura das folhas. Mas os sintomas mais evidentes surgem mais tarde.</a:t>
            </a:r>
            <a:br>
              <a:rPr lang="pt-PT" dirty="0"/>
            </a:br>
            <a:r>
              <a:rPr lang="pt-PT" dirty="0"/>
              <a:t>Em Setembro: pode observar-se uma deficiente ou ausência de lignificação dos novos lançamentos, com folhas enroladas para baixo, quebradiças e avermelhadas nas castas tintas ou amareladas nas castas brancas. A dessecação das inflorescências e dos bagos também</a:t>
            </a:r>
            <a:r>
              <a:rPr lang="pt-PT" baseline="0" dirty="0"/>
              <a:t> pode ser</a:t>
            </a:r>
            <a:r>
              <a:rPr lang="pt-PT" dirty="0"/>
              <a:t> observada, bem como uma queda prematura da folha devido ao desprendimento do pecíolo</a:t>
            </a:r>
            <a:r>
              <a:rPr lang="pt-PT" baseline="0" dirty="0"/>
              <a:t> (</a:t>
            </a:r>
            <a:r>
              <a:rPr lang="pt-PT" dirty="0"/>
              <a:t>também pode ocorrer no Verão). Internamente, o fitoplasma reduz a </a:t>
            </a:r>
            <a:r>
              <a:rPr lang="pt-PT" dirty="0" err="1"/>
              <a:t>actividade</a:t>
            </a:r>
            <a:r>
              <a:rPr lang="pt-PT" dirty="0"/>
              <a:t> fotossintética e o transporte de nutrientes, diminuindo a qualidade dos bagos ou provocando dissecação total dos cachos, envolvendo perdas significativas de rendimento (até 100%).</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5</a:t>
            </a:fld>
            <a:endParaRPr lang="fr-FR"/>
          </a:p>
        </p:txBody>
      </p:sp>
    </p:spTree>
    <p:extLst>
      <p:ext uri="{BB962C8B-B14F-4D97-AF65-F5344CB8AC3E}">
        <p14:creationId xmlns:p14="http://schemas.microsoft.com/office/powerpoint/2010/main" val="163843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Os sintomas da FD podem ser confundidos com outros sintomas, como deficiências nutritivas ou distúrbios fisiológicos.</a:t>
            </a:r>
            <a:br>
              <a:rPr lang="pt-PT" dirty="0"/>
            </a:br>
            <a:r>
              <a:rPr lang="pt-PT" b="1" dirty="0"/>
              <a:t>Em caso de dúvida, deve verificar-se a presença simultânea dos três sintomas típicos (descoloração da folha e enrolamento , varas não atempadas e dessecação dos cachos)</a:t>
            </a:r>
            <a:endParaRPr lang="fr-FR" b="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6</a:t>
            </a:fld>
            <a:endParaRPr lang="fr-FR"/>
          </a:p>
        </p:txBody>
      </p:sp>
    </p:spTree>
    <p:extLst>
      <p:ext uri="{BB962C8B-B14F-4D97-AF65-F5344CB8AC3E}">
        <p14:creationId xmlns:p14="http://schemas.microsoft.com/office/powerpoint/2010/main" val="158293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Os sintomas podem ser mais ou menos visíveis de acordo com a casta, além disso, os porta-enxertos são assintomáticos (portadores saudáveis do fitoplasma FD).</a:t>
            </a:r>
            <a:br>
              <a:rPr lang="pt-PT" dirty="0"/>
            </a:br>
            <a:br>
              <a:rPr lang="pt-PT" dirty="0"/>
            </a:br>
            <a:r>
              <a:rPr lang="pt-PT" dirty="0"/>
              <a:t>Análises laboratoriais devem ser sempre realizadas para confirmar a presença da doença. Como os sintomas da FD são semelhantes aos da doença de </a:t>
            </a:r>
            <a:r>
              <a:rPr lang="pt-PT" dirty="0" err="1"/>
              <a:t>Stolbur</a:t>
            </a:r>
            <a:r>
              <a:rPr lang="pt-PT" dirty="0"/>
              <a:t>, uma análise PCR pode ser realizada para identificar qual o fitoplasma responsável pelos sintomas observados. O método PCR permite diagnosticar e identificar o fitoplasma no interior dos órgãos da videira (lâmina da folha e pecíolo), analisando um fragmento de DNA.</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7</a:t>
            </a:fld>
            <a:endParaRPr lang="fr-FR"/>
          </a:p>
        </p:txBody>
      </p:sp>
    </p:spTree>
    <p:extLst>
      <p:ext uri="{BB962C8B-B14F-4D97-AF65-F5344CB8AC3E}">
        <p14:creationId xmlns:p14="http://schemas.microsoft.com/office/powerpoint/2010/main" val="361433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fitoplasma que causa a FD mostra imensa diversidade genética: várias estirpes podem causar a doença e estão distribuídas por toda a Europa. Até agora, 3 grupos genéticos de </a:t>
            </a:r>
            <a:r>
              <a:rPr lang="pt-PT" dirty="0" err="1"/>
              <a:t>fitoplasmas</a:t>
            </a:r>
            <a:r>
              <a:rPr lang="pt-PT" dirty="0"/>
              <a:t> da FD foram identificados na Europa.</a:t>
            </a:r>
            <a:br>
              <a:rPr lang="pt-PT" dirty="0"/>
            </a:br>
            <a:br>
              <a:rPr lang="pt-PT" dirty="0"/>
            </a:br>
            <a:r>
              <a:rPr lang="pt-PT" dirty="0"/>
              <a:t>As plantas hospedeiras podem servir como reservatórios de fitoplasma, como  o </a:t>
            </a:r>
            <a:r>
              <a:rPr lang="pt-PT" i="1" dirty="0" err="1"/>
              <a:t>Alnus</a:t>
            </a:r>
            <a:r>
              <a:rPr lang="pt-PT" i="1" dirty="0"/>
              <a:t> glutinosa</a:t>
            </a:r>
            <a:r>
              <a:rPr lang="pt-PT" dirty="0"/>
              <a:t>, </a:t>
            </a:r>
            <a:r>
              <a:rPr lang="pt-PT" i="1" dirty="0" err="1"/>
              <a:t>Clematis</a:t>
            </a:r>
            <a:r>
              <a:rPr lang="pt-PT" i="1" dirty="0"/>
              <a:t> </a:t>
            </a:r>
            <a:r>
              <a:rPr lang="pt-PT" i="1" dirty="0" err="1"/>
              <a:t>vitalba</a:t>
            </a:r>
            <a:r>
              <a:rPr lang="pt-PT" i="1" dirty="0"/>
              <a:t> </a:t>
            </a:r>
            <a:r>
              <a:rPr lang="pt-PT" dirty="0"/>
              <a:t>e espécies selvagens de </a:t>
            </a:r>
            <a:r>
              <a:rPr lang="pt-PT" i="1" dirty="0" err="1"/>
              <a:t>Vitis</a:t>
            </a:r>
            <a:r>
              <a:rPr lang="pt-PT" dirty="0"/>
              <a:t>. Na Europa, a hipótese mais consensual é que esses </a:t>
            </a:r>
            <a:r>
              <a:rPr lang="pt-PT" dirty="0" err="1"/>
              <a:t>fitoplasmas</a:t>
            </a:r>
            <a:r>
              <a:rPr lang="pt-PT" dirty="0"/>
              <a:t> relacionados com</a:t>
            </a:r>
            <a:r>
              <a:rPr lang="pt-PT" baseline="0" dirty="0"/>
              <a:t> a</a:t>
            </a:r>
            <a:r>
              <a:rPr lang="pt-PT" dirty="0"/>
              <a:t> FD foram primariamente hospedeiros destas plantas</a:t>
            </a:r>
            <a:r>
              <a:rPr lang="pt-PT" baseline="0" dirty="0"/>
              <a:t> e só depois </a:t>
            </a:r>
            <a:r>
              <a:rPr lang="pt-PT" dirty="0"/>
              <a:t>na videira.</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8</a:t>
            </a:fld>
            <a:endParaRPr lang="fr-FR"/>
          </a:p>
        </p:txBody>
      </p:sp>
    </p:spTree>
    <p:extLst>
      <p:ext uri="{BB962C8B-B14F-4D97-AF65-F5344CB8AC3E}">
        <p14:creationId xmlns:p14="http://schemas.microsoft.com/office/powerpoint/2010/main" val="64636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O </a:t>
            </a:r>
            <a:r>
              <a:rPr lang="pt-PT" i="1" dirty="0" err="1"/>
              <a:t>Scaphoideus</a:t>
            </a:r>
            <a:r>
              <a:rPr lang="pt-PT" i="1" dirty="0"/>
              <a:t> </a:t>
            </a:r>
            <a:r>
              <a:rPr lang="pt-PT" i="1" dirty="0" err="1"/>
              <a:t>titanus</a:t>
            </a:r>
            <a:r>
              <a:rPr lang="pt-PT" i="1" dirty="0"/>
              <a:t> </a:t>
            </a:r>
            <a:r>
              <a:rPr lang="pt-PT" dirty="0"/>
              <a:t>é uma espécie </a:t>
            </a:r>
            <a:r>
              <a:rPr lang="pt-PT" dirty="0" err="1"/>
              <a:t>univoltina</a:t>
            </a:r>
            <a:r>
              <a:rPr lang="pt-PT" dirty="0"/>
              <a:t>.</a:t>
            </a:r>
            <a:br>
              <a:rPr lang="pt-PT" dirty="0"/>
            </a:br>
            <a:br>
              <a:rPr lang="pt-PT" dirty="0"/>
            </a:br>
            <a:r>
              <a:rPr lang="pt-PT" dirty="0"/>
              <a:t>A postura dos</a:t>
            </a:r>
            <a:r>
              <a:rPr lang="pt-PT" baseline="0" dirty="0"/>
              <a:t> ovos é </a:t>
            </a:r>
            <a:r>
              <a:rPr lang="pt-PT" baseline="0" dirty="0" err="1"/>
              <a:t>efectuada</a:t>
            </a:r>
            <a:r>
              <a:rPr lang="pt-PT" baseline="0" dirty="0"/>
              <a:t> </a:t>
            </a:r>
            <a:r>
              <a:rPr lang="pt-PT" dirty="0"/>
              <a:t>no final do Verão por baixo de casca de madeira velha. Após a </a:t>
            </a:r>
            <a:r>
              <a:rPr lang="pt-PT" dirty="0" err="1"/>
              <a:t>diapausa</a:t>
            </a:r>
            <a:r>
              <a:rPr lang="pt-PT" dirty="0"/>
              <a:t> de 6 a 8 meses, dependendo das condições climáticas e das características da vinha, os ovos eclodem. A duração do período de eclosão está relacionada com a saída do período de </a:t>
            </a:r>
            <a:r>
              <a:rPr lang="pt-PT" dirty="0" err="1"/>
              <a:t>diapausa</a:t>
            </a:r>
            <a:r>
              <a:rPr lang="pt-PT" dirty="0"/>
              <a:t>, não dependente das baixas temperaturas.</a:t>
            </a:r>
            <a:br>
              <a:rPr lang="pt-PT" dirty="0"/>
            </a:br>
            <a:br>
              <a:rPr lang="pt-PT" dirty="0"/>
            </a:br>
            <a:r>
              <a:rPr lang="pt-PT" dirty="0"/>
              <a:t>A duração do período de eclosão varia de acordo com as regiões e os longos períodos de eclosão são típicos das vinhas com Invernos suaves. As temperaturas regulam o início e a duração do período de eclosão, bem como a proporção de sexos. Nas 5 a 8 semanas</a:t>
            </a:r>
            <a:r>
              <a:rPr lang="pt-PT" baseline="0" dirty="0"/>
              <a:t> seguintes à </a:t>
            </a:r>
            <a:r>
              <a:rPr lang="pt-PT" dirty="0"/>
              <a:t>eclosão, seguem-se</a:t>
            </a:r>
            <a:r>
              <a:rPr lang="pt-PT" baseline="0" dirty="0"/>
              <a:t> </a:t>
            </a:r>
            <a:r>
              <a:rPr lang="pt-PT" dirty="0"/>
              <a:t>5 instares de ninfas</a:t>
            </a:r>
            <a:r>
              <a:rPr lang="pt-PT" baseline="0" dirty="0"/>
              <a:t> </a:t>
            </a:r>
            <a:r>
              <a:rPr lang="pt-PT" dirty="0"/>
              <a:t>antes da fase adulta. As ninfas geralmente permanecem na planta onde eclodem, mas por vezes saltam de uma planta para outra. Alimentam-se preferencialmente da vegetação dos ladrões localizados na base do tronco ou nas folhas inferiores e interiores. Os adultos aparecem geralmente a partir de Julho, são altamente móveis e voam de videira para videira. Para o</a:t>
            </a:r>
            <a:r>
              <a:rPr lang="pt-PT" baseline="0" dirty="0"/>
              <a:t> </a:t>
            </a:r>
            <a:r>
              <a:rPr lang="pt-PT" dirty="0"/>
              <a:t>acasalamento, o </a:t>
            </a:r>
            <a:r>
              <a:rPr lang="pt-PT" i="1" dirty="0" err="1"/>
              <a:t>Scaphoideus</a:t>
            </a:r>
            <a:r>
              <a:rPr lang="pt-PT" i="1" dirty="0"/>
              <a:t> </a:t>
            </a:r>
            <a:r>
              <a:rPr lang="pt-PT" i="1" dirty="0" err="1"/>
              <a:t>titanus</a:t>
            </a:r>
            <a:r>
              <a:rPr lang="pt-PT" i="1" dirty="0"/>
              <a:t> </a:t>
            </a:r>
            <a:r>
              <a:rPr lang="pt-PT" dirty="0"/>
              <a:t>emite sinais vibratórios. As fêmeas</a:t>
            </a:r>
            <a:r>
              <a:rPr lang="pt-PT" baseline="0" dirty="0"/>
              <a:t> que acasalaram </a:t>
            </a:r>
            <a:r>
              <a:rPr lang="pt-PT" dirty="0"/>
              <a:t>podem colocar os ovos nos próximos</a:t>
            </a:r>
            <a:r>
              <a:rPr lang="pt-PT" baseline="0" dirty="0"/>
              <a:t> </a:t>
            </a:r>
            <a:r>
              <a:rPr lang="pt-PT" dirty="0"/>
              <a:t>10 dias.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9</a:t>
            </a:fld>
            <a:endParaRPr lang="fr-FR"/>
          </a:p>
        </p:txBody>
      </p:sp>
    </p:spTree>
    <p:extLst>
      <p:ext uri="{BB962C8B-B14F-4D97-AF65-F5344CB8AC3E}">
        <p14:creationId xmlns:p14="http://schemas.microsoft.com/office/powerpoint/2010/main" val="1268588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es-E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s-ES"/>
          </a:p>
        </p:txBody>
      </p:sp>
      <p:sp>
        <p:nvSpPr>
          <p:cNvPr id="4" name="Espace réservé de la date 3"/>
          <p:cNvSpPr>
            <a:spLocks noGrp="1"/>
          </p:cNvSpPr>
          <p:nvPr>
            <p:ph type="dt" sz="half" idx="10"/>
          </p:nvPr>
        </p:nvSpPr>
        <p:spPr/>
        <p:txBody>
          <a:bodyPr/>
          <a:lstStyle/>
          <a:p>
            <a:fld id="{5D803A17-6216-4C99-B51D-5545AE660EC2}"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A3D8F7F-1F27-46C2-9AFA-1D9F338965DD}" type="slidenum">
              <a:rPr lang="es-ES" smtClean="0"/>
              <a:t>‹nº›</a:t>
            </a:fld>
            <a:endParaRPr lang="es-ES"/>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40152" y="0"/>
            <a:ext cx="3108960" cy="3529584"/>
          </a:xfrm>
          <a:prstGeom prst="rect">
            <a:avLst/>
          </a:prstGeom>
        </p:spPr>
      </p:pic>
    </p:spTree>
    <p:extLst>
      <p:ext uri="{BB962C8B-B14F-4D97-AF65-F5344CB8AC3E}">
        <p14:creationId xmlns:p14="http://schemas.microsoft.com/office/powerpoint/2010/main" val="37957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8E2294F8-2343-40ED-90CB-A8986B324936}"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‹nº›</a:t>
            </a:fld>
            <a:endParaRPr lang="fr-FR"/>
          </a:p>
        </p:txBody>
      </p:sp>
    </p:spTree>
    <p:extLst>
      <p:ext uri="{BB962C8B-B14F-4D97-AF65-F5344CB8AC3E}">
        <p14:creationId xmlns:p14="http://schemas.microsoft.com/office/powerpoint/2010/main" val="362478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es-E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4A43F2D3-B96B-4438-9316-95D6FDEF6B13}"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‹nº›</a:t>
            </a:fld>
            <a:endParaRPr lang="fr-FR"/>
          </a:p>
        </p:txBody>
      </p:sp>
    </p:spTree>
    <p:extLst>
      <p:ext uri="{BB962C8B-B14F-4D97-AF65-F5344CB8AC3E}">
        <p14:creationId xmlns:p14="http://schemas.microsoft.com/office/powerpoint/2010/main" val="257851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B0118640-0AB6-430B-9DD3-2D2AD4D7ADF2}"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‹nº›</a:t>
            </a:fld>
            <a:endParaRPr lang="fr-FR"/>
          </a:p>
        </p:txBody>
      </p:sp>
      <p:sp>
        <p:nvSpPr>
          <p:cNvPr id="7" name="Forme libre 6"/>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95607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es-E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09026B7-B993-4D0D-9961-19352B80CF1E}"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‹nº›</a:t>
            </a:fld>
            <a:endParaRPr lang="fr-FR"/>
          </a:p>
        </p:txBody>
      </p:sp>
      <p:sp>
        <p:nvSpPr>
          <p:cNvPr id="7" name="Forme libre 6"/>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9409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e la date 4"/>
          <p:cNvSpPr>
            <a:spLocks noGrp="1"/>
          </p:cNvSpPr>
          <p:nvPr>
            <p:ph type="dt" sz="half" idx="10"/>
          </p:nvPr>
        </p:nvSpPr>
        <p:spPr/>
        <p:txBody>
          <a:bodyPr/>
          <a:lstStyle/>
          <a:p>
            <a:fld id="{1DDC8321-8EE9-4BDF-A49F-7B6B3BC53BC6}"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‹nº›</a:t>
            </a:fld>
            <a:endParaRPr lang="fr-FR"/>
          </a:p>
        </p:txBody>
      </p:sp>
      <p:sp>
        <p:nvSpPr>
          <p:cNvPr id="8" name="Forme libre 7"/>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82352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endParaRPr lang="es-E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7" name="Espace réservé de la date 6"/>
          <p:cNvSpPr>
            <a:spLocks noGrp="1"/>
          </p:cNvSpPr>
          <p:nvPr>
            <p:ph type="dt" sz="half" idx="10"/>
          </p:nvPr>
        </p:nvSpPr>
        <p:spPr/>
        <p:txBody>
          <a:bodyPr/>
          <a:lstStyle/>
          <a:p>
            <a:fld id="{FF5384C2-A64A-4300-994A-FDFB091B2C29}" type="datetime1">
              <a:rPr lang="fr-FR" smtClean="0"/>
              <a:t>26/09/2017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EAE205-6137-41B9-BEA5-9BC9887B9550}" type="slidenum">
              <a:rPr lang="fr-FR" smtClean="0"/>
              <a:t>‹nº›</a:t>
            </a:fld>
            <a:endParaRPr lang="fr-FR"/>
          </a:p>
        </p:txBody>
      </p:sp>
      <p:sp>
        <p:nvSpPr>
          <p:cNvPr id="10" name="Forme libre 9"/>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76440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e la date 2"/>
          <p:cNvSpPr>
            <a:spLocks noGrp="1"/>
          </p:cNvSpPr>
          <p:nvPr>
            <p:ph type="dt" sz="half" idx="10"/>
          </p:nvPr>
        </p:nvSpPr>
        <p:spPr/>
        <p:txBody>
          <a:bodyPr/>
          <a:lstStyle/>
          <a:p>
            <a:fld id="{EB610077-EFDB-434C-9131-3D7306BC5EAB}" type="datetime1">
              <a:rPr lang="fr-FR" smtClean="0"/>
              <a:t>26/09/2017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EAE205-6137-41B9-BEA5-9BC9887B9550}" type="slidenum">
              <a:rPr lang="fr-FR" smtClean="0"/>
              <a:t>‹nº›</a:t>
            </a:fld>
            <a:endParaRPr lang="fr-FR"/>
          </a:p>
        </p:txBody>
      </p:sp>
      <p:sp>
        <p:nvSpPr>
          <p:cNvPr id="6" name="Forme libre 5"/>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34102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54758A-7CAB-490E-A773-EEE01FF7826B}" type="datetime1">
              <a:rPr lang="fr-FR" smtClean="0"/>
              <a:t>26/09/2017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‹nº›</a:t>
            </a:fld>
            <a:endParaRPr lang="fr-FR"/>
          </a:p>
        </p:txBody>
      </p:sp>
      <p:sp>
        <p:nvSpPr>
          <p:cNvPr id="5" name="Forme libre 4"/>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8051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s-E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A6A3FBA-75D6-4731-B2BE-650499932AF4}"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‹nº›</a:t>
            </a:fld>
            <a:endParaRPr lang="fr-FR"/>
          </a:p>
        </p:txBody>
      </p:sp>
    </p:spTree>
    <p:extLst>
      <p:ext uri="{BB962C8B-B14F-4D97-AF65-F5344CB8AC3E}">
        <p14:creationId xmlns:p14="http://schemas.microsoft.com/office/powerpoint/2010/main" val="387377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s-E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9B6DFBC-1937-4379-9687-BA0AD806E045}"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‹nº›</a:t>
            </a:fld>
            <a:endParaRPr lang="fr-FR"/>
          </a:p>
        </p:txBody>
      </p:sp>
    </p:spTree>
    <p:extLst>
      <p:ext uri="{BB962C8B-B14F-4D97-AF65-F5344CB8AC3E}">
        <p14:creationId xmlns:p14="http://schemas.microsoft.com/office/powerpoint/2010/main" val="80604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s-ES"/>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A67BC0-3D35-4938-B01A-21A77D78A71C}" type="datetime1">
              <a:rPr lang="fr-FR" smtClean="0"/>
              <a:t>26/09/2017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AE205-6137-41B9-BEA5-9BC9887B9550}" type="slidenum">
              <a:rPr lang="fr-FR" smtClean="0"/>
              <a:pPr/>
              <a:t>‹nº›</a:t>
            </a:fld>
            <a:endParaRPr lang="fr-FR" dirty="0"/>
          </a:p>
        </p:txBody>
      </p:sp>
    </p:spTree>
    <p:extLst>
      <p:ext uri="{BB962C8B-B14F-4D97-AF65-F5344CB8AC3E}">
        <p14:creationId xmlns:p14="http://schemas.microsoft.com/office/powerpoint/2010/main" val="55793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0.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15008" y="2060848"/>
            <a:ext cx="8928992" cy="2880319"/>
          </a:xfrm>
        </p:spPr>
        <p:txBody>
          <a:bodyPr>
            <a:normAutofit/>
          </a:bodyPr>
          <a:lstStyle/>
          <a:p>
            <a:r>
              <a:rPr lang="fr-FR" sz="4000" b="1" dirty="0" err="1">
                <a:solidFill>
                  <a:schemeClr val="accent4"/>
                </a:solidFill>
              </a:rPr>
              <a:t>Flavescência</a:t>
            </a:r>
            <a:r>
              <a:rPr lang="fr-FR" sz="4000" b="1" dirty="0">
                <a:solidFill>
                  <a:schemeClr val="accent4"/>
                </a:solidFill>
              </a:rPr>
              <a:t> </a:t>
            </a:r>
            <a:r>
              <a:rPr lang="fr-FR" sz="4000" b="1" dirty="0" err="1">
                <a:solidFill>
                  <a:schemeClr val="accent4"/>
                </a:solidFill>
              </a:rPr>
              <a:t>Dourada</a:t>
            </a:r>
            <a:r>
              <a:rPr lang="fr-FR" sz="4000" b="1" dirty="0">
                <a:solidFill>
                  <a:schemeClr val="accent4"/>
                </a:solidFill>
              </a:rPr>
              <a:t> (FD)</a:t>
            </a:r>
            <a:br>
              <a:rPr lang="fr-FR" sz="4000" b="1" dirty="0">
                <a:solidFill>
                  <a:schemeClr val="accent4"/>
                </a:solidFill>
              </a:rPr>
            </a:br>
            <a:r>
              <a:rPr lang="fr-FR" sz="4000" b="1" dirty="0">
                <a:solidFill>
                  <a:schemeClr val="accent4"/>
                </a:solidFill>
              </a:rPr>
              <a:t> </a:t>
            </a:r>
            <a:br>
              <a:rPr lang="fr-FR" sz="4000" b="1" dirty="0">
                <a:solidFill>
                  <a:srgbClr val="261474"/>
                </a:solidFill>
              </a:rPr>
            </a:br>
            <a:r>
              <a:rPr lang="fr-FR" sz="3600" b="1" i="1" dirty="0">
                <a:solidFill>
                  <a:srgbClr val="C9D400"/>
                </a:solidFill>
              </a:rPr>
              <a:t>A </a:t>
            </a:r>
            <a:r>
              <a:rPr lang="fr-FR" sz="3600" b="1" i="1" dirty="0" err="1">
                <a:solidFill>
                  <a:srgbClr val="C9D400"/>
                </a:solidFill>
              </a:rPr>
              <a:t>importância</a:t>
            </a:r>
            <a:r>
              <a:rPr lang="fr-FR" sz="3600" b="1" i="1" dirty="0">
                <a:solidFill>
                  <a:srgbClr val="C9D400"/>
                </a:solidFill>
              </a:rPr>
              <a:t> da </a:t>
            </a:r>
            <a:r>
              <a:rPr lang="fr-FR" sz="3600" b="1" i="1" dirty="0" err="1">
                <a:solidFill>
                  <a:srgbClr val="C9D400"/>
                </a:solidFill>
              </a:rPr>
              <a:t>monitorização</a:t>
            </a:r>
            <a:r>
              <a:rPr lang="fr-FR" sz="3600" b="1" i="1" dirty="0">
                <a:solidFill>
                  <a:srgbClr val="C9D400"/>
                </a:solidFill>
              </a:rPr>
              <a:t> do </a:t>
            </a:r>
            <a:r>
              <a:rPr lang="fr-FR" sz="3600" b="1" i="1" dirty="0" err="1">
                <a:solidFill>
                  <a:srgbClr val="C9D400"/>
                </a:solidFill>
              </a:rPr>
              <a:t>território</a:t>
            </a:r>
            <a:endParaRPr lang="fr-FR" sz="3600" b="1" i="1" dirty="0">
              <a:solidFill>
                <a:srgbClr val="C9D4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5633613"/>
            <a:ext cx="2597727" cy="1143000"/>
          </a:xfrm>
          <a:prstGeom prst="rect">
            <a:avLst/>
          </a:prstGeom>
        </p:spPr>
      </p:pic>
      <p:grpSp>
        <p:nvGrpSpPr>
          <p:cNvPr id="5" name="Groupe 4"/>
          <p:cNvGrpSpPr/>
          <p:nvPr/>
        </p:nvGrpSpPr>
        <p:grpSpPr>
          <a:xfrm>
            <a:off x="393653" y="908720"/>
            <a:ext cx="8210795" cy="1005305"/>
            <a:chOff x="316311" y="5639632"/>
            <a:chExt cx="8210795" cy="1005305"/>
          </a:xfrm>
        </p:grpSpPr>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5"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6"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7" cstate="print">
              <a:extLst>
                <a:ext uri="{28A0092B-C50C-407E-A947-70E740481C1C}">
                  <a14:useLocalDpi xmlns:a14="http://schemas.microsoft.com/office/drawing/2010/main" val="0"/>
                </a:ext>
              </a:extLst>
            </a:blip>
            <a:srcRect l="19535" r="17126"/>
            <a:stretch/>
          </p:blipFill>
          <p:spPr>
            <a:xfrm rot="5400000">
              <a:off x="7329729" y="5447559"/>
              <a:ext cx="1005304" cy="1389450"/>
            </a:xfrm>
            <a:prstGeom prst="rect">
              <a:avLst/>
            </a:prstGeom>
            <a:ln>
              <a:solidFill>
                <a:schemeClr val="tx1"/>
              </a:solidFill>
            </a:ln>
          </p:spPr>
        </p:pic>
        <p:pic>
          <p:nvPicPr>
            <p:cNvPr id="11" name="Image 10"/>
            <p:cNvPicPr/>
            <p:nvPr/>
          </p:nvPicPr>
          <p:blipFill rotWithShape="1">
            <a:blip r:embed="rId8"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9"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86411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 O </a:t>
            </a:r>
            <a:r>
              <a:rPr lang="fr-FR" sz="2200" b="1" dirty="0" err="1">
                <a:solidFill>
                  <a:schemeClr val="accent4"/>
                </a:solidFill>
              </a:rPr>
              <a:t>vector</a:t>
            </a:r>
            <a:r>
              <a:rPr lang="fr-FR" sz="2200" b="1" dirty="0">
                <a:solidFill>
                  <a:schemeClr val="accent4"/>
                </a:solidFill>
              </a:rPr>
              <a:t> : </a:t>
            </a:r>
            <a:r>
              <a:rPr lang="fr-FR" sz="2200" b="1" i="1" dirty="0" err="1">
                <a:solidFill>
                  <a:schemeClr val="accent4"/>
                </a:solidFill>
              </a:rPr>
              <a:t>Scaphoideus</a:t>
            </a:r>
            <a:r>
              <a:rPr lang="fr-FR" sz="2200" b="1" i="1" dirty="0">
                <a:solidFill>
                  <a:schemeClr val="accent4"/>
                </a:solidFill>
              </a:rPr>
              <a:t> titanus</a:t>
            </a:r>
            <a:r>
              <a:rPr lang="fr-FR" sz="2200" b="1" dirty="0">
                <a:solidFill>
                  <a:schemeClr val="accent4"/>
                </a:solidFill>
              </a:rPr>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10</a:t>
            </a:fld>
            <a:endParaRPr lang="fr-FR" dirty="0"/>
          </a:p>
        </p:txBody>
      </p:sp>
      <p:sp>
        <p:nvSpPr>
          <p:cNvPr id="6" name="Espace réservé du contenu 2"/>
          <p:cNvSpPr txBox="1">
            <a:spLocks/>
          </p:cNvSpPr>
          <p:nvPr/>
        </p:nvSpPr>
        <p:spPr>
          <a:xfrm>
            <a:off x="539552" y="2140516"/>
            <a:ext cx="8136904" cy="39712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200" u="sng" dirty="0" err="1"/>
              <a:t>Comportamento</a:t>
            </a:r>
            <a:r>
              <a:rPr lang="fr-FR" sz="2200" u="sng" dirty="0"/>
              <a:t> </a:t>
            </a:r>
            <a:r>
              <a:rPr lang="fr-FR" sz="2200" u="sng" dirty="0" err="1"/>
              <a:t>alimentar</a:t>
            </a:r>
            <a:endParaRPr lang="fr-FR" sz="2200" u="sng" dirty="0"/>
          </a:p>
          <a:p>
            <a:pPr lvl="1" algn="just"/>
            <a:r>
              <a:rPr lang="en-US" sz="2200" dirty="0"/>
              <a:t>É um </a:t>
            </a:r>
            <a:r>
              <a:rPr lang="en-US" sz="2200" dirty="0" err="1"/>
              <a:t>insecto</a:t>
            </a:r>
            <a:r>
              <a:rPr lang="en-US" sz="2200" dirty="0"/>
              <a:t> picador-</a:t>
            </a:r>
            <a:r>
              <a:rPr lang="en-US" sz="2200" dirty="0" err="1"/>
              <a:t>sugador</a:t>
            </a:r>
            <a:r>
              <a:rPr lang="en-US" sz="2200" dirty="0"/>
              <a:t> que se </a:t>
            </a:r>
            <a:r>
              <a:rPr lang="en-US" sz="2200" dirty="0" err="1"/>
              <a:t>alimenta</a:t>
            </a:r>
            <a:r>
              <a:rPr lang="en-US" sz="2200" dirty="0"/>
              <a:t> </a:t>
            </a:r>
            <a:r>
              <a:rPr lang="en-US" sz="2200" dirty="0" err="1"/>
              <a:t>nas</a:t>
            </a:r>
            <a:r>
              <a:rPr lang="en-US" sz="2200" dirty="0"/>
              <a:t> </a:t>
            </a:r>
            <a:r>
              <a:rPr lang="en-US" sz="2200" dirty="0" err="1"/>
              <a:t>folhas</a:t>
            </a:r>
            <a:r>
              <a:rPr lang="en-US" sz="2200" dirty="0"/>
              <a:t> das </a:t>
            </a:r>
            <a:r>
              <a:rPr lang="en-US" sz="2200" dirty="0" err="1"/>
              <a:t>videiras</a:t>
            </a:r>
            <a:endParaRPr lang="en-US" sz="2200" dirty="0"/>
          </a:p>
          <a:p>
            <a:pPr lvl="1" algn="just"/>
            <a:r>
              <a:rPr lang="pt-PT" sz="2200" dirty="0"/>
              <a:t>Aquisição do fitoplasma possível desde o primeiro estágio larval</a:t>
            </a:r>
            <a:endParaRPr lang="en-US" sz="2200" dirty="0"/>
          </a:p>
          <a:p>
            <a:pPr lvl="1" algn="just"/>
            <a:r>
              <a:rPr lang="en-US" sz="2200" dirty="0" err="1"/>
              <a:t>Período</a:t>
            </a:r>
            <a:r>
              <a:rPr lang="en-US" sz="2200" dirty="0"/>
              <a:t> de </a:t>
            </a:r>
            <a:r>
              <a:rPr lang="en-US" sz="2200" dirty="0" err="1"/>
              <a:t>incubação</a:t>
            </a:r>
            <a:r>
              <a:rPr lang="en-US" sz="2200" dirty="0"/>
              <a:t> de 1 </a:t>
            </a:r>
            <a:r>
              <a:rPr lang="en-US" sz="2200" dirty="0" err="1"/>
              <a:t>mês</a:t>
            </a:r>
            <a:r>
              <a:rPr lang="en-US" sz="2200" dirty="0"/>
              <a:t>, </a:t>
            </a:r>
            <a:r>
              <a:rPr lang="en-US" sz="2200" dirty="0" err="1"/>
              <a:t>permanecendo</a:t>
            </a:r>
            <a:r>
              <a:rPr lang="en-US" sz="2200" dirty="0"/>
              <a:t> </a:t>
            </a:r>
            <a:r>
              <a:rPr lang="en-US" sz="2200" dirty="0" err="1"/>
              <a:t>infeccioso</a:t>
            </a:r>
            <a:r>
              <a:rPr lang="en-US" sz="2200" dirty="0"/>
              <a:t> para o resto da </a:t>
            </a:r>
            <a:r>
              <a:rPr lang="en-US" sz="2200" dirty="0" err="1"/>
              <a:t>vida</a:t>
            </a:r>
            <a:endParaRPr lang="en-US" sz="2200" dirty="0"/>
          </a:p>
          <a:p>
            <a:pPr lvl="1" algn="just"/>
            <a:endParaRPr lang="en-US" sz="2200" dirty="0"/>
          </a:p>
          <a:p>
            <a:pPr lvl="1" algn="just"/>
            <a:endParaRPr lang="fr-FR" sz="2200" dirty="0"/>
          </a:p>
          <a:p>
            <a:pPr lvl="1" algn="just"/>
            <a:endParaRPr lang="fr-FR" sz="2200" dirty="0"/>
          </a:p>
        </p:txBody>
      </p:sp>
      <p:sp>
        <p:nvSpPr>
          <p:cNvPr id="10"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a:solidFill>
                  <a:schemeClr val="accent4"/>
                </a:solidFill>
              </a:rPr>
              <a:t>Os agentes e a </a:t>
            </a:r>
            <a:r>
              <a:rPr lang="fr-FR" sz="3200" b="1" dirty="0" err="1">
                <a:solidFill>
                  <a:schemeClr val="accent4"/>
                </a:solidFill>
              </a:rPr>
              <a:t>Doença</a:t>
            </a:r>
            <a:endParaRPr lang="fr-FR" sz="3200" b="1" dirty="0">
              <a:solidFill>
                <a:schemeClr val="accent4"/>
              </a:solidFill>
            </a:endParaRPr>
          </a:p>
        </p:txBody>
      </p:sp>
      <p:grpSp>
        <p:nvGrpSpPr>
          <p:cNvPr id="7" name="Groupe 6"/>
          <p:cNvGrpSpPr/>
          <p:nvPr/>
        </p:nvGrpSpPr>
        <p:grpSpPr>
          <a:xfrm>
            <a:off x="316311" y="5639632"/>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1" name="Image 10"/>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3" name="Image 1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4" name="Image 1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5" name="Image 1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31657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578119"/>
            <a:ext cx="8496944" cy="4525963"/>
          </a:xfrm>
        </p:spPr>
        <p:txBody>
          <a:bodyPr>
            <a:normAutofit/>
          </a:bodyPr>
          <a:lstStyle/>
          <a:p>
            <a:pPr marL="0" indent="0" algn="ctr">
              <a:buNone/>
            </a:pPr>
            <a:r>
              <a:rPr lang="fr-FR" sz="2200" b="1" dirty="0">
                <a:solidFill>
                  <a:schemeClr val="accent4"/>
                </a:solidFill>
              </a:rPr>
              <a:t>3) O </a:t>
            </a:r>
            <a:r>
              <a:rPr lang="fr-FR" sz="2200" b="1" dirty="0" err="1">
                <a:solidFill>
                  <a:schemeClr val="accent4"/>
                </a:solidFill>
              </a:rPr>
              <a:t>hospedeiro</a:t>
            </a:r>
            <a:r>
              <a:rPr lang="fr-FR" sz="2200" b="1" dirty="0">
                <a:solidFill>
                  <a:schemeClr val="accent4"/>
                </a:solidFill>
              </a:rPr>
              <a:t>: </a:t>
            </a:r>
            <a:r>
              <a:rPr lang="fr-FR" sz="2200" b="1" dirty="0" err="1">
                <a:solidFill>
                  <a:schemeClr val="accent4"/>
                </a:solidFill>
              </a:rPr>
              <a:t>videira</a:t>
            </a:r>
            <a:endParaRPr lang="fr-FR" sz="2200" b="1" dirty="0">
              <a:solidFill>
                <a:schemeClr val="accent4"/>
              </a:solidFill>
            </a:endParaRPr>
          </a:p>
          <a:p>
            <a:pPr algn="just"/>
            <a:r>
              <a:rPr lang="fr-FR" sz="2200" i="1" dirty="0"/>
              <a:t>O </a:t>
            </a:r>
            <a:r>
              <a:rPr lang="fr-FR" sz="2200" i="1" dirty="0" err="1"/>
              <a:t>Scaphoideus</a:t>
            </a:r>
            <a:r>
              <a:rPr lang="fr-FR" sz="2200" i="1" dirty="0"/>
              <a:t> </a:t>
            </a:r>
            <a:r>
              <a:rPr lang="fr-FR" sz="2200" i="1" dirty="0" err="1"/>
              <a:t>titanus</a:t>
            </a:r>
            <a:r>
              <a:rPr lang="fr-FR" sz="2200" i="1" dirty="0"/>
              <a:t> </a:t>
            </a:r>
            <a:r>
              <a:rPr lang="fr-FR" sz="2200" i="1" dirty="0" err="1"/>
              <a:t>dependo</a:t>
            </a:r>
            <a:r>
              <a:rPr lang="fr-FR" sz="2200" i="1" dirty="0"/>
              <a:t> do </a:t>
            </a:r>
            <a:r>
              <a:rPr lang="fr-FR" sz="2200" i="1" dirty="0" err="1"/>
              <a:t>seu</a:t>
            </a:r>
            <a:r>
              <a:rPr lang="fr-FR" sz="2200" i="1" dirty="0"/>
              <a:t> </a:t>
            </a:r>
            <a:r>
              <a:rPr lang="fr-FR" sz="2200" i="1" dirty="0" err="1"/>
              <a:t>hospedeiro</a:t>
            </a:r>
            <a:r>
              <a:rPr lang="fr-FR" sz="2200" i="1" dirty="0"/>
              <a:t> principal, a</a:t>
            </a:r>
            <a:r>
              <a:rPr lang="fr-FR" sz="2200" dirty="0"/>
              <a:t> </a:t>
            </a:r>
            <a:r>
              <a:rPr lang="fr-FR" sz="2200" dirty="0" err="1"/>
              <a:t>videira</a:t>
            </a:r>
            <a:r>
              <a:rPr lang="fr-FR" sz="2200" i="1" dirty="0"/>
              <a:t>: </a:t>
            </a:r>
            <a:r>
              <a:rPr lang="fr-FR" sz="2200" dirty="0"/>
              <a:t>a </a:t>
            </a:r>
            <a:r>
              <a:rPr lang="fr-FR" sz="2200" dirty="0" err="1"/>
              <a:t>cigarrinha</a:t>
            </a:r>
            <a:r>
              <a:rPr lang="fr-FR" sz="2200" dirty="0"/>
              <a:t> </a:t>
            </a:r>
            <a:r>
              <a:rPr lang="fr-FR" sz="2200" dirty="0" err="1"/>
              <a:t>só</a:t>
            </a:r>
            <a:r>
              <a:rPr lang="fr-FR" sz="2200" dirty="0"/>
              <a:t> </a:t>
            </a:r>
            <a:r>
              <a:rPr lang="fr-FR" sz="2200" dirty="0" err="1"/>
              <a:t>completa</a:t>
            </a:r>
            <a:r>
              <a:rPr lang="fr-FR" sz="2200" dirty="0"/>
              <a:t> o </a:t>
            </a:r>
            <a:r>
              <a:rPr lang="fr-FR" sz="2200" dirty="0" err="1"/>
              <a:t>seu</a:t>
            </a:r>
            <a:r>
              <a:rPr lang="fr-FR" sz="2200" dirty="0"/>
              <a:t> </a:t>
            </a:r>
            <a:r>
              <a:rPr lang="fr-FR" sz="2200" dirty="0" err="1"/>
              <a:t>ciclo</a:t>
            </a:r>
            <a:r>
              <a:rPr lang="fr-FR" sz="2200" dirty="0"/>
              <a:t> de vida na </a:t>
            </a:r>
            <a:r>
              <a:rPr lang="fr-FR" sz="2200" i="1" dirty="0"/>
              <a:t>Vitis </a:t>
            </a:r>
            <a:r>
              <a:rPr lang="fr-FR" sz="2200" i="1" dirty="0" err="1"/>
              <a:t>vinifera</a:t>
            </a:r>
            <a:r>
              <a:rPr lang="fr-FR" sz="2200" i="1" dirty="0"/>
              <a:t> </a:t>
            </a:r>
          </a:p>
          <a:p>
            <a:pPr algn="just"/>
            <a:r>
              <a:rPr lang="fr-FR" sz="2200" dirty="0"/>
              <a:t>O Fitoplasma </a:t>
            </a:r>
            <a:r>
              <a:rPr lang="fr-FR" sz="2200" dirty="0" err="1"/>
              <a:t>está</a:t>
            </a:r>
            <a:r>
              <a:rPr lang="fr-FR" sz="2200" dirty="0"/>
              <a:t> </a:t>
            </a:r>
            <a:r>
              <a:rPr lang="fr-FR" sz="2200" dirty="0" err="1"/>
              <a:t>presente</a:t>
            </a:r>
            <a:r>
              <a:rPr lang="fr-FR" sz="2200" dirty="0"/>
              <a:t> </a:t>
            </a:r>
            <a:r>
              <a:rPr lang="fr-FR" sz="2200" dirty="0" err="1"/>
              <a:t>noutras</a:t>
            </a:r>
            <a:r>
              <a:rPr lang="fr-FR" sz="2200" dirty="0"/>
              <a:t> plantas </a:t>
            </a:r>
            <a:r>
              <a:rPr lang="fr-FR" sz="2200" dirty="0" err="1"/>
              <a:t>selvagens</a:t>
            </a:r>
            <a:r>
              <a:rPr lang="fr-FR" sz="2200" dirty="0"/>
              <a:t>: </a:t>
            </a:r>
            <a:r>
              <a:rPr lang="fr-FR" sz="2200" i="1" dirty="0" err="1"/>
              <a:t>Alnus</a:t>
            </a:r>
            <a:r>
              <a:rPr lang="fr-FR" sz="2200" dirty="0"/>
              <a:t> e </a:t>
            </a:r>
            <a:r>
              <a:rPr lang="fr-FR" sz="2200" i="1" dirty="0" err="1"/>
              <a:t>Clematis</a:t>
            </a:r>
            <a:endParaRPr lang="fr-FR" sz="2200" i="1" dirty="0"/>
          </a:p>
          <a:p>
            <a:pPr marL="0" indent="0" algn="just">
              <a:buNone/>
            </a:pPr>
            <a:r>
              <a:rPr lang="fr-FR" sz="2200" dirty="0">
                <a:sym typeface="Wingdings" pitchFamily="2" charset="2"/>
              </a:rPr>
              <a:t>		 </a:t>
            </a:r>
            <a:r>
              <a:rPr lang="fr-FR" sz="2200" dirty="0" err="1">
                <a:sym typeface="Wingdings" pitchFamily="2" charset="2"/>
              </a:rPr>
              <a:t>Associado</a:t>
            </a:r>
            <a:r>
              <a:rPr lang="fr-FR" sz="2200" dirty="0">
                <a:sym typeface="Wingdings" pitchFamily="2" charset="2"/>
              </a:rPr>
              <a:t> a </a:t>
            </a:r>
            <a:r>
              <a:rPr lang="fr-FR" sz="2200" dirty="0" err="1">
                <a:sym typeface="Wingdings" pitchFamily="2" charset="2"/>
              </a:rPr>
              <a:t>outros</a:t>
            </a:r>
            <a:r>
              <a:rPr lang="fr-FR" sz="2200" dirty="0">
                <a:sym typeface="Wingdings" pitchFamily="2" charset="2"/>
              </a:rPr>
              <a:t> </a:t>
            </a:r>
            <a:r>
              <a:rPr lang="fr-FR" sz="2200" dirty="0" err="1">
                <a:sym typeface="Wingdings" pitchFamily="2" charset="2"/>
              </a:rPr>
              <a:t>vectores</a:t>
            </a:r>
            <a:r>
              <a:rPr lang="fr-FR" sz="2200" dirty="0">
                <a:sym typeface="Wingdings" pitchFamily="2" charset="2"/>
              </a:rPr>
              <a:t>: </a:t>
            </a:r>
            <a:r>
              <a:rPr lang="fr-FR" sz="2200" dirty="0" err="1">
                <a:solidFill>
                  <a:schemeClr val="accent4"/>
                </a:solidFill>
                <a:sym typeface="Wingdings" pitchFamily="2" charset="2"/>
              </a:rPr>
              <a:t>possível</a:t>
            </a:r>
            <a:r>
              <a:rPr lang="fr-FR" sz="2200" dirty="0">
                <a:solidFill>
                  <a:schemeClr val="accent4"/>
                </a:solidFill>
                <a:sym typeface="Wingdings" pitchFamily="2" charset="2"/>
              </a:rPr>
              <a:t> </a:t>
            </a:r>
            <a:r>
              <a:rPr lang="fr-FR" sz="2200" dirty="0" err="1">
                <a:solidFill>
                  <a:schemeClr val="accent4"/>
                </a:solidFill>
                <a:sym typeface="Wingdings" pitchFamily="2" charset="2"/>
              </a:rPr>
              <a:t>transmissão</a:t>
            </a:r>
            <a:endParaRPr lang="fr-FR" sz="2200" dirty="0">
              <a:solidFill>
                <a:schemeClr val="accent4"/>
              </a:solidFill>
              <a:sym typeface="Wingdings" pitchFamily="2" charset="2"/>
            </a:endParaRPr>
          </a:p>
          <a:p>
            <a:pPr marL="0" indent="0" algn="ctr">
              <a:buNone/>
            </a:pPr>
            <a:endParaRPr lang="fr-FR" sz="2200" dirty="0">
              <a:solidFill>
                <a:schemeClr val="accent4"/>
              </a:solidFill>
              <a:sym typeface="Wingdings" pitchFamily="2" charset="2"/>
            </a:endParaRPr>
          </a:p>
          <a:p>
            <a:pPr marL="0" indent="0" algn="ctr">
              <a:buNone/>
            </a:pPr>
            <a:r>
              <a:rPr lang="fr-FR" sz="2200" dirty="0">
                <a:solidFill>
                  <a:schemeClr val="accent4"/>
                </a:solidFill>
                <a:sym typeface="Wingdings" pitchFamily="2" charset="2"/>
              </a:rPr>
              <a:t> </a:t>
            </a:r>
            <a:r>
              <a:rPr lang="fr-FR" sz="2200" dirty="0" err="1">
                <a:solidFill>
                  <a:schemeClr val="accent4"/>
                </a:solidFill>
                <a:sym typeface="Wingdings" pitchFamily="2" charset="2"/>
              </a:rPr>
              <a:t>Doença</a:t>
            </a:r>
            <a:r>
              <a:rPr lang="fr-FR" sz="2200" dirty="0">
                <a:solidFill>
                  <a:schemeClr val="accent4"/>
                </a:solidFill>
                <a:sym typeface="Wingdings" pitchFamily="2" charset="2"/>
              </a:rPr>
              <a:t> </a:t>
            </a:r>
            <a:r>
              <a:rPr lang="fr-FR" sz="2200" dirty="0" err="1">
                <a:solidFill>
                  <a:schemeClr val="accent4"/>
                </a:solidFill>
                <a:sym typeface="Wingdings" pitchFamily="2" charset="2"/>
              </a:rPr>
              <a:t>extremamente</a:t>
            </a:r>
            <a:r>
              <a:rPr lang="fr-FR" sz="2200" dirty="0">
                <a:solidFill>
                  <a:schemeClr val="accent4"/>
                </a:solidFill>
                <a:sym typeface="Wingdings" pitchFamily="2" charset="2"/>
              </a:rPr>
              <a:t> </a:t>
            </a:r>
            <a:r>
              <a:rPr lang="fr-FR" sz="2200" dirty="0" err="1">
                <a:solidFill>
                  <a:schemeClr val="accent4"/>
                </a:solidFill>
                <a:sym typeface="Wingdings" pitchFamily="2" charset="2"/>
              </a:rPr>
              <a:t>epidémica</a:t>
            </a:r>
            <a:endParaRPr lang="fr-FR" sz="2200" dirty="0">
              <a:solidFill>
                <a:srgbClr val="002060"/>
              </a:solidFill>
              <a:sym typeface="Wingdings" pitchFamily="2" charset="2"/>
            </a:endParaRPr>
          </a:p>
          <a:p>
            <a:pPr marL="0" indent="0" algn="just">
              <a:buNone/>
            </a:pPr>
            <a:endParaRPr lang="fr-FR" sz="2200"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11</a:t>
            </a:fld>
            <a:endParaRPr lang="fr-FR" dirty="0"/>
          </a:p>
        </p:txBody>
      </p:sp>
      <p:sp>
        <p:nvSpPr>
          <p:cNvPr id="10" name="ZoneTexte 9"/>
          <p:cNvSpPr txBox="1"/>
          <p:nvPr/>
        </p:nvSpPr>
        <p:spPr>
          <a:xfrm>
            <a:off x="4693843" y="6262619"/>
            <a:ext cx="1609180" cy="353943"/>
          </a:xfrm>
          <a:prstGeom prst="rect">
            <a:avLst/>
          </a:prstGeom>
          <a:noFill/>
        </p:spPr>
        <p:txBody>
          <a:bodyPr wrap="square" rtlCol="0">
            <a:spAutoFit/>
          </a:bodyPr>
          <a:lstStyle/>
          <a:p>
            <a:pPr algn="ctr"/>
            <a:r>
              <a:rPr lang="fr-FR" sz="1100" i="1" dirty="0" err="1"/>
              <a:t>Clématis</a:t>
            </a:r>
            <a:r>
              <a:rPr lang="fr-FR" sz="1100" i="1" dirty="0"/>
              <a:t> </a:t>
            </a:r>
            <a:r>
              <a:rPr lang="fr-FR" sz="1100" i="1" dirty="0" err="1"/>
              <a:t>vitalba</a:t>
            </a:r>
            <a:endParaRPr lang="fr-FR" sz="1100" i="1" dirty="0"/>
          </a:p>
          <a:p>
            <a:pPr algn="ctr"/>
            <a:r>
              <a:rPr lang="fr-FR" sz="600" i="1" dirty="0">
                <a:solidFill>
                  <a:schemeClr val="bg1">
                    <a:lumMod val="50000"/>
                  </a:schemeClr>
                </a:solidFill>
              </a:rPr>
              <a:t>© </a:t>
            </a:r>
            <a:r>
              <a:rPr lang="fr-FR" sz="600" i="1" dirty="0" err="1">
                <a:solidFill>
                  <a:schemeClr val="bg1">
                    <a:lumMod val="50000"/>
                  </a:schemeClr>
                </a:solidFill>
              </a:rPr>
              <a:t>Visoflora</a:t>
            </a:r>
            <a:endParaRPr lang="fr-FR" sz="600" i="1" dirty="0">
              <a:solidFill>
                <a:schemeClr val="bg1">
                  <a:lumMod val="50000"/>
                </a:schemeClr>
              </a:solidFill>
            </a:endParaRPr>
          </a:p>
        </p:txBody>
      </p:sp>
      <p:sp>
        <p:nvSpPr>
          <p:cNvPr id="12" name="ZoneTexte 11"/>
          <p:cNvSpPr txBox="1"/>
          <p:nvPr/>
        </p:nvSpPr>
        <p:spPr>
          <a:xfrm>
            <a:off x="6804248" y="6262619"/>
            <a:ext cx="1609180" cy="523220"/>
          </a:xfrm>
          <a:prstGeom prst="rect">
            <a:avLst/>
          </a:prstGeom>
          <a:noFill/>
        </p:spPr>
        <p:txBody>
          <a:bodyPr wrap="square" rtlCol="0">
            <a:spAutoFit/>
          </a:bodyPr>
          <a:lstStyle/>
          <a:p>
            <a:pPr algn="ctr"/>
            <a:r>
              <a:rPr lang="fr-FR" sz="1100" i="1" dirty="0" err="1"/>
              <a:t>Alnus</a:t>
            </a:r>
            <a:r>
              <a:rPr lang="fr-FR" sz="1100" i="1" dirty="0"/>
              <a:t> </a:t>
            </a:r>
            <a:r>
              <a:rPr lang="fr-FR" sz="1100" i="1" dirty="0" err="1"/>
              <a:t>glutinosa</a:t>
            </a:r>
            <a:endParaRPr lang="fr-FR" sz="1100" i="1" dirty="0"/>
          </a:p>
          <a:p>
            <a:pPr algn="ctr"/>
            <a:r>
              <a:rPr lang="fr-FR" sz="600" i="1" dirty="0">
                <a:solidFill>
                  <a:schemeClr val="bg1">
                    <a:lumMod val="50000"/>
                  </a:schemeClr>
                </a:solidFill>
              </a:rPr>
              <a:t>© </a:t>
            </a:r>
            <a:r>
              <a:rPr lang="fr-FR" sz="600" i="1" dirty="0" err="1">
                <a:solidFill>
                  <a:schemeClr val="bg1">
                    <a:lumMod val="50000"/>
                  </a:schemeClr>
                </a:solidFill>
              </a:rPr>
              <a:t>Visoflora</a:t>
            </a:r>
            <a:endParaRPr lang="fr-FR" sz="600" i="1" dirty="0">
              <a:solidFill>
                <a:schemeClr val="bg1">
                  <a:lumMod val="50000"/>
                </a:schemeClr>
              </a:solidFill>
            </a:endParaRPr>
          </a:p>
          <a:p>
            <a:pPr algn="ctr"/>
            <a:endParaRPr lang="fr-FR" sz="1100" i="1" dirty="0"/>
          </a:p>
        </p:txBody>
      </p:sp>
      <p:sp>
        <p:nvSpPr>
          <p:cNvPr id="15"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a:solidFill>
                  <a:schemeClr val="accent4"/>
                </a:solidFill>
              </a:rPr>
              <a:t>Os agentes e a </a:t>
            </a:r>
            <a:r>
              <a:rPr lang="fr-FR" sz="3200" b="1" dirty="0" err="1">
                <a:solidFill>
                  <a:schemeClr val="accent4"/>
                </a:solidFill>
              </a:rPr>
              <a:t>doença</a:t>
            </a:r>
            <a:endParaRPr lang="fr-FR" sz="3200" b="1" dirty="0">
              <a:solidFill>
                <a:schemeClr val="accent4"/>
              </a:solidFill>
            </a:endParaRPr>
          </a:p>
        </p:txBody>
      </p:sp>
      <p:sp>
        <p:nvSpPr>
          <p:cNvPr id="16" name="ZoneTexte 15"/>
          <p:cNvSpPr txBox="1"/>
          <p:nvPr/>
        </p:nvSpPr>
        <p:spPr>
          <a:xfrm>
            <a:off x="2890262" y="6258034"/>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a:t>europaea</a:t>
            </a:r>
            <a:endParaRPr lang="fr-FR" sz="1100" i="1" dirty="0"/>
          </a:p>
          <a:p>
            <a:pPr algn="ctr"/>
            <a:r>
              <a:rPr lang="fr-FR" sz="600" i="1" dirty="0">
                <a:solidFill>
                  <a:schemeClr val="bg1">
                    <a:lumMod val="50000"/>
                  </a:schemeClr>
                </a:solidFill>
              </a:rPr>
              <a:t>© Dimitri </a:t>
            </a:r>
            <a:r>
              <a:rPr lang="fr-FR" sz="600" i="1" dirty="0" err="1">
                <a:solidFill>
                  <a:schemeClr val="bg1">
                    <a:lumMod val="50000"/>
                  </a:schemeClr>
                </a:solidFill>
              </a:rPr>
              <a:t>Geystor</a:t>
            </a:r>
            <a:endParaRPr lang="fr-FR" sz="600" i="1" dirty="0">
              <a:solidFill>
                <a:schemeClr val="bg1">
                  <a:lumMod val="50000"/>
                </a:schemeClr>
              </a:solidFill>
            </a:endParaRPr>
          </a:p>
        </p:txBody>
      </p:sp>
      <p:pic>
        <p:nvPicPr>
          <p:cNvPr id="17" name="Picture 6" descr="Réf. 12 277 : Dictyophara europa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961537"/>
            <a:ext cx="1511068" cy="129649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760614" y="6248263"/>
            <a:ext cx="1579138" cy="353943"/>
          </a:xfrm>
          <a:prstGeom prst="rect">
            <a:avLst/>
          </a:prstGeom>
          <a:noFill/>
        </p:spPr>
        <p:txBody>
          <a:bodyPr wrap="square" rtlCol="0">
            <a:spAutoFit/>
          </a:bodyPr>
          <a:lstStyle/>
          <a:p>
            <a:pPr algn="ctr"/>
            <a:r>
              <a:rPr lang="fr-FR" sz="1100" i="1" dirty="0" err="1"/>
              <a:t>Oncopsis</a:t>
            </a:r>
            <a:r>
              <a:rPr lang="fr-FR" sz="1100" i="1" dirty="0"/>
              <a:t> </a:t>
            </a:r>
            <a:r>
              <a:rPr lang="fr-FR" sz="1100" i="1" dirty="0" err="1"/>
              <a:t>Alni</a:t>
            </a:r>
            <a:endParaRPr lang="fr-FR" sz="1100" i="1" dirty="0"/>
          </a:p>
          <a:p>
            <a:pPr algn="ctr"/>
            <a:r>
              <a:rPr lang="fr-FR" sz="600" i="1" dirty="0">
                <a:solidFill>
                  <a:schemeClr val="bg1">
                    <a:lumMod val="50000"/>
                  </a:schemeClr>
                </a:solidFill>
              </a:rPr>
              <a:t>©Tristan Bantock</a:t>
            </a:r>
          </a:p>
        </p:txBody>
      </p:sp>
      <p:pic>
        <p:nvPicPr>
          <p:cNvPr id="19" name="Picture 4" descr="Résultat de recherche d'images pour &quot;oncopsis alni&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89" y="4960459"/>
            <a:ext cx="1853679" cy="12975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 de recherche d'images pour &quot;clématite sauvag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960459"/>
            <a:ext cx="1946587" cy="1302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aulne glutineux&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4339" y="4961537"/>
            <a:ext cx="1738477" cy="130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p:nvPr/>
        </p:nvPicPr>
        <p:blipFill>
          <a:blip r:embed="rId3" cstate="print">
            <a:extLst>
              <a:ext uri="{28A0092B-C50C-407E-A947-70E740481C1C}">
                <a14:useLocalDpi xmlns:a14="http://schemas.microsoft.com/office/drawing/2010/main" val="0"/>
              </a:ext>
            </a:extLst>
          </a:blip>
          <a:stretch>
            <a:fillRect/>
          </a:stretch>
        </p:blipFill>
        <p:spPr>
          <a:xfrm>
            <a:off x="5855620" y="2386135"/>
            <a:ext cx="2155488" cy="1906961"/>
          </a:xfrm>
          <a:prstGeom prst="rect">
            <a:avLst/>
          </a:prstGeom>
        </p:spPr>
      </p:pic>
      <p:pic>
        <p:nvPicPr>
          <p:cNvPr id="23" name="Image 22"/>
          <p:cNvPicPr/>
          <p:nvPr/>
        </p:nvPicPr>
        <p:blipFill>
          <a:blip r:embed="rId4" cstate="print">
            <a:extLst>
              <a:ext uri="{28A0092B-C50C-407E-A947-70E740481C1C}">
                <a14:useLocalDpi xmlns:a14="http://schemas.microsoft.com/office/drawing/2010/main" val="0"/>
              </a:ext>
            </a:extLst>
          </a:blip>
          <a:stretch>
            <a:fillRect/>
          </a:stretch>
        </p:blipFill>
        <p:spPr>
          <a:xfrm>
            <a:off x="3090803" y="2386135"/>
            <a:ext cx="2561317" cy="1906961"/>
          </a:xfrm>
          <a:prstGeom prst="rect">
            <a:avLst/>
          </a:prstGeom>
        </p:spPr>
      </p:pic>
      <p:pic>
        <p:nvPicPr>
          <p:cNvPr id="20" name="Image 19"/>
          <p:cNvPicPr/>
          <p:nvPr/>
        </p:nvPicPr>
        <p:blipFill>
          <a:blip r:embed="rId5" cstate="print">
            <a:extLst>
              <a:ext uri="{28A0092B-C50C-407E-A947-70E740481C1C}">
                <a14:useLocalDpi xmlns:a14="http://schemas.microsoft.com/office/drawing/2010/main" val="0"/>
              </a:ext>
            </a:extLst>
          </a:blip>
          <a:stretch>
            <a:fillRect/>
          </a:stretch>
        </p:blipFill>
        <p:spPr>
          <a:xfrm>
            <a:off x="688320" y="2386135"/>
            <a:ext cx="2155488" cy="1906961"/>
          </a:xfrm>
          <a:prstGeom prst="rect">
            <a:avLst/>
          </a:prstGeom>
        </p:spPr>
      </p:pic>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Prospecção</a:t>
            </a:r>
            <a:r>
              <a:rPr lang="fr-FR" sz="3200" b="1" dirty="0">
                <a:solidFill>
                  <a:schemeClr val="accent4"/>
                </a:solidFill>
              </a:rPr>
              <a:t> e </a:t>
            </a:r>
            <a:r>
              <a:rPr lang="fr-FR" sz="3200" b="1" dirty="0" err="1">
                <a:solidFill>
                  <a:schemeClr val="accent4"/>
                </a:solidFill>
              </a:rPr>
              <a:t>Monitorização</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4525963"/>
          </a:xfrm>
        </p:spPr>
        <p:txBody>
          <a:bodyPr>
            <a:normAutofit/>
          </a:bodyPr>
          <a:lstStyle/>
          <a:p>
            <a:pPr marL="0" indent="0" algn="just">
              <a:buNone/>
            </a:pPr>
            <a:r>
              <a:rPr lang="fr-FR" sz="2200" b="1" u="sng" dirty="0" err="1">
                <a:solidFill>
                  <a:schemeClr val="accent4"/>
                </a:solidFill>
              </a:rPr>
              <a:t>Identificação</a:t>
            </a:r>
            <a:r>
              <a:rPr lang="fr-FR" sz="2200" b="1" u="sng" dirty="0">
                <a:solidFill>
                  <a:schemeClr val="accent4"/>
                </a:solidFill>
              </a:rPr>
              <a:t> da </a:t>
            </a:r>
            <a:r>
              <a:rPr lang="fr-FR" sz="2200" b="1" u="sng" dirty="0" err="1">
                <a:solidFill>
                  <a:schemeClr val="accent4"/>
                </a:solidFill>
              </a:rPr>
              <a:t>cigarrinha</a:t>
            </a:r>
            <a:endParaRPr lang="fr-FR" sz="2200" b="1" u="sng" dirty="0">
              <a:solidFill>
                <a:schemeClr val="accent4"/>
              </a:solidFill>
            </a:endParaRPr>
          </a:p>
          <a:p>
            <a:pPr marL="0" indent="0" algn="just">
              <a:buNone/>
            </a:pPr>
            <a:endParaRPr lang="fr-FR" sz="2200" b="1" u="sng" dirty="0">
              <a:solidFill>
                <a:schemeClr val="accent4"/>
              </a:solidFill>
            </a:endParaRPr>
          </a:p>
          <a:p>
            <a:pPr marL="0" indent="0" algn="just">
              <a:buNone/>
            </a:pPr>
            <a:endParaRPr lang="fr-FR" sz="2200" b="1" u="sng"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12</a:t>
            </a:fld>
            <a:endParaRPr lang="fr-FR" dirty="0"/>
          </a:p>
        </p:txBody>
      </p:sp>
      <p:sp>
        <p:nvSpPr>
          <p:cNvPr id="15" name="ZoneTexte 14"/>
          <p:cNvSpPr txBox="1"/>
          <p:nvPr/>
        </p:nvSpPr>
        <p:spPr>
          <a:xfrm>
            <a:off x="2438228" y="4319518"/>
            <a:ext cx="4135096" cy="261610"/>
          </a:xfrm>
          <a:prstGeom prst="rect">
            <a:avLst/>
          </a:prstGeom>
          <a:noFill/>
        </p:spPr>
        <p:txBody>
          <a:bodyPr wrap="square" rtlCol="0">
            <a:spAutoFit/>
          </a:bodyPr>
          <a:lstStyle/>
          <a:p>
            <a:pPr algn="ctr"/>
            <a:r>
              <a:rPr lang="fr-FR" sz="1100" i="1" dirty="0" err="1"/>
              <a:t>Estados</a:t>
            </a:r>
            <a:r>
              <a:rPr lang="fr-FR" sz="1100" i="1" dirty="0"/>
              <a:t> </a:t>
            </a:r>
            <a:r>
              <a:rPr lang="fr-FR" sz="1100" i="1" dirty="0" err="1"/>
              <a:t>ninfais</a:t>
            </a:r>
            <a:r>
              <a:rPr lang="fr-FR" sz="1100" i="1" dirty="0"/>
              <a:t>: L1 à Esq., L3 no </a:t>
            </a:r>
            <a:r>
              <a:rPr lang="fr-FR" sz="1100" i="1" dirty="0" err="1"/>
              <a:t>centro</a:t>
            </a:r>
            <a:r>
              <a:rPr lang="fr-FR" sz="1100" i="1" dirty="0"/>
              <a:t> e L5 à </a:t>
            </a:r>
            <a:r>
              <a:rPr lang="fr-FR" sz="1100" i="1" dirty="0" err="1"/>
              <a:t>Dir</a:t>
            </a:r>
            <a:r>
              <a:rPr lang="fr-FR" sz="1100" i="1" dirty="0"/>
              <a:t>.</a:t>
            </a:r>
          </a:p>
        </p:txBody>
      </p:sp>
      <p:sp>
        <p:nvSpPr>
          <p:cNvPr id="21" name="Ellipse 20"/>
          <p:cNvSpPr/>
          <p:nvPr/>
        </p:nvSpPr>
        <p:spPr>
          <a:xfrm>
            <a:off x="4716016" y="3717032"/>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228184" y="3284984"/>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723898" y="2195572"/>
            <a:ext cx="3583866" cy="369332"/>
          </a:xfrm>
          <a:prstGeom prst="rect">
            <a:avLst/>
          </a:prstGeom>
          <a:solidFill>
            <a:schemeClr val="accent3">
              <a:lumMod val="20000"/>
              <a:lumOff val="80000"/>
            </a:schemeClr>
          </a:solidFill>
          <a:ln>
            <a:solidFill>
              <a:srgbClr val="00B050"/>
            </a:solidFill>
          </a:ln>
        </p:spPr>
        <p:txBody>
          <a:bodyPr wrap="none" rtlCol="0">
            <a:spAutoFit/>
          </a:bodyPr>
          <a:lstStyle/>
          <a:p>
            <a:pPr algn="ctr"/>
            <a:r>
              <a:rPr lang="en-US" dirty="0"/>
              <a:t>2 </a:t>
            </a:r>
            <a:r>
              <a:rPr lang="en-US" dirty="0" err="1"/>
              <a:t>pontos</a:t>
            </a:r>
            <a:r>
              <a:rPr lang="en-US" dirty="0"/>
              <a:t> negros </a:t>
            </a:r>
            <a:r>
              <a:rPr lang="en-US" dirty="0" err="1"/>
              <a:t>simétricos</a:t>
            </a:r>
            <a:r>
              <a:rPr lang="en-US" dirty="0"/>
              <a:t> no </a:t>
            </a:r>
            <a:r>
              <a:rPr lang="en-US" dirty="0" err="1"/>
              <a:t>dorso</a:t>
            </a:r>
            <a:endParaRPr lang="fr-FR" dirty="0"/>
          </a:p>
        </p:txBody>
      </p:sp>
      <p:sp>
        <p:nvSpPr>
          <p:cNvPr id="25" name="ZoneTexte 24"/>
          <p:cNvSpPr txBox="1"/>
          <p:nvPr/>
        </p:nvSpPr>
        <p:spPr>
          <a:xfrm>
            <a:off x="4889140" y="6575763"/>
            <a:ext cx="4135096" cy="261610"/>
          </a:xfrm>
          <a:prstGeom prst="rect">
            <a:avLst/>
          </a:prstGeom>
          <a:noFill/>
        </p:spPr>
        <p:txBody>
          <a:bodyPr wrap="square" rtlCol="0">
            <a:spAutoFit/>
          </a:bodyPr>
          <a:lstStyle/>
          <a:p>
            <a:pPr algn="ctr"/>
            <a:r>
              <a:rPr lang="fr-FR" sz="1100" i="1" dirty="0"/>
              <a:t>Scaphoïdeus titanus</a:t>
            </a:r>
          </a:p>
        </p:txBody>
      </p:sp>
      <p:sp>
        <p:nvSpPr>
          <p:cNvPr id="27" name="Espace réservé du contenu 2"/>
          <p:cNvSpPr txBox="1">
            <a:spLocks/>
          </p:cNvSpPr>
          <p:nvPr/>
        </p:nvSpPr>
        <p:spPr>
          <a:xfrm>
            <a:off x="509015" y="4847285"/>
            <a:ext cx="4456112" cy="20280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err="1"/>
              <a:t>Coloração</a:t>
            </a:r>
            <a:r>
              <a:rPr lang="en-US" sz="2200" dirty="0"/>
              <a:t> </a:t>
            </a:r>
            <a:r>
              <a:rPr lang="en-US" sz="2200" dirty="0" err="1"/>
              <a:t>castanha</a:t>
            </a:r>
            <a:endParaRPr lang="en-US" sz="2200" dirty="0"/>
          </a:p>
          <a:p>
            <a:pPr algn="just"/>
            <a:r>
              <a:rPr lang="en-US" sz="2200" dirty="0" err="1"/>
              <a:t>Tamanho</a:t>
            </a:r>
            <a:r>
              <a:rPr lang="en-US" sz="2200" dirty="0"/>
              <a:t> entre 4.8 e  5.8 mm</a:t>
            </a:r>
          </a:p>
          <a:p>
            <a:pPr algn="just"/>
            <a:r>
              <a:rPr lang="en-US" sz="2200" dirty="0"/>
              <a:t>3 </a:t>
            </a:r>
            <a:r>
              <a:rPr lang="en-US" sz="2200" dirty="0" err="1"/>
              <a:t>bandas</a:t>
            </a:r>
            <a:r>
              <a:rPr lang="en-US" sz="2200" dirty="0"/>
              <a:t> </a:t>
            </a:r>
            <a:r>
              <a:rPr lang="en-US" sz="2200" dirty="0" err="1"/>
              <a:t>na</a:t>
            </a:r>
            <a:r>
              <a:rPr lang="en-US" sz="2200" dirty="0"/>
              <a:t> </a:t>
            </a:r>
            <a:r>
              <a:rPr lang="en-US" sz="2200" dirty="0" err="1"/>
              <a:t>cabeça</a:t>
            </a:r>
            <a:r>
              <a:rPr lang="en-US" sz="2200" dirty="0"/>
              <a:t> </a:t>
            </a:r>
            <a:r>
              <a:rPr lang="en-US" sz="2200" dirty="0" err="1"/>
              <a:t>em</a:t>
            </a:r>
            <a:r>
              <a:rPr lang="en-US" sz="2200" dirty="0"/>
              <a:t> </a:t>
            </a:r>
            <a:r>
              <a:rPr lang="en-US" sz="2200" dirty="0" err="1"/>
              <a:t>fêmeas</a:t>
            </a:r>
            <a:endParaRPr lang="en-US" sz="2200" dirty="0"/>
          </a:p>
        </p:txBody>
      </p:sp>
      <p:pic>
        <p:nvPicPr>
          <p:cNvPr id="19" name="Image 18"/>
          <p:cNvPicPr/>
          <p:nvPr/>
        </p:nvPicPr>
        <p:blipFill rotWithShape="1">
          <a:blip r:embed="rId6" cstate="print">
            <a:extLst>
              <a:ext uri="{28A0092B-C50C-407E-A947-70E740481C1C}">
                <a14:useLocalDpi xmlns:a14="http://schemas.microsoft.com/office/drawing/2010/main" val="0"/>
              </a:ext>
            </a:extLst>
          </a:blip>
          <a:srcRect l="8764" r="9295"/>
          <a:stretch/>
        </p:blipFill>
        <p:spPr bwMode="auto">
          <a:xfrm rot="16200000">
            <a:off x="5876038" y="4522405"/>
            <a:ext cx="2114652" cy="2088232"/>
          </a:xfrm>
          <a:prstGeom prst="rect">
            <a:avLst/>
          </a:prstGeom>
          <a:ln>
            <a:noFill/>
          </a:ln>
          <a:extLst>
            <a:ext uri="{53640926-AAD7-44D8-BBD7-CCE9431645EC}">
              <a14:shadowObscured xmlns:a14="http://schemas.microsoft.com/office/drawing/2010/main"/>
            </a:ext>
          </a:extLst>
        </p:spPr>
      </p:pic>
      <p:sp>
        <p:nvSpPr>
          <p:cNvPr id="24" name="Ellipse 23"/>
          <p:cNvSpPr/>
          <p:nvPr/>
        </p:nvSpPr>
        <p:spPr>
          <a:xfrm>
            <a:off x="1547664" y="2780928"/>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055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Prospecção</a:t>
            </a:r>
            <a:r>
              <a:rPr lang="fr-FR" sz="3200" b="1" dirty="0">
                <a:solidFill>
                  <a:schemeClr val="accent4"/>
                </a:solidFill>
              </a:rPr>
              <a:t> e </a:t>
            </a:r>
            <a:r>
              <a:rPr lang="fr-FR" sz="3200" b="1" dirty="0" err="1">
                <a:solidFill>
                  <a:schemeClr val="accent4"/>
                </a:solidFill>
              </a:rPr>
              <a:t>Monitorização</a:t>
            </a:r>
            <a:endParaRPr lang="fr-FR" sz="3200" b="1" dirty="0">
              <a:solidFill>
                <a:schemeClr val="accent4"/>
              </a:solidFill>
            </a:endParaRPr>
          </a:p>
        </p:txBody>
      </p:sp>
      <p:sp>
        <p:nvSpPr>
          <p:cNvPr id="14" name="Espace réservé du contenu 2"/>
          <p:cNvSpPr>
            <a:spLocks noGrp="1"/>
          </p:cNvSpPr>
          <p:nvPr>
            <p:ph idx="1"/>
          </p:nvPr>
        </p:nvSpPr>
        <p:spPr>
          <a:xfrm>
            <a:off x="395536" y="1578119"/>
            <a:ext cx="8318831" cy="4525963"/>
          </a:xfrm>
        </p:spPr>
        <p:txBody>
          <a:bodyPr>
            <a:normAutofit/>
          </a:bodyPr>
          <a:lstStyle/>
          <a:p>
            <a:pPr marL="0" indent="0" algn="just">
              <a:buNone/>
            </a:pPr>
            <a:r>
              <a:rPr lang="fr-FR" sz="2200" b="1" u="sng" dirty="0" err="1">
                <a:solidFill>
                  <a:schemeClr val="accent4"/>
                </a:solidFill>
              </a:rPr>
              <a:t>Identificação</a:t>
            </a:r>
            <a:r>
              <a:rPr lang="fr-FR" sz="2200" b="1" u="sng" dirty="0">
                <a:solidFill>
                  <a:schemeClr val="accent4"/>
                </a:solidFill>
              </a:rPr>
              <a:t> da </a:t>
            </a:r>
            <a:r>
              <a:rPr lang="fr-FR" sz="2200" b="1" u="sng" dirty="0" err="1">
                <a:solidFill>
                  <a:schemeClr val="accent4"/>
                </a:solidFill>
              </a:rPr>
              <a:t>cigarrinha</a:t>
            </a:r>
            <a:endParaRPr lang="fr-FR" sz="2200" b="1" u="sng" dirty="0">
              <a:solidFill>
                <a:schemeClr val="accent4"/>
              </a:solidFill>
            </a:endParaRPr>
          </a:p>
          <a:p>
            <a:pPr marL="0" indent="0" algn="just">
              <a:buNone/>
            </a:pPr>
            <a:endParaRPr lang="en-US" sz="2200" dirty="0"/>
          </a:p>
          <a:p>
            <a:pPr algn="just"/>
            <a:r>
              <a:rPr lang="pt-PT" sz="2200" dirty="0"/>
              <a:t>Possível desde o 1º estágio larval por técnicos treinados</a:t>
            </a:r>
          </a:p>
          <a:p>
            <a:pPr algn="just"/>
            <a:endParaRPr lang="en-US" sz="2200" dirty="0"/>
          </a:p>
          <a:p>
            <a:pPr algn="just"/>
            <a:r>
              <a:rPr lang="en-US" sz="2200" dirty="0" err="1"/>
              <a:t>Inspecção</a:t>
            </a:r>
            <a:r>
              <a:rPr lang="en-US" sz="2200" dirty="0"/>
              <a:t> </a:t>
            </a:r>
            <a:r>
              <a:rPr lang="en-US" sz="2200" dirty="0" err="1"/>
              <a:t>em</a:t>
            </a:r>
            <a:r>
              <a:rPr lang="en-US" sz="2200" dirty="0"/>
              <a:t> 100 a 200 </a:t>
            </a:r>
            <a:r>
              <a:rPr lang="en-US" sz="2200" dirty="0" err="1"/>
              <a:t>folhas</a:t>
            </a:r>
            <a:r>
              <a:rPr lang="en-US" sz="2200" dirty="0"/>
              <a:t>, </a:t>
            </a:r>
            <a:r>
              <a:rPr lang="en-US" sz="2200" dirty="0" err="1"/>
              <a:t>em</a:t>
            </a:r>
            <a:r>
              <a:rPr lang="en-US" sz="2200" dirty="0"/>
              <a:t> </a:t>
            </a:r>
            <a:r>
              <a:rPr lang="en-US" sz="2200" dirty="0" err="1"/>
              <a:t>ladrões</a:t>
            </a:r>
            <a:r>
              <a:rPr lang="en-US" sz="2200" dirty="0"/>
              <a:t> </a:t>
            </a:r>
            <a:r>
              <a:rPr lang="en-US" sz="2200" dirty="0" err="1"/>
              <a:t>ou</a:t>
            </a:r>
            <a:r>
              <a:rPr lang="en-US" sz="2200" dirty="0"/>
              <a:t> </a:t>
            </a:r>
            <a:r>
              <a:rPr lang="en-US" sz="2200" dirty="0" err="1"/>
              <a:t>folhas</a:t>
            </a:r>
            <a:r>
              <a:rPr lang="en-US" sz="2200" dirty="0"/>
              <a:t> da base</a:t>
            </a:r>
          </a:p>
          <a:p>
            <a:pPr algn="just"/>
            <a:endParaRPr lang="en-US" sz="2200" dirty="0"/>
          </a:p>
          <a:p>
            <a:pPr algn="just"/>
            <a:r>
              <a:rPr lang="en-US" sz="2200" dirty="0" err="1"/>
              <a:t>Armadilhas</a:t>
            </a:r>
            <a:r>
              <a:rPr lang="en-US" sz="2200" dirty="0"/>
              <a:t> </a:t>
            </a:r>
            <a:r>
              <a:rPr lang="en-US" sz="2200" dirty="0" err="1"/>
              <a:t>cromotrópicas</a:t>
            </a:r>
            <a:r>
              <a:rPr lang="en-US" sz="2200" dirty="0"/>
              <a:t> para </a:t>
            </a:r>
          </a:p>
          <a:p>
            <a:pPr marL="0" indent="0" algn="just">
              <a:buNone/>
            </a:pPr>
            <a:r>
              <a:rPr lang="en-US" sz="2200" dirty="0" err="1"/>
              <a:t>captura</a:t>
            </a:r>
            <a:r>
              <a:rPr lang="en-US" sz="2200" dirty="0"/>
              <a:t> de </a:t>
            </a:r>
            <a:r>
              <a:rPr lang="en-US" sz="2200" dirty="0" err="1"/>
              <a:t>adultos</a:t>
            </a:r>
            <a:r>
              <a:rPr lang="en-US" sz="2200" dirty="0"/>
              <a:t> de </a:t>
            </a:r>
          </a:p>
          <a:p>
            <a:pPr marL="0" indent="0" algn="just">
              <a:buNone/>
            </a:pPr>
            <a:r>
              <a:rPr lang="en-US" sz="2200" dirty="0" err="1"/>
              <a:t>cigarrinha</a:t>
            </a:r>
            <a:r>
              <a:rPr lang="en-US" sz="2200" dirty="0"/>
              <a:t> </a:t>
            </a:r>
            <a:r>
              <a:rPr lang="en-US" sz="2200" dirty="0" err="1"/>
              <a:t>em</a:t>
            </a:r>
            <a:r>
              <a:rPr lang="en-US" sz="2200" dirty="0"/>
              <a:t> </a:t>
            </a:r>
            <a:r>
              <a:rPr lang="en-US" sz="2200" dirty="0" err="1"/>
              <a:t>parcelas</a:t>
            </a:r>
            <a:r>
              <a:rPr lang="en-US" sz="2200" dirty="0"/>
              <a:t> de </a:t>
            </a:r>
            <a:r>
              <a:rPr lang="en-US" sz="2200" dirty="0" err="1"/>
              <a:t>vinha</a:t>
            </a:r>
            <a:r>
              <a:rPr lang="en-US" sz="2200" dirty="0"/>
              <a:t> </a:t>
            </a:r>
            <a:r>
              <a:rPr lang="en-US" sz="2200" dirty="0" err="1"/>
              <a:t>ou</a:t>
            </a:r>
            <a:r>
              <a:rPr lang="en-US" sz="2200" dirty="0"/>
              <a:t> </a:t>
            </a:r>
          </a:p>
          <a:p>
            <a:pPr marL="0" indent="0" algn="just">
              <a:buNone/>
            </a:pPr>
            <a:r>
              <a:rPr lang="en-US" sz="2200" dirty="0" err="1"/>
              <a:t>perto</a:t>
            </a:r>
            <a:r>
              <a:rPr lang="en-US" sz="2200" dirty="0"/>
              <a:t> de </a:t>
            </a:r>
            <a:r>
              <a:rPr lang="en-US" sz="2200" dirty="0" err="1"/>
              <a:t>vinhas</a:t>
            </a:r>
            <a:r>
              <a:rPr lang="en-US" sz="2200" dirty="0"/>
              <a:t> </a:t>
            </a:r>
            <a:r>
              <a:rPr lang="en-US" sz="2200" dirty="0" err="1"/>
              <a:t>abandonadas</a:t>
            </a:r>
            <a:endParaRPr lang="en-US" sz="2200" dirty="0"/>
          </a:p>
          <a:p>
            <a:pPr marL="0" indent="0" algn="just">
              <a:buNone/>
            </a:pPr>
            <a:r>
              <a:rPr lang="en-US" sz="2200" dirty="0"/>
              <a:t>	</a:t>
            </a: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13</a:t>
            </a:fld>
            <a:endParaRPr lang="fr-FR" dirty="0"/>
          </a:p>
        </p:txBody>
      </p:sp>
      <p:pic>
        <p:nvPicPr>
          <p:cNvPr id="8194" name="Picture 2" descr="P:\INVA PROTECT\Photos\Photos pièges\Haut Rhin\EGU\EGU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27" t="22514" r="34740" b="58596"/>
          <a:stretch/>
        </p:blipFill>
        <p:spPr bwMode="auto">
          <a:xfrm>
            <a:off x="4584361" y="3633884"/>
            <a:ext cx="3551124" cy="225684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4892580" y="5890732"/>
            <a:ext cx="3532346" cy="261610"/>
          </a:xfrm>
          <a:prstGeom prst="rect">
            <a:avLst/>
          </a:prstGeom>
          <a:noFill/>
        </p:spPr>
        <p:txBody>
          <a:bodyPr wrap="square" rtlCol="0">
            <a:spAutoFit/>
          </a:bodyPr>
          <a:lstStyle/>
          <a:p>
            <a:pPr algn="ctr"/>
            <a:r>
              <a:rPr lang="fr-FR" sz="1100" i="1" dirty="0" err="1"/>
              <a:t>Armadilha</a:t>
            </a:r>
            <a:r>
              <a:rPr lang="fr-FR" sz="1100" i="1" dirty="0"/>
              <a:t> </a:t>
            </a:r>
            <a:r>
              <a:rPr lang="fr-FR" sz="1100" i="1" dirty="0" err="1"/>
              <a:t>cromotrópica</a:t>
            </a:r>
            <a:r>
              <a:rPr lang="fr-FR" sz="1100" i="1" dirty="0"/>
              <a:t>, IFV</a:t>
            </a:r>
          </a:p>
        </p:txBody>
      </p:sp>
    </p:spTree>
    <p:extLst>
      <p:ext uri="{BB962C8B-B14F-4D97-AF65-F5344CB8AC3E}">
        <p14:creationId xmlns:p14="http://schemas.microsoft.com/office/powerpoint/2010/main" val="279310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Prospecção</a:t>
            </a:r>
            <a:r>
              <a:rPr lang="fr-FR" sz="3200" b="1" dirty="0">
                <a:solidFill>
                  <a:schemeClr val="accent4"/>
                </a:solidFill>
              </a:rPr>
              <a:t> e </a:t>
            </a:r>
            <a:r>
              <a:rPr lang="fr-FR" sz="3200" b="1" dirty="0" err="1">
                <a:solidFill>
                  <a:schemeClr val="accent4"/>
                </a:solidFill>
              </a:rPr>
              <a:t>Monitorização</a:t>
            </a:r>
            <a:endParaRPr lang="fr-FR" sz="3200" b="1" dirty="0">
              <a:solidFill>
                <a:schemeClr val="accent4"/>
              </a:solidFill>
            </a:endParaRPr>
          </a:p>
        </p:txBody>
      </p:sp>
      <p:sp>
        <p:nvSpPr>
          <p:cNvPr id="3" name="Espace réservé du contenu 2"/>
          <p:cNvSpPr>
            <a:spLocks noGrp="1"/>
          </p:cNvSpPr>
          <p:nvPr>
            <p:ph idx="1"/>
          </p:nvPr>
        </p:nvSpPr>
        <p:spPr>
          <a:xfrm>
            <a:off x="539552" y="1628800"/>
            <a:ext cx="8064896" cy="4525963"/>
          </a:xfrm>
        </p:spPr>
        <p:txBody>
          <a:bodyPr>
            <a:normAutofit/>
          </a:bodyPr>
          <a:lstStyle/>
          <a:p>
            <a:pPr marL="0" indent="0" algn="just">
              <a:buNone/>
            </a:pPr>
            <a:r>
              <a:rPr lang="en-US" sz="2200" b="1" u="sng" dirty="0" err="1">
                <a:solidFill>
                  <a:schemeClr val="accent4"/>
                </a:solidFill>
              </a:rPr>
              <a:t>Prevenção</a:t>
            </a:r>
            <a:r>
              <a:rPr lang="en-US" sz="2200" b="1" u="sng" dirty="0">
                <a:solidFill>
                  <a:schemeClr val="accent4"/>
                </a:solidFill>
              </a:rPr>
              <a:t> da </a:t>
            </a:r>
            <a:r>
              <a:rPr lang="en-US" sz="2200" b="1" u="sng" dirty="0" err="1">
                <a:solidFill>
                  <a:schemeClr val="accent4"/>
                </a:solidFill>
              </a:rPr>
              <a:t>infecção</a:t>
            </a:r>
            <a:r>
              <a:rPr lang="en-US" sz="2200" b="1" u="sng" dirty="0">
                <a:solidFill>
                  <a:schemeClr val="accent4"/>
                </a:solidFill>
              </a:rPr>
              <a:t> </a:t>
            </a:r>
            <a:r>
              <a:rPr lang="en-US" sz="2200" b="1" u="sng" dirty="0" err="1">
                <a:solidFill>
                  <a:schemeClr val="accent4"/>
                </a:solidFill>
              </a:rPr>
              <a:t>em</a:t>
            </a:r>
            <a:r>
              <a:rPr lang="en-US" sz="2200" b="1" u="sng" dirty="0">
                <a:solidFill>
                  <a:schemeClr val="accent4"/>
                </a:solidFill>
              </a:rPr>
              <a:t> </a:t>
            </a:r>
            <a:r>
              <a:rPr lang="en-US" sz="2200" b="1" u="sng" dirty="0" err="1">
                <a:solidFill>
                  <a:schemeClr val="accent4"/>
                </a:solidFill>
              </a:rPr>
              <a:t>potenciais</a:t>
            </a:r>
            <a:r>
              <a:rPr lang="en-US" sz="2200" b="1" u="sng" dirty="0">
                <a:solidFill>
                  <a:schemeClr val="accent4"/>
                </a:solidFill>
              </a:rPr>
              <a:t> </a:t>
            </a:r>
            <a:r>
              <a:rPr lang="en-US" sz="2200" b="1" u="sng" dirty="0" err="1">
                <a:solidFill>
                  <a:schemeClr val="accent4"/>
                </a:solidFill>
              </a:rPr>
              <a:t>reservatórios</a:t>
            </a:r>
            <a:r>
              <a:rPr lang="en-US" sz="2200" b="1" u="sng" dirty="0">
                <a:solidFill>
                  <a:schemeClr val="accent4"/>
                </a:solidFill>
              </a:rPr>
              <a:t>:</a:t>
            </a:r>
          </a:p>
          <a:p>
            <a:pPr marL="0" indent="0" algn="just">
              <a:buNone/>
            </a:pPr>
            <a:endParaRPr lang="fr-FR" sz="2200" b="1" u="sng" dirty="0">
              <a:solidFill>
                <a:srgbClr val="261474"/>
              </a:solidFill>
            </a:endParaRPr>
          </a:p>
          <a:p>
            <a:pPr algn="just"/>
            <a:r>
              <a:rPr lang="en-US" sz="2200" dirty="0" err="1"/>
              <a:t>Potenciais</a:t>
            </a:r>
            <a:r>
              <a:rPr lang="en-US" sz="2200" dirty="0"/>
              <a:t> </a:t>
            </a:r>
            <a:r>
              <a:rPr lang="en-US" sz="2200" dirty="0" err="1"/>
              <a:t>reservatórios</a:t>
            </a:r>
            <a:r>
              <a:rPr lang="en-US" sz="2200" dirty="0"/>
              <a:t> do vector: </a:t>
            </a:r>
            <a:r>
              <a:rPr lang="en-US" sz="2200" dirty="0" err="1"/>
              <a:t>Vinhas</a:t>
            </a:r>
            <a:r>
              <a:rPr lang="en-US" sz="2200" dirty="0"/>
              <a:t> </a:t>
            </a:r>
            <a:r>
              <a:rPr lang="en-US" sz="2200" dirty="0" err="1"/>
              <a:t>selvagens</a:t>
            </a:r>
            <a:r>
              <a:rPr lang="en-US" sz="2200" dirty="0"/>
              <a:t>/</a:t>
            </a:r>
            <a:r>
              <a:rPr lang="en-US" sz="2200" dirty="0" err="1"/>
              <a:t>abandonadas</a:t>
            </a:r>
            <a:r>
              <a:rPr lang="en-US" sz="2200" dirty="0"/>
              <a:t> </a:t>
            </a:r>
            <a:r>
              <a:rPr lang="en-US" sz="2200" dirty="0" err="1"/>
              <a:t>ou</a:t>
            </a:r>
            <a:r>
              <a:rPr lang="en-US" sz="2200" dirty="0"/>
              <a:t> </a:t>
            </a:r>
            <a:r>
              <a:rPr lang="en-US" sz="2200" dirty="0" err="1"/>
              <a:t>outras</a:t>
            </a:r>
            <a:r>
              <a:rPr lang="en-US" sz="2200" dirty="0"/>
              <a:t> </a:t>
            </a:r>
            <a:r>
              <a:rPr lang="en-US" sz="2200" dirty="0" err="1"/>
              <a:t>plantas</a:t>
            </a:r>
            <a:r>
              <a:rPr lang="en-US" sz="2200" dirty="0"/>
              <a:t> </a:t>
            </a:r>
            <a:r>
              <a:rPr lang="en-US" sz="2200" dirty="0" err="1"/>
              <a:t>como</a:t>
            </a:r>
            <a:r>
              <a:rPr lang="en-US" sz="2200" dirty="0"/>
              <a:t> </a:t>
            </a:r>
            <a:r>
              <a:rPr lang="en-US" sz="2200" i="1" dirty="0"/>
              <a:t>Clematis</a:t>
            </a:r>
            <a:r>
              <a:rPr lang="en-US" sz="2200" dirty="0"/>
              <a:t> </a:t>
            </a:r>
            <a:r>
              <a:rPr lang="en-US" sz="2200" dirty="0" err="1"/>
              <a:t>ou</a:t>
            </a:r>
            <a:r>
              <a:rPr lang="en-US" sz="2200" dirty="0"/>
              <a:t> </a:t>
            </a:r>
            <a:r>
              <a:rPr lang="en-US" sz="2200" i="1" dirty="0" err="1"/>
              <a:t>Alnus</a:t>
            </a:r>
            <a:r>
              <a:rPr lang="en-US" sz="2200" dirty="0"/>
              <a:t>:</a:t>
            </a:r>
          </a:p>
          <a:p>
            <a:pPr lvl="1" algn="just"/>
            <a:r>
              <a:rPr lang="en-US" sz="2200" dirty="0" err="1"/>
              <a:t>Risco</a:t>
            </a:r>
            <a:r>
              <a:rPr lang="en-US" sz="2200" dirty="0"/>
              <a:t> de </a:t>
            </a:r>
            <a:r>
              <a:rPr lang="en-US" sz="2200" dirty="0" err="1"/>
              <a:t>emergência</a:t>
            </a:r>
            <a:r>
              <a:rPr lang="en-US" sz="2200" dirty="0"/>
              <a:t> </a:t>
            </a:r>
            <a:r>
              <a:rPr lang="en-US" sz="2200" dirty="0" err="1"/>
              <a:t>epidémica</a:t>
            </a:r>
            <a:r>
              <a:rPr lang="en-US" sz="2200" dirty="0"/>
              <a:t> </a:t>
            </a:r>
          </a:p>
          <a:p>
            <a:pPr lvl="1" algn="just"/>
            <a:r>
              <a:rPr lang="en-US" sz="2200" dirty="0"/>
              <a:t>MAS </a:t>
            </a:r>
            <a:r>
              <a:rPr lang="en-US" sz="2200" dirty="0" err="1"/>
              <a:t>também</a:t>
            </a:r>
            <a:r>
              <a:rPr lang="en-US" sz="2200" dirty="0"/>
              <a:t> </a:t>
            </a:r>
            <a:r>
              <a:rPr lang="en-US" sz="2200" dirty="0" err="1"/>
              <a:t>importante</a:t>
            </a:r>
            <a:r>
              <a:rPr lang="en-US" sz="2200" dirty="0"/>
              <a:t> para a </a:t>
            </a:r>
            <a:r>
              <a:rPr lang="en-US" sz="2200" dirty="0" err="1"/>
              <a:t>Biodiversidade</a:t>
            </a:r>
            <a:r>
              <a:rPr lang="en-US" sz="2200" dirty="0"/>
              <a:t> e </a:t>
            </a:r>
            <a:r>
              <a:rPr lang="en-US" sz="2200" dirty="0" err="1"/>
              <a:t>Ecossistemas</a:t>
            </a:r>
            <a:endParaRPr lang="en-US" sz="2200" dirty="0"/>
          </a:p>
          <a:p>
            <a:pPr marL="457200" lvl="1" indent="0" algn="just">
              <a:buNone/>
            </a:pPr>
            <a:endParaRPr lang="en-US" sz="1800" dirty="0">
              <a:sym typeface="Wingdings" pitchFamily="2" charset="2"/>
            </a:endParaRPr>
          </a:p>
          <a:p>
            <a:pPr marL="457200" lvl="1" indent="0" algn="just">
              <a:buNone/>
            </a:pPr>
            <a:endParaRPr lang="fr-FR" sz="2200" dirty="0">
              <a:sym typeface="Wingdings" pitchFamily="2" charset="2"/>
            </a:endParaRPr>
          </a:p>
          <a:p>
            <a:pPr marL="914400" lvl="2" indent="0" algn="just">
              <a:buNone/>
            </a:pPr>
            <a:r>
              <a:rPr lang="fr-FR" sz="2200" dirty="0">
                <a:sym typeface="Wingdings" pitchFamily="2" charset="2"/>
              </a:rPr>
              <a:t> </a:t>
            </a:r>
            <a:r>
              <a:rPr lang="en-US" sz="2200" dirty="0" err="1">
                <a:sym typeface="Wingdings" pitchFamily="2" charset="2"/>
              </a:rPr>
              <a:t>Actuar</a:t>
            </a:r>
            <a:r>
              <a:rPr lang="en-US" sz="2200" dirty="0">
                <a:sym typeface="Wingdings" pitchFamily="2" charset="2"/>
              </a:rPr>
              <a:t> de </a:t>
            </a:r>
            <a:r>
              <a:rPr lang="en-US" sz="2200" dirty="0" err="1">
                <a:sym typeface="Wingdings" pitchFamily="2" charset="2"/>
              </a:rPr>
              <a:t>acordo</a:t>
            </a:r>
            <a:r>
              <a:rPr lang="en-US" sz="2200" dirty="0">
                <a:sym typeface="Wingdings" pitchFamily="2" charset="2"/>
              </a:rPr>
              <a:t> com a </a:t>
            </a:r>
            <a:r>
              <a:rPr lang="en-US" sz="2200" dirty="0" err="1">
                <a:sym typeface="Wingdings" pitchFamily="2" charset="2"/>
              </a:rPr>
              <a:t>situação</a:t>
            </a:r>
            <a:endParaRPr lang="fr-FR" sz="2200" dirty="0">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14</a:t>
            </a:fld>
            <a:endParaRPr lang="fr-FR" dirty="0"/>
          </a:p>
        </p:txBody>
      </p:sp>
      <p:grpSp>
        <p:nvGrpSpPr>
          <p:cNvPr id="19" name="Groupe 18"/>
          <p:cNvGrpSpPr/>
          <p:nvPr/>
        </p:nvGrpSpPr>
        <p:grpSpPr>
          <a:xfrm>
            <a:off x="316311" y="5639632"/>
            <a:ext cx="8210795" cy="1005305"/>
            <a:chOff x="316311" y="5639632"/>
            <a:chExt cx="8210795" cy="1005305"/>
          </a:xfrm>
        </p:grpSpPr>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25" name="Image 2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52793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Prospecção</a:t>
            </a:r>
            <a:r>
              <a:rPr lang="fr-FR" sz="3200" b="1" dirty="0">
                <a:solidFill>
                  <a:schemeClr val="accent4"/>
                </a:solidFill>
              </a:rPr>
              <a:t> e </a:t>
            </a:r>
            <a:r>
              <a:rPr lang="fr-FR" sz="3200" b="1" dirty="0" err="1">
                <a:solidFill>
                  <a:schemeClr val="accent4"/>
                </a:solidFill>
              </a:rPr>
              <a:t>Monitorização</a:t>
            </a:r>
            <a:endParaRPr lang="fr-FR" sz="3200" b="1" dirty="0">
              <a:solidFill>
                <a:schemeClr val="accent4"/>
              </a:solidFill>
            </a:endParaRPr>
          </a:p>
        </p:txBody>
      </p:sp>
      <p:sp>
        <p:nvSpPr>
          <p:cNvPr id="5" name="Espace réservé du contenu 2"/>
          <p:cNvSpPr>
            <a:spLocks noGrp="1"/>
          </p:cNvSpPr>
          <p:nvPr>
            <p:ph idx="1"/>
          </p:nvPr>
        </p:nvSpPr>
        <p:spPr>
          <a:xfrm>
            <a:off x="539552" y="1628801"/>
            <a:ext cx="8064896" cy="3528392"/>
          </a:xfrm>
        </p:spPr>
        <p:txBody>
          <a:bodyPr>
            <a:normAutofit/>
          </a:bodyPr>
          <a:lstStyle/>
          <a:p>
            <a:pPr marL="0" indent="0" algn="just">
              <a:buNone/>
            </a:pPr>
            <a:r>
              <a:rPr lang="fr-FR" sz="2200" b="1" u="sng" dirty="0" err="1">
                <a:solidFill>
                  <a:schemeClr val="accent4"/>
                </a:solidFill>
              </a:rPr>
              <a:t>Monitorização</a:t>
            </a:r>
            <a:r>
              <a:rPr lang="fr-FR" sz="2200" b="1" u="sng" dirty="0">
                <a:solidFill>
                  <a:schemeClr val="accent4"/>
                </a:solidFill>
              </a:rPr>
              <a:t> do </a:t>
            </a:r>
            <a:r>
              <a:rPr lang="fr-FR" sz="2200" b="1" u="sng" dirty="0" err="1">
                <a:solidFill>
                  <a:schemeClr val="accent4"/>
                </a:solidFill>
              </a:rPr>
              <a:t>território</a:t>
            </a:r>
            <a:endParaRPr lang="fr-FR" sz="2200" b="1" u="sng" dirty="0">
              <a:solidFill>
                <a:schemeClr val="accent4"/>
              </a:solidFill>
            </a:endParaRPr>
          </a:p>
          <a:p>
            <a:pPr algn="just"/>
            <a:endParaRPr lang="en-US" sz="2200" dirty="0"/>
          </a:p>
          <a:p>
            <a:pPr algn="just"/>
            <a:r>
              <a:rPr lang="en-US" sz="2200" dirty="0" err="1">
                <a:sym typeface="Wingdings" pitchFamily="2" charset="2"/>
              </a:rPr>
              <a:t>Relativo</a:t>
            </a:r>
            <a:r>
              <a:rPr lang="en-US" sz="2200" dirty="0">
                <a:sym typeface="Wingdings" pitchFamily="2" charset="2"/>
              </a:rPr>
              <a:t> a </a:t>
            </a:r>
            <a:r>
              <a:rPr lang="en-US" sz="2200" dirty="0" err="1">
                <a:sym typeface="Wingdings" pitchFamily="2" charset="2"/>
              </a:rPr>
              <a:t>todos</a:t>
            </a:r>
            <a:r>
              <a:rPr lang="en-US" sz="2200" dirty="0">
                <a:sym typeface="Wingdings" pitchFamily="2" charset="2"/>
              </a:rPr>
              <a:t> </a:t>
            </a:r>
            <a:r>
              <a:rPr lang="en-US" sz="2200" dirty="0" err="1">
                <a:sym typeface="Wingdings" pitchFamily="2" charset="2"/>
              </a:rPr>
              <a:t>os</a:t>
            </a:r>
            <a:r>
              <a:rPr lang="en-US" sz="2200" dirty="0">
                <a:sym typeface="Wingdings" pitchFamily="2" charset="2"/>
              </a:rPr>
              <a:t> </a:t>
            </a:r>
            <a:r>
              <a:rPr lang="en-US" sz="2200" dirty="0" err="1">
                <a:sym typeface="Wingdings" pitchFamily="2" charset="2"/>
              </a:rPr>
              <a:t>intervenientes</a:t>
            </a:r>
            <a:r>
              <a:rPr lang="en-US" sz="2200" dirty="0">
                <a:sym typeface="Wingdings" pitchFamily="2" charset="2"/>
              </a:rPr>
              <a:t></a:t>
            </a:r>
            <a:r>
              <a:rPr lang="en-US" sz="2200" dirty="0"/>
              <a:t> </a:t>
            </a:r>
            <a:r>
              <a:rPr lang="en-US" sz="2200" dirty="0" err="1"/>
              <a:t>Prospecção</a:t>
            </a:r>
            <a:r>
              <a:rPr lang="en-US" sz="2200" dirty="0"/>
              <a:t> </a:t>
            </a:r>
            <a:r>
              <a:rPr lang="en-US" sz="2200" dirty="0" err="1"/>
              <a:t>colectiva</a:t>
            </a:r>
            <a:endParaRPr lang="en-US" sz="2200" dirty="0"/>
          </a:p>
          <a:p>
            <a:pPr algn="just"/>
            <a:endParaRPr lang="en-US" sz="2200" dirty="0"/>
          </a:p>
          <a:p>
            <a:pPr algn="just"/>
            <a:r>
              <a:rPr lang="en-US" sz="2200" dirty="0" err="1"/>
              <a:t>Relatórios</a:t>
            </a:r>
            <a:r>
              <a:rPr lang="en-US" sz="2200" dirty="0"/>
              <a:t> de </a:t>
            </a:r>
            <a:r>
              <a:rPr lang="en-US" sz="2200" dirty="0" err="1"/>
              <a:t>casos</a:t>
            </a:r>
            <a:r>
              <a:rPr lang="en-US" sz="2200" dirty="0"/>
              <a:t> </a:t>
            </a:r>
            <a:r>
              <a:rPr lang="en-US" sz="2200" dirty="0" err="1"/>
              <a:t>suspeitos</a:t>
            </a:r>
            <a:r>
              <a:rPr lang="en-US" sz="2200" dirty="0">
                <a:sym typeface="Wingdings" pitchFamily="2" charset="2"/>
              </a:rPr>
              <a:t></a:t>
            </a:r>
            <a:r>
              <a:rPr lang="en-US" sz="2200" dirty="0"/>
              <a:t> </a:t>
            </a:r>
            <a:r>
              <a:rPr lang="en-US" sz="2200" dirty="0" err="1"/>
              <a:t>Confirmação</a:t>
            </a:r>
            <a:r>
              <a:rPr lang="en-US" sz="2200" dirty="0"/>
              <a:t> de </a:t>
            </a:r>
            <a:r>
              <a:rPr lang="en-US" sz="2200" dirty="0" err="1"/>
              <a:t>diagnóstico</a:t>
            </a:r>
            <a:r>
              <a:rPr lang="en-US" sz="2200" dirty="0"/>
              <a:t> e </a:t>
            </a:r>
            <a:r>
              <a:rPr lang="en-US" sz="2200" dirty="0" err="1"/>
              <a:t>informação</a:t>
            </a:r>
            <a:r>
              <a:rPr lang="en-US" sz="2200" dirty="0"/>
              <a:t> </a:t>
            </a:r>
            <a:r>
              <a:rPr lang="en-US" sz="2200" dirty="0" err="1"/>
              <a:t>aos</a:t>
            </a:r>
            <a:r>
              <a:rPr lang="en-US" sz="2200" dirty="0"/>
              <a:t> </a:t>
            </a:r>
            <a:r>
              <a:rPr lang="en-US" sz="2200" dirty="0" err="1"/>
              <a:t>organismos</a:t>
            </a:r>
            <a:r>
              <a:rPr lang="en-US" sz="2200" dirty="0"/>
              <a:t> </a:t>
            </a:r>
            <a:r>
              <a:rPr lang="en-US" sz="2200" dirty="0" err="1"/>
              <a:t>oficiais</a:t>
            </a:r>
            <a:endParaRPr lang="en-US" sz="2200" dirty="0"/>
          </a:p>
          <a:p>
            <a:pPr algn="just"/>
            <a:endParaRPr lang="en-US" sz="2200" dirty="0"/>
          </a:p>
          <a:p>
            <a:pPr algn="just"/>
            <a:r>
              <a:rPr lang="pt-PT" sz="2200" dirty="0"/>
              <a:t>Análises laboratoriais para identificação do fitoplasma</a:t>
            </a:r>
            <a:endParaRPr lang="fr-FR" sz="2200" b="1" u="sng" dirty="0">
              <a:solidFill>
                <a:srgbClr val="261474"/>
              </a:solidFill>
            </a:endParaRPr>
          </a:p>
          <a:p>
            <a:pPr marL="0" indent="0" algn="just">
              <a:buNone/>
            </a:pPr>
            <a:endParaRPr lang="fr-FR" sz="2200" b="1"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15</a:t>
            </a:fld>
            <a:endParaRPr lang="fr-FR" dirty="0"/>
          </a:p>
        </p:txBody>
      </p:sp>
      <p:grpSp>
        <p:nvGrpSpPr>
          <p:cNvPr id="19" name="Groupe 18"/>
          <p:cNvGrpSpPr/>
          <p:nvPr/>
        </p:nvGrpSpPr>
        <p:grpSpPr>
          <a:xfrm>
            <a:off x="316311" y="5639632"/>
            <a:ext cx="8210795" cy="1005305"/>
            <a:chOff x="316311" y="5639632"/>
            <a:chExt cx="8210795" cy="1005305"/>
          </a:xfrm>
        </p:grpSpPr>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25" name="Image 2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32801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Utilização</a:t>
            </a:r>
            <a:r>
              <a:rPr lang="fr-FR" sz="3200" b="1" dirty="0">
                <a:solidFill>
                  <a:schemeClr val="accent4"/>
                </a:solidFill>
              </a:rPr>
              <a:t> de </a:t>
            </a:r>
            <a:r>
              <a:rPr lang="fr-FR" sz="3200" b="1" dirty="0" err="1">
                <a:solidFill>
                  <a:schemeClr val="accent4"/>
                </a:solidFill>
              </a:rPr>
              <a:t>material</a:t>
            </a:r>
            <a:r>
              <a:rPr lang="fr-FR" sz="3200" b="1" dirty="0">
                <a:solidFill>
                  <a:schemeClr val="accent4"/>
                </a:solidFill>
              </a:rPr>
              <a:t> </a:t>
            </a:r>
            <a:r>
              <a:rPr lang="fr-FR" sz="3200" b="1" dirty="0" err="1">
                <a:solidFill>
                  <a:schemeClr val="accent4"/>
                </a:solidFill>
              </a:rPr>
              <a:t>vegetativo</a:t>
            </a:r>
            <a:r>
              <a:rPr lang="fr-FR" sz="3200" b="1" dirty="0">
                <a:solidFill>
                  <a:schemeClr val="accent4"/>
                </a:solidFill>
              </a:rPr>
              <a:t> </a:t>
            </a:r>
            <a:r>
              <a:rPr lang="fr-FR" sz="3200" b="1" dirty="0" err="1">
                <a:solidFill>
                  <a:schemeClr val="accent4"/>
                </a:solidFill>
              </a:rPr>
              <a:t>são</a:t>
            </a:r>
            <a:endParaRPr lang="fr-FR" sz="3200" b="1" dirty="0">
              <a:solidFill>
                <a:schemeClr val="accent4"/>
              </a:solidFill>
            </a:endParaRPr>
          </a:p>
        </p:txBody>
      </p:sp>
      <p:sp>
        <p:nvSpPr>
          <p:cNvPr id="5" name="Espace réservé du contenu 2"/>
          <p:cNvSpPr>
            <a:spLocks noGrp="1"/>
          </p:cNvSpPr>
          <p:nvPr>
            <p:ph idx="1"/>
          </p:nvPr>
        </p:nvSpPr>
        <p:spPr>
          <a:xfrm>
            <a:off x="0" y="1627308"/>
            <a:ext cx="6012160" cy="4525963"/>
          </a:xfrm>
        </p:spPr>
        <p:txBody>
          <a:bodyPr>
            <a:normAutofit/>
          </a:bodyPr>
          <a:lstStyle/>
          <a:p>
            <a:pPr algn="just"/>
            <a:r>
              <a:rPr lang="fr-FR" sz="2200" dirty="0"/>
              <a:t>3 </a:t>
            </a:r>
            <a:r>
              <a:rPr lang="fr-FR" sz="2200" dirty="0" err="1"/>
              <a:t>possibilidades</a:t>
            </a:r>
            <a:r>
              <a:rPr lang="fr-FR" sz="2200" dirty="0"/>
              <a:t> de </a:t>
            </a:r>
            <a:r>
              <a:rPr lang="fr-FR" sz="2200" dirty="0" err="1"/>
              <a:t>dispersão</a:t>
            </a:r>
            <a:r>
              <a:rPr lang="fr-FR" sz="2200" dirty="0"/>
              <a:t> da </a:t>
            </a:r>
            <a:r>
              <a:rPr lang="fr-FR" sz="2200" dirty="0" err="1"/>
              <a:t>doença</a:t>
            </a:r>
            <a:r>
              <a:rPr lang="fr-FR" sz="2200" dirty="0"/>
              <a:t>:</a:t>
            </a:r>
          </a:p>
          <a:p>
            <a:pPr marL="0" indent="0" algn="just">
              <a:buNone/>
            </a:pPr>
            <a:r>
              <a:rPr lang="fr-FR" sz="2200" dirty="0"/>
              <a:t> </a:t>
            </a:r>
          </a:p>
          <a:p>
            <a:pPr marL="804863" lvl="2" indent="-354013" algn="just">
              <a:buFontTx/>
              <a:buChar char="-"/>
            </a:pPr>
            <a:r>
              <a:rPr lang="en-US" sz="2000" dirty="0" err="1"/>
              <a:t>Circulação</a:t>
            </a:r>
            <a:r>
              <a:rPr lang="en-US" sz="2000" dirty="0"/>
              <a:t> de material </a:t>
            </a:r>
            <a:r>
              <a:rPr lang="en-US" sz="2000" dirty="0" err="1"/>
              <a:t>vegetativo</a:t>
            </a:r>
            <a:r>
              <a:rPr lang="en-US" sz="2000" dirty="0"/>
              <a:t> </a:t>
            </a:r>
            <a:r>
              <a:rPr lang="en-US" sz="2000" dirty="0" err="1"/>
              <a:t>infectado</a:t>
            </a:r>
            <a:endParaRPr lang="en-US" sz="2000" dirty="0"/>
          </a:p>
          <a:p>
            <a:pPr marL="804863" lvl="2" indent="-354013" algn="just">
              <a:buFontTx/>
              <a:buChar char="-"/>
            </a:pPr>
            <a:r>
              <a:rPr lang="pt-PT" sz="2000" dirty="0"/>
              <a:t>Transporte / voo de vectores infectados</a:t>
            </a:r>
          </a:p>
          <a:p>
            <a:pPr marL="804863" lvl="2" indent="-354013" algn="just">
              <a:buFontTx/>
              <a:buChar char="-"/>
            </a:pPr>
            <a:r>
              <a:rPr lang="en-US" sz="2000" dirty="0" err="1"/>
              <a:t>Transferência</a:t>
            </a:r>
            <a:r>
              <a:rPr lang="en-US" sz="2000" dirty="0"/>
              <a:t> a </a:t>
            </a:r>
            <a:r>
              <a:rPr lang="en-US" sz="2000" dirty="0" err="1"/>
              <a:t>partir</a:t>
            </a:r>
            <a:r>
              <a:rPr lang="en-US" sz="2000" dirty="0"/>
              <a:t> de </a:t>
            </a:r>
            <a:r>
              <a:rPr lang="en-US" sz="2000" dirty="0" err="1"/>
              <a:t>hospedeiros</a:t>
            </a:r>
            <a:r>
              <a:rPr lang="en-US" sz="2000" dirty="0"/>
              <a:t> </a:t>
            </a:r>
            <a:r>
              <a:rPr lang="en-US" sz="2000" dirty="0" err="1"/>
              <a:t>selvagens</a:t>
            </a:r>
            <a:endParaRPr lang="en-US" sz="2000" dirty="0"/>
          </a:p>
          <a:p>
            <a:pPr marL="800100" lvl="2" indent="0" algn="just">
              <a:buNone/>
            </a:pPr>
            <a:endParaRPr lang="fr-FR" sz="1400" dirty="0"/>
          </a:p>
          <a:p>
            <a:pPr marL="800100" lvl="2" indent="0" algn="just">
              <a:buNone/>
            </a:pPr>
            <a:endParaRPr lang="fr-FR" sz="1400" dirty="0"/>
          </a:p>
          <a:p>
            <a:pPr marL="800100" lvl="2" indent="0" algn="just">
              <a:buNone/>
            </a:pPr>
            <a:endParaRPr lang="fr-FR" sz="1400" dirty="0"/>
          </a:p>
          <a:p>
            <a:pPr marL="457200" indent="-514350" algn="just"/>
            <a:r>
              <a:rPr lang="fr-FR" sz="2200" dirty="0" err="1"/>
              <a:t>Viveiros</a:t>
            </a:r>
            <a:r>
              <a:rPr lang="fr-FR" sz="2200" dirty="0"/>
              <a:t>:</a:t>
            </a:r>
          </a:p>
          <a:p>
            <a:pPr marL="0" indent="0" algn="just">
              <a:buNone/>
            </a:pPr>
            <a:r>
              <a:rPr lang="fr-FR" sz="2200" dirty="0"/>
              <a:t>	</a:t>
            </a:r>
            <a:r>
              <a:rPr lang="fr-FR" sz="2200" dirty="0">
                <a:sym typeface="Wingdings" pitchFamily="2" charset="2"/>
              </a:rPr>
              <a:t> </a:t>
            </a:r>
            <a:r>
              <a:rPr lang="fr-FR" sz="2200" dirty="0" err="1">
                <a:sym typeface="Wingdings" pitchFamily="2" charset="2"/>
              </a:rPr>
              <a:t>Monitorização</a:t>
            </a:r>
            <a:r>
              <a:rPr lang="fr-FR" sz="2200" dirty="0">
                <a:sym typeface="Wingdings" pitchFamily="2" charset="2"/>
              </a:rPr>
              <a:t> </a:t>
            </a:r>
            <a:r>
              <a:rPr lang="fr-FR" sz="2200" dirty="0" err="1">
                <a:sym typeface="Wingdings" pitchFamily="2" charset="2"/>
              </a:rPr>
              <a:t>das</a:t>
            </a:r>
            <a:r>
              <a:rPr lang="fr-FR" sz="2200" dirty="0">
                <a:sym typeface="Wingdings" pitchFamily="2" charset="2"/>
              </a:rPr>
              <a:t> </a:t>
            </a:r>
            <a:r>
              <a:rPr lang="fr-FR" sz="2200" dirty="0" err="1">
                <a:sym typeface="Wingdings" pitchFamily="2" charset="2"/>
              </a:rPr>
              <a:t>vinhas-mãe</a:t>
            </a:r>
            <a:endParaRPr lang="fr-FR" sz="2200" dirty="0"/>
          </a:p>
          <a:p>
            <a:pPr marL="0" indent="0" algn="just">
              <a:buNone/>
            </a:pPr>
            <a:r>
              <a:rPr lang="fr-FR" sz="2200" dirty="0"/>
              <a:t>	</a:t>
            </a:r>
            <a:r>
              <a:rPr lang="fr-FR" sz="2200" dirty="0">
                <a:sym typeface="Wingdings" pitchFamily="2" charset="2"/>
              </a:rPr>
              <a:t> </a:t>
            </a:r>
            <a:r>
              <a:rPr lang="fr-FR" sz="2200" dirty="0" err="1">
                <a:sym typeface="Wingdings" pitchFamily="2" charset="2"/>
              </a:rPr>
              <a:t>Termoterapia</a:t>
            </a:r>
            <a:endParaRPr lang="fr-FR" sz="2200" b="1"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16</a:t>
            </a:fld>
            <a:endParaRPr lang="fr-FR" dirty="0"/>
          </a:p>
        </p:txBody>
      </p:sp>
      <p:pic>
        <p:nvPicPr>
          <p:cNvPr id="3074" name="Picture 2" descr="Résultat de recherche d'images pour &quot;pépinière vig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730" y="1628800"/>
            <a:ext cx="2727995"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pépinière vign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589" y="4725144"/>
            <a:ext cx="1626276" cy="1542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2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Conclusão</a:t>
            </a:r>
            <a:endParaRPr lang="fr-FR" sz="3200" b="1" dirty="0">
              <a:solidFill>
                <a:schemeClr val="accent4"/>
              </a:solidFill>
            </a:endParaRPr>
          </a:p>
        </p:txBody>
      </p:sp>
      <p:sp>
        <p:nvSpPr>
          <p:cNvPr id="5" name="Espace réservé du contenu 2"/>
          <p:cNvSpPr>
            <a:spLocks noGrp="1"/>
          </p:cNvSpPr>
          <p:nvPr>
            <p:ph idx="1"/>
          </p:nvPr>
        </p:nvSpPr>
        <p:spPr>
          <a:xfrm>
            <a:off x="539552" y="1627308"/>
            <a:ext cx="7848872" cy="4525963"/>
          </a:xfrm>
        </p:spPr>
        <p:txBody>
          <a:bodyPr>
            <a:normAutofit/>
          </a:bodyPr>
          <a:lstStyle/>
          <a:p>
            <a:pPr algn="just"/>
            <a:r>
              <a:rPr lang="en-US" sz="2400" dirty="0" err="1"/>
              <a:t>Dispersão</a:t>
            </a:r>
            <a:r>
              <a:rPr lang="en-US" sz="2400" dirty="0"/>
              <a:t> </a:t>
            </a:r>
            <a:r>
              <a:rPr lang="en-US" sz="2400" dirty="0" err="1"/>
              <a:t>rápida</a:t>
            </a:r>
            <a:r>
              <a:rPr lang="en-US" sz="2400" dirty="0"/>
              <a:t> e </a:t>
            </a:r>
            <a:r>
              <a:rPr lang="en-US" sz="2400" dirty="0" err="1"/>
              <a:t>séria</a:t>
            </a:r>
            <a:r>
              <a:rPr lang="en-US" sz="2400" dirty="0"/>
              <a:t> da </a:t>
            </a:r>
            <a:r>
              <a:rPr lang="en-US" sz="2400" dirty="0" err="1"/>
              <a:t>doença</a:t>
            </a:r>
            <a:r>
              <a:rPr lang="en-US" sz="2400" dirty="0"/>
              <a:t> com </a:t>
            </a:r>
            <a:r>
              <a:rPr lang="en-US" sz="2400" dirty="0" err="1"/>
              <a:t>perdas</a:t>
            </a:r>
            <a:r>
              <a:rPr lang="en-US" sz="2400" dirty="0"/>
              <a:t> </a:t>
            </a:r>
            <a:r>
              <a:rPr lang="en-US" sz="2400" dirty="0" err="1"/>
              <a:t>económicas</a:t>
            </a:r>
            <a:r>
              <a:rPr lang="en-US" sz="2400" dirty="0"/>
              <a:t> </a:t>
            </a:r>
            <a:r>
              <a:rPr lang="en-US" sz="2400" dirty="0" err="1"/>
              <a:t>consideráveis</a:t>
            </a:r>
            <a:endParaRPr lang="en-US" sz="2400" dirty="0"/>
          </a:p>
          <a:p>
            <a:pPr algn="just"/>
            <a:endParaRPr lang="en-US" sz="2400" dirty="0"/>
          </a:p>
          <a:p>
            <a:pPr algn="just"/>
            <a:r>
              <a:rPr lang="en-US" sz="2400" dirty="0"/>
              <a:t>A </a:t>
            </a:r>
            <a:r>
              <a:rPr lang="en-US" sz="2400" dirty="0" err="1"/>
              <a:t>monitorização</a:t>
            </a:r>
            <a:r>
              <a:rPr lang="en-US" sz="2400" dirty="0"/>
              <a:t> é crucial </a:t>
            </a:r>
            <a:r>
              <a:rPr lang="en-US" sz="2400" dirty="0" err="1"/>
              <a:t>em</a:t>
            </a:r>
            <a:r>
              <a:rPr lang="en-US" sz="2400" dirty="0"/>
              <a:t> </a:t>
            </a:r>
            <a:r>
              <a:rPr lang="en-US" sz="2400" dirty="0" err="1"/>
              <a:t>áreas</a:t>
            </a:r>
            <a:r>
              <a:rPr lang="en-US" sz="2400" dirty="0"/>
              <a:t> livres da </a:t>
            </a:r>
            <a:r>
              <a:rPr lang="en-US" sz="2400" dirty="0" err="1"/>
              <a:t>doença</a:t>
            </a:r>
            <a:endParaRPr lang="en-US" sz="2400" dirty="0"/>
          </a:p>
          <a:p>
            <a:pPr algn="just"/>
            <a:endParaRPr lang="en-US" sz="2400" dirty="0"/>
          </a:p>
          <a:p>
            <a:pPr algn="just"/>
            <a:r>
              <a:rPr lang="pt-PT" sz="2400" dirty="0"/>
              <a:t>Consciência e envolvimento de todos os </a:t>
            </a:r>
            <a:r>
              <a:rPr lang="pt-PT" sz="2400" dirty="0" err="1"/>
              <a:t>stakeholders</a:t>
            </a:r>
            <a:r>
              <a:rPr lang="pt-PT" sz="2400" dirty="0"/>
              <a:t> do sector para garantir uma melhor </a:t>
            </a:r>
            <a:r>
              <a:rPr lang="pt-PT" sz="2400" dirty="0" err="1"/>
              <a:t>prospecção</a:t>
            </a:r>
            <a:endParaRPr lang="fr-FR" sz="2400" b="1"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17</a:t>
            </a:fld>
            <a:endParaRPr lang="fr-FR" dirty="0"/>
          </a:p>
        </p:txBody>
      </p:sp>
      <p:grpSp>
        <p:nvGrpSpPr>
          <p:cNvPr id="6" name="Groupe 5"/>
          <p:cNvGrpSpPr/>
          <p:nvPr/>
        </p:nvGrpSpPr>
        <p:grpSpPr>
          <a:xfrm>
            <a:off x="316311" y="5639632"/>
            <a:ext cx="8210795" cy="1005305"/>
            <a:chOff x="316311" y="5639632"/>
            <a:chExt cx="8210795" cy="1005305"/>
          </a:xfrm>
        </p:grpSpPr>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1" name="Image 10"/>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13871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Introdução</a:t>
            </a:r>
            <a:endParaRPr lang="fr-FR" sz="3200" b="1" dirty="0">
              <a:solidFill>
                <a:schemeClr val="accent4"/>
              </a:solidFill>
            </a:endParaRPr>
          </a:p>
        </p:txBody>
      </p:sp>
      <p:sp>
        <p:nvSpPr>
          <p:cNvPr id="3" name="Espace réservé du contenu 2"/>
          <p:cNvSpPr>
            <a:spLocks noGrp="1"/>
          </p:cNvSpPr>
          <p:nvPr>
            <p:ph idx="1"/>
          </p:nvPr>
        </p:nvSpPr>
        <p:spPr>
          <a:xfrm>
            <a:off x="395536" y="1578119"/>
            <a:ext cx="8385196" cy="4525963"/>
          </a:xfrm>
        </p:spPr>
        <p:txBody>
          <a:bodyPr>
            <a:normAutofit lnSpcReduction="10000"/>
          </a:bodyPr>
          <a:lstStyle/>
          <a:p>
            <a:pPr marL="0" indent="0" algn="just">
              <a:buNone/>
            </a:pPr>
            <a:r>
              <a:rPr lang="en-US" sz="2200" dirty="0"/>
              <a:t>A </a:t>
            </a:r>
            <a:r>
              <a:rPr lang="en-US" sz="2200" dirty="0" err="1"/>
              <a:t>Flavescência</a:t>
            </a:r>
            <a:r>
              <a:rPr lang="en-US" sz="2200" dirty="0"/>
              <a:t> </a:t>
            </a:r>
            <a:r>
              <a:rPr lang="en-US" sz="2200" dirty="0" err="1"/>
              <a:t>Dourada</a:t>
            </a:r>
            <a:r>
              <a:rPr lang="en-US" sz="2200" dirty="0"/>
              <a:t> (FD) </a:t>
            </a:r>
            <a:r>
              <a:rPr lang="en-US" sz="2200" dirty="0" err="1"/>
              <a:t>foi</a:t>
            </a:r>
            <a:r>
              <a:rPr lang="en-US" sz="2200" dirty="0"/>
              <a:t> </a:t>
            </a:r>
            <a:r>
              <a:rPr lang="en-US" sz="2200" dirty="0" err="1"/>
              <a:t>detectada</a:t>
            </a:r>
            <a:r>
              <a:rPr lang="en-US" sz="2200" dirty="0"/>
              <a:t> </a:t>
            </a:r>
            <a:r>
              <a:rPr lang="en-US" sz="2200" dirty="0" err="1"/>
              <a:t>em</a:t>
            </a:r>
            <a:r>
              <a:rPr lang="en-US" sz="2200" dirty="0"/>
              <a:t> </a:t>
            </a:r>
            <a:r>
              <a:rPr lang="en-US" sz="2200" dirty="0" err="1"/>
              <a:t>França</a:t>
            </a:r>
            <a:r>
              <a:rPr lang="en-US" sz="2200" dirty="0"/>
              <a:t> </a:t>
            </a:r>
            <a:r>
              <a:rPr lang="en-US" sz="2200" dirty="0" err="1"/>
              <a:t>em</a:t>
            </a:r>
            <a:r>
              <a:rPr lang="en-US" sz="2200" dirty="0"/>
              <a:t> 1950</a:t>
            </a:r>
          </a:p>
          <a:p>
            <a:pPr marL="0" indent="0" algn="just">
              <a:buNone/>
            </a:pPr>
            <a:endParaRPr lang="en-US" sz="2200" dirty="0"/>
          </a:p>
          <a:p>
            <a:pPr algn="just"/>
            <a:r>
              <a:rPr lang="en-US" sz="2200" dirty="0" err="1"/>
              <a:t>Doença</a:t>
            </a:r>
            <a:r>
              <a:rPr lang="en-US" sz="2200" dirty="0"/>
              <a:t> de </a:t>
            </a:r>
            <a:r>
              <a:rPr lang="en-US" sz="2200" dirty="0" err="1"/>
              <a:t>quarentena</a:t>
            </a:r>
            <a:r>
              <a:rPr lang="en-US" sz="2200" dirty="0"/>
              <a:t> </a:t>
            </a:r>
            <a:r>
              <a:rPr lang="en-US" sz="2200" dirty="0" err="1"/>
              <a:t>sem</a:t>
            </a:r>
            <a:r>
              <a:rPr lang="en-US" sz="2200" dirty="0"/>
              <a:t> </a:t>
            </a:r>
            <a:r>
              <a:rPr lang="en-US" sz="2200" dirty="0" err="1"/>
              <a:t>cura</a:t>
            </a:r>
            <a:endParaRPr lang="en-US" sz="2200" dirty="0"/>
          </a:p>
          <a:p>
            <a:pPr marL="0" indent="0" algn="just">
              <a:buNone/>
            </a:pPr>
            <a:endParaRPr lang="en-US" sz="2200" dirty="0"/>
          </a:p>
          <a:p>
            <a:pPr algn="just"/>
            <a:r>
              <a:rPr lang="fr-FR" sz="2200" dirty="0"/>
              <a:t>Lista A2 EPPO </a:t>
            </a:r>
            <a:endParaRPr lang="en-US" sz="2200" dirty="0"/>
          </a:p>
          <a:p>
            <a:pPr algn="just"/>
            <a:endParaRPr lang="en-US" sz="2200" dirty="0"/>
          </a:p>
          <a:p>
            <a:pPr algn="just"/>
            <a:r>
              <a:rPr lang="en-US" sz="2200" dirty="0" err="1"/>
              <a:t>Sintomas</a:t>
            </a:r>
            <a:r>
              <a:rPr lang="en-US" sz="2200" dirty="0"/>
              <a:t> do </a:t>
            </a:r>
            <a:r>
              <a:rPr lang="en-US" sz="2200" dirty="0" err="1"/>
              <a:t>grupo</a:t>
            </a:r>
            <a:r>
              <a:rPr lang="en-US" sz="2200" dirty="0"/>
              <a:t> dos “</a:t>
            </a:r>
            <a:r>
              <a:rPr lang="en-US" sz="2200" dirty="0" err="1"/>
              <a:t>amarelos</a:t>
            </a:r>
            <a:r>
              <a:rPr lang="en-US" sz="2200" dirty="0"/>
              <a:t>” da </a:t>
            </a:r>
            <a:r>
              <a:rPr lang="en-US" sz="2200" dirty="0" err="1"/>
              <a:t>videira</a:t>
            </a:r>
            <a:endParaRPr lang="en-US" sz="2200" dirty="0"/>
          </a:p>
          <a:p>
            <a:pPr algn="just"/>
            <a:endParaRPr lang="en-US" sz="2200" dirty="0"/>
          </a:p>
          <a:p>
            <a:pPr algn="just"/>
            <a:r>
              <a:rPr lang="en-US" sz="2200" dirty="0" err="1"/>
              <a:t>Combinação</a:t>
            </a:r>
            <a:r>
              <a:rPr lang="en-US" sz="2200" dirty="0"/>
              <a:t> entre fitoplasma, vector e </a:t>
            </a:r>
            <a:r>
              <a:rPr lang="en-US" sz="2200" dirty="0" err="1"/>
              <a:t>hospedeiro</a:t>
            </a:r>
            <a:endParaRPr lang="en-US" sz="2200" dirty="0"/>
          </a:p>
          <a:p>
            <a:pPr algn="just"/>
            <a:endParaRPr lang="pt-PT" sz="2200" dirty="0"/>
          </a:p>
          <a:p>
            <a:pPr algn="just">
              <a:buFont typeface="Wingdings" panose="05000000000000000000" pitchFamily="2" charset="2"/>
              <a:buChar char="à"/>
            </a:pPr>
            <a:r>
              <a:rPr lang="en-US" sz="2200" b="1" dirty="0" err="1">
                <a:solidFill>
                  <a:schemeClr val="accent4"/>
                </a:solidFill>
                <a:sym typeface="Wingdings" pitchFamily="2" charset="2"/>
              </a:rPr>
              <a:t>Dispersão</a:t>
            </a:r>
            <a:r>
              <a:rPr lang="en-US" sz="2200" b="1" dirty="0">
                <a:solidFill>
                  <a:schemeClr val="accent4"/>
                </a:solidFill>
                <a:sym typeface="Wingdings" pitchFamily="2" charset="2"/>
              </a:rPr>
              <a:t> </a:t>
            </a:r>
            <a:r>
              <a:rPr lang="en-US" sz="2200" b="1" dirty="0" err="1">
                <a:solidFill>
                  <a:schemeClr val="accent4"/>
                </a:solidFill>
                <a:sym typeface="Wingdings" pitchFamily="2" charset="2"/>
              </a:rPr>
              <a:t>rápida</a:t>
            </a:r>
            <a:r>
              <a:rPr lang="en-US" sz="2200" b="1" dirty="0">
                <a:solidFill>
                  <a:schemeClr val="accent4"/>
                </a:solidFill>
                <a:sym typeface="Wingdings" pitchFamily="2" charset="2"/>
              </a:rPr>
              <a:t>, </a:t>
            </a:r>
            <a:r>
              <a:rPr lang="en-US" sz="2200" b="1" dirty="0" err="1">
                <a:solidFill>
                  <a:schemeClr val="accent4"/>
                </a:solidFill>
                <a:sym typeface="Wingdings" pitchFamily="2" charset="2"/>
              </a:rPr>
              <a:t>perdas</a:t>
            </a:r>
            <a:r>
              <a:rPr lang="en-US" sz="2200" b="1" dirty="0">
                <a:solidFill>
                  <a:schemeClr val="accent4"/>
                </a:solidFill>
                <a:sym typeface="Wingdings" pitchFamily="2" charset="2"/>
              </a:rPr>
              <a:t> </a:t>
            </a:r>
            <a:r>
              <a:rPr lang="en-US" sz="2200" b="1" dirty="0" err="1">
                <a:solidFill>
                  <a:schemeClr val="accent4"/>
                </a:solidFill>
                <a:sym typeface="Wingdings" pitchFamily="2" charset="2"/>
              </a:rPr>
              <a:t>importantes</a:t>
            </a:r>
            <a:r>
              <a:rPr lang="en-US" sz="2200" b="1" dirty="0">
                <a:solidFill>
                  <a:schemeClr val="accent4"/>
                </a:solidFill>
                <a:sym typeface="Wingdings" pitchFamily="2" charset="2"/>
              </a:rPr>
              <a:t> de </a:t>
            </a:r>
            <a:r>
              <a:rPr lang="en-US" sz="2200" b="1" dirty="0" err="1">
                <a:solidFill>
                  <a:schemeClr val="accent4"/>
                </a:solidFill>
                <a:sym typeface="Wingdings" pitchFamily="2" charset="2"/>
              </a:rPr>
              <a:t>produção</a:t>
            </a:r>
            <a:r>
              <a:rPr lang="en-US" sz="2200" b="1" dirty="0">
                <a:solidFill>
                  <a:schemeClr val="accent4"/>
                </a:solidFill>
                <a:sym typeface="Wingdings" pitchFamily="2" charset="2"/>
              </a:rPr>
              <a:t> e </a:t>
            </a:r>
            <a:r>
              <a:rPr lang="en-US" sz="2200" b="1" dirty="0" err="1">
                <a:solidFill>
                  <a:schemeClr val="accent4"/>
                </a:solidFill>
                <a:sym typeface="Wingdings" pitchFamily="2" charset="2"/>
              </a:rPr>
              <a:t>morte</a:t>
            </a:r>
            <a:r>
              <a:rPr lang="en-US" sz="2200" b="1" dirty="0">
                <a:solidFill>
                  <a:schemeClr val="accent4"/>
                </a:solidFill>
                <a:sym typeface="Wingdings" pitchFamily="2" charset="2"/>
              </a:rPr>
              <a:t> das </a:t>
            </a:r>
            <a:r>
              <a:rPr lang="en-US" sz="2200" b="1" dirty="0" err="1">
                <a:solidFill>
                  <a:schemeClr val="accent4"/>
                </a:solidFill>
                <a:sym typeface="Wingdings" pitchFamily="2" charset="2"/>
              </a:rPr>
              <a:t>videiras</a:t>
            </a:r>
            <a:endParaRPr lang="en-US" sz="18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a:t>
            </a:fld>
            <a:endParaRPr lang="fr-FR" dirty="0"/>
          </a:p>
        </p:txBody>
      </p:sp>
      <p:pic>
        <p:nvPicPr>
          <p:cNvPr id="5" name="Picture 2" descr="http://www.vignevin.com/typo3temp/pics/1380e352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612" y="5890842"/>
            <a:ext cx="2265982" cy="6480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vignevin-sudouest.com/publications/fiches-pratiques/images/scaphoidus-tita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683" y="3479857"/>
            <a:ext cx="2254911" cy="1605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vescence dor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1882" y="913582"/>
            <a:ext cx="1524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artage Marie T\IFV\Photos Terrain\Vignoble\DSC_03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051" t="12146" r="26109" b="24316"/>
          <a:stretch/>
        </p:blipFill>
        <p:spPr bwMode="auto">
          <a:xfrm>
            <a:off x="7044284" y="2081811"/>
            <a:ext cx="941147" cy="2361092"/>
          </a:xfrm>
          <a:prstGeom prst="rect">
            <a:avLst/>
          </a:prstGeom>
          <a:noFill/>
          <a:extLst>
            <a:ext uri="{909E8E84-426E-40DD-AFC4-6F175D3DCCD1}">
              <a14:hiddenFill xmlns:a14="http://schemas.microsoft.com/office/drawing/2010/main">
                <a:solidFill>
                  <a:srgbClr val="FFFFFF"/>
                </a:solidFill>
              </a14:hiddenFill>
            </a:ext>
          </a:extLst>
        </p:spPr>
      </p:pic>
      <p:sp>
        <p:nvSpPr>
          <p:cNvPr id="52"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a:solidFill>
                  <a:schemeClr val="accent4"/>
                </a:solidFill>
              </a:rPr>
              <a:t>Fitoplasma </a:t>
            </a:r>
            <a:r>
              <a:rPr lang="en-US" sz="2200" dirty="0"/>
              <a:t>: </a:t>
            </a:r>
            <a:r>
              <a:rPr lang="en-US" sz="2200" dirty="0" err="1"/>
              <a:t>Origem</a:t>
            </a:r>
            <a:r>
              <a:rPr lang="en-US" sz="2200" dirty="0"/>
              <a:t> </a:t>
            </a:r>
            <a:r>
              <a:rPr lang="en-US" sz="2200" dirty="0" err="1"/>
              <a:t>Europeia</a:t>
            </a:r>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r>
              <a:rPr lang="en-US" sz="2000" dirty="0"/>
              <a:t>Vector : </a:t>
            </a:r>
            <a:r>
              <a:rPr lang="en-US" sz="2000" dirty="0" err="1"/>
              <a:t>Cicadelídeo</a:t>
            </a:r>
            <a:r>
              <a:rPr lang="en-US" sz="2000" dirty="0"/>
              <a:t> </a:t>
            </a:r>
            <a:r>
              <a:rPr lang="en-US" sz="2000" i="1" dirty="0" err="1">
                <a:solidFill>
                  <a:schemeClr val="accent4"/>
                </a:solidFill>
              </a:rPr>
              <a:t>Scaphoideus</a:t>
            </a:r>
            <a:r>
              <a:rPr lang="en-US" sz="2000" i="1" dirty="0">
                <a:solidFill>
                  <a:schemeClr val="accent4"/>
                </a:solidFill>
              </a:rPr>
              <a:t> </a:t>
            </a:r>
            <a:r>
              <a:rPr lang="en-US" sz="2000" i="1" dirty="0" err="1">
                <a:solidFill>
                  <a:schemeClr val="accent4"/>
                </a:solidFill>
              </a:rPr>
              <a:t>titanus</a:t>
            </a:r>
            <a:r>
              <a:rPr lang="en-US" sz="2000" i="1" dirty="0">
                <a:solidFill>
                  <a:schemeClr val="accent4"/>
                </a:solidFill>
              </a:rPr>
              <a:t> </a:t>
            </a:r>
            <a:r>
              <a:rPr lang="en-US" sz="2000" dirty="0" err="1"/>
              <a:t>importado</a:t>
            </a:r>
            <a:r>
              <a:rPr lang="en-US" sz="2000" dirty="0"/>
              <a:t> da América do Norte</a:t>
            </a:r>
          </a:p>
        </p:txBody>
      </p:sp>
      <p:sp>
        <p:nvSpPr>
          <p:cNvPr id="2" name="Titre 1"/>
          <p:cNvSpPr>
            <a:spLocks noGrp="1"/>
          </p:cNvSpPr>
          <p:nvPr>
            <p:ph type="title"/>
          </p:nvPr>
        </p:nvSpPr>
        <p:spPr>
          <a:xfrm>
            <a:off x="1907704" y="260648"/>
            <a:ext cx="6264696" cy="652934"/>
          </a:xfrm>
        </p:spPr>
        <p:txBody>
          <a:bodyPr>
            <a:normAutofit/>
          </a:bodyPr>
          <a:lstStyle/>
          <a:p>
            <a:pPr algn="l"/>
            <a:r>
              <a:rPr lang="en-US" sz="3200" b="1" dirty="0" err="1">
                <a:solidFill>
                  <a:schemeClr val="accent4"/>
                </a:solidFill>
              </a:rPr>
              <a:t>Dispersão</a:t>
            </a:r>
            <a:r>
              <a:rPr lang="en-US" sz="3200" b="1" dirty="0">
                <a:solidFill>
                  <a:schemeClr val="accent4"/>
                </a:solidFill>
              </a:rPr>
              <a:t> da </a:t>
            </a:r>
            <a:r>
              <a:rPr lang="en-US" sz="3200" b="1" dirty="0" err="1">
                <a:solidFill>
                  <a:schemeClr val="accent4"/>
                </a:solidFill>
              </a:rPr>
              <a:t>Flavescência</a:t>
            </a:r>
            <a:r>
              <a:rPr lang="en-US" sz="3200" b="1" dirty="0">
                <a:solidFill>
                  <a:schemeClr val="accent4"/>
                </a:solidFill>
              </a:rPr>
              <a:t> </a:t>
            </a:r>
            <a:r>
              <a:rPr lang="en-US" sz="3200" b="1" dirty="0" err="1">
                <a:solidFill>
                  <a:schemeClr val="accent4"/>
                </a:solidFill>
              </a:rPr>
              <a:t>Dourada</a:t>
            </a:r>
            <a:endParaRPr lang="en-US"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3</a:t>
            </a:fld>
            <a:endParaRPr lang="fr-FR" dirty="0"/>
          </a:p>
        </p:txBody>
      </p:sp>
      <p:grpSp>
        <p:nvGrpSpPr>
          <p:cNvPr id="2051" name="Groupe 2050"/>
          <p:cNvGrpSpPr/>
          <p:nvPr/>
        </p:nvGrpSpPr>
        <p:grpSpPr>
          <a:xfrm>
            <a:off x="755576" y="2341877"/>
            <a:ext cx="7710873" cy="2346794"/>
            <a:chOff x="868538" y="2226241"/>
            <a:chExt cx="7710873" cy="2346794"/>
          </a:xfrm>
        </p:grpSpPr>
        <p:sp>
          <p:nvSpPr>
            <p:cNvPr id="26" name="ZoneTexte 25"/>
            <p:cNvSpPr txBox="1"/>
            <p:nvPr/>
          </p:nvSpPr>
          <p:spPr>
            <a:xfrm>
              <a:off x="1178685" y="4311425"/>
              <a:ext cx="1903181" cy="261610"/>
            </a:xfrm>
            <a:prstGeom prst="rect">
              <a:avLst/>
            </a:prstGeom>
            <a:noFill/>
          </p:spPr>
          <p:txBody>
            <a:bodyPr wrap="square" rtlCol="0">
              <a:spAutoFit/>
            </a:bodyPr>
            <a:lstStyle/>
            <a:p>
              <a:pPr algn="ctr"/>
              <a:r>
                <a:rPr lang="fr-FR" sz="1100" i="1" dirty="0" err="1"/>
                <a:t>Alnus</a:t>
              </a:r>
              <a:r>
                <a:rPr lang="fr-FR" sz="1100" i="1" dirty="0"/>
                <a:t> e </a:t>
              </a:r>
              <a:r>
                <a:rPr lang="fr-FR" sz="1100" i="1" dirty="0" err="1"/>
                <a:t>Clematis</a:t>
              </a:r>
              <a:endParaRPr lang="fr-FR" sz="1100" i="1" dirty="0"/>
            </a:p>
          </p:txBody>
        </p:sp>
        <p:pic>
          <p:nvPicPr>
            <p:cNvPr id="3077" name="Picture 5" descr="P:\INVA PROTECT\Photos\Photos sites\HR\SIG\SIG 1 DSC_00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27" r="29731" b="15633"/>
            <a:stretch/>
          </p:blipFill>
          <p:spPr bwMode="auto">
            <a:xfrm>
              <a:off x="868538" y="2226241"/>
              <a:ext cx="2448272" cy="20784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p:cNvGrpSpPr/>
            <p:nvPr/>
          </p:nvGrpSpPr>
          <p:grpSpPr>
            <a:xfrm>
              <a:off x="1374191" y="2686563"/>
              <a:ext cx="1512167" cy="1152128"/>
              <a:chOff x="1569700" y="2686563"/>
              <a:chExt cx="1512167" cy="1152128"/>
            </a:xfrm>
          </p:grpSpPr>
          <p:sp>
            <p:nvSpPr>
              <p:cNvPr id="30" name="Ellipse 29"/>
              <p:cNvSpPr/>
              <p:nvPr/>
            </p:nvSpPr>
            <p:spPr>
              <a:xfrm>
                <a:off x="1619672" y="2686563"/>
                <a:ext cx="1430122" cy="1152128"/>
              </a:xfrm>
              <a:prstGeom prst="ellipse">
                <a:avLst/>
              </a:prstGeom>
              <a:solidFill>
                <a:schemeClr val="bg1"/>
              </a:solid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569700" y="3031794"/>
                <a:ext cx="1512167" cy="523220"/>
              </a:xfrm>
              <a:prstGeom prst="rect">
                <a:avLst/>
              </a:prstGeom>
              <a:noFill/>
            </p:spPr>
            <p:txBody>
              <a:bodyPr wrap="square" rtlCol="0">
                <a:spAutoFit/>
              </a:bodyPr>
              <a:lstStyle/>
              <a:p>
                <a:pPr algn="ctr"/>
                <a:r>
                  <a:rPr lang="fr-FR" sz="1400" dirty="0">
                    <a:solidFill>
                      <a:schemeClr val="accent4"/>
                    </a:solidFill>
                  </a:rPr>
                  <a:t>Fitoplasma</a:t>
                </a:r>
              </a:p>
              <a:p>
                <a:pPr algn="ctr"/>
                <a:r>
                  <a:rPr lang="fr-FR" sz="1400" b="1" i="1" dirty="0">
                    <a:solidFill>
                      <a:schemeClr val="accent4"/>
                    </a:solidFill>
                  </a:rPr>
                  <a:t>FD 1, 2 e 3</a:t>
                </a:r>
              </a:p>
            </p:txBody>
          </p:sp>
        </p:grpSp>
        <p:cxnSp>
          <p:nvCxnSpPr>
            <p:cNvPr id="27" name="Connecteur droit avec flèche 26"/>
            <p:cNvCxnSpPr>
              <a:stCxn id="31" idx="3"/>
            </p:cNvCxnSpPr>
            <p:nvPr/>
          </p:nvCxnSpPr>
          <p:spPr>
            <a:xfrm flipV="1">
              <a:off x="2886358" y="3265484"/>
              <a:ext cx="4349938" cy="27920"/>
            </a:xfrm>
            <a:prstGeom prst="straightConnector1">
              <a:avLst/>
            </a:prstGeom>
            <a:ln w="28575">
              <a:solidFill>
                <a:srgbClr val="C9D400"/>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6676230" y="4304728"/>
              <a:ext cx="1903181" cy="261610"/>
            </a:xfrm>
            <a:prstGeom prst="rect">
              <a:avLst/>
            </a:prstGeom>
            <a:noFill/>
          </p:spPr>
          <p:txBody>
            <a:bodyPr wrap="square" rtlCol="0">
              <a:spAutoFit/>
            </a:bodyPr>
            <a:lstStyle/>
            <a:p>
              <a:pPr algn="ctr"/>
              <a:r>
                <a:rPr lang="fr-FR" sz="1100" i="1" dirty="0" err="1"/>
                <a:t>Vitis</a:t>
              </a:r>
              <a:r>
                <a:rPr lang="fr-FR" sz="1100" i="1" dirty="0"/>
                <a:t> </a:t>
              </a:r>
              <a:r>
                <a:rPr lang="fr-FR" sz="1100" i="1" dirty="0" err="1"/>
                <a:t>Vinifera</a:t>
              </a:r>
              <a:endParaRPr lang="fr-FR" sz="1100" i="1" dirty="0"/>
            </a:p>
          </p:txBody>
        </p:sp>
        <p:sp>
          <p:nvSpPr>
            <p:cNvPr id="2048" name="ZoneTexte 2047"/>
            <p:cNvSpPr txBox="1"/>
            <p:nvPr/>
          </p:nvSpPr>
          <p:spPr>
            <a:xfrm>
              <a:off x="3192111" y="2945682"/>
              <a:ext cx="3868209" cy="338554"/>
            </a:xfrm>
            <a:prstGeom prst="rect">
              <a:avLst/>
            </a:prstGeom>
            <a:noFill/>
          </p:spPr>
          <p:txBody>
            <a:bodyPr wrap="square" rtlCol="0">
              <a:spAutoFit/>
            </a:bodyPr>
            <a:lstStyle/>
            <a:p>
              <a:pPr algn="ctr"/>
              <a:r>
                <a:rPr lang="en-US" sz="1600" dirty="0" err="1">
                  <a:solidFill>
                    <a:schemeClr val="accent4"/>
                  </a:solidFill>
                </a:rPr>
                <a:t>Várias</a:t>
              </a:r>
              <a:r>
                <a:rPr lang="en-US" sz="1600" dirty="0">
                  <a:solidFill>
                    <a:schemeClr val="accent4"/>
                  </a:solidFill>
                </a:rPr>
                <a:t> </a:t>
              </a:r>
              <a:r>
                <a:rPr lang="en-US" sz="1600" dirty="0" err="1">
                  <a:solidFill>
                    <a:schemeClr val="accent4"/>
                  </a:solidFill>
                </a:rPr>
                <a:t>hipóteses</a:t>
              </a:r>
              <a:r>
                <a:rPr lang="en-US" sz="1600" dirty="0">
                  <a:solidFill>
                    <a:schemeClr val="accent4"/>
                  </a:solidFill>
                </a:rPr>
                <a:t> de </a:t>
              </a:r>
              <a:r>
                <a:rPr lang="en-US" sz="1600" dirty="0" err="1">
                  <a:solidFill>
                    <a:schemeClr val="accent4"/>
                  </a:solidFill>
                </a:rPr>
                <a:t>dispersão</a:t>
              </a:r>
              <a:endParaRPr lang="en-US" sz="1600" i="1" dirty="0">
                <a:solidFill>
                  <a:schemeClr val="accent4"/>
                </a:solidFill>
              </a:endParaRPr>
            </a:p>
          </p:txBody>
        </p:sp>
      </p:grpSp>
      <p:sp>
        <p:nvSpPr>
          <p:cNvPr id="43" name="ZoneTexte 42"/>
          <p:cNvSpPr txBox="1"/>
          <p:nvPr/>
        </p:nvSpPr>
        <p:spPr>
          <a:xfrm>
            <a:off x="3185841" y="4287688"/>
            <a:ext cx="1579138" cy="353943"/>
          </a:xfrm>
          <a:prstGeom prst="rect">
            <a:avLst/>
          </a:prstGeom>
          <a:noFill/>
        </p:spPr>
        <p:txBody>
          <a:bodyPr wrap="square" rtlCol="0">
            <a:spAutoFit/>
          </a:bodyPr>
          <a:lstStyle/>
          <a:p>
            <a:pPr algn="ctr"/>
            <a:r>
              <a:rPr lang="fr-FR" sz="1100" i="1" dirty="0" err="1"/>
              <a:t>Oncopsis</a:t>
            </a:r>
            <a:r>
              <a:rPr lang="fr-FR" sz="1100" i="1" dirty="0"/>
              <a:t> </a:t>
            </a:r>
            <a:r>
              <a:rPr lang="fr-FR" sz="1100" i="1" dirty="0" err="1"/>
              <a:t>Alni</a:t>
            </a:r>
            <a:endParaRPr lang="fr-FR" sz="1100" i="1" dirty="0"/>
          </a:p>
          <a:p>
            <a:pPr algn="ctr"/>
            <a:r>
              <a:rPr lang="fr-FR" sz="600" i="1" dirty="0">
                <a:solidFill>
                  <a:schemeClr val="bg1">
                    <a:lumMod val="50000"/>
                  </a:schemeClr>
                </a:solidFill>
              </a:rPr>
              <a:t>©Tristan Bantock</a:t>
            </a:r>
          </a:p>
        </p:txBody>
      </p:sp>
      <p:sp>
        <p:nvSpPr>
          <p:cNvPr id="45" name="ZoneTexte 44"/>
          <p:cNvSpPr txBox="1"/>
          <p:nvPr/>
        </p:nvSpPr>
        <p:spPr>
          <a:xfrm>
            <a:off x="4582131" y="4296256"/>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a:t>europaea</a:t>
            </a:r>
            <a:endParaRPr lang="fr-FR" sz="1100" i="1" dirty="0"/>
          </a:p>
          <a:p>
            <a:pPr algn="ctr"/>
            <a:r>
              <a:rPr lang="fr-FR" sz="600" i="1" dirty="0">
                <a:solidFill>
                  <a:schemeClr val="bg1">
                    <a:lumMod val="50000"/>
                  </a:schemeClr>
                </a:solidFill>
              </a:rPr>
              <a:t>© Dimitri </a:t>
            </a:r>
            <a:r>
              <a:rPr lang="fr-FR" sz="600" i="1" dirty="0" err="1">
                <a:solidFill>
                  <a:schemeClr val="bg1">
                    <a:lumMod val="50000"/>
                  </a:schemeClr>
                </a:solidFill>
              </a:rPr>
              <a:t>Geystor</a:t>
            </a:r>
            <a:endParaRPr lang="fr-FR" sz="600" i="1" dirty="0">
              <a:solidFill>
                <a:schemeClr val="bg1">
                  <a:lumMod val="50000"/>
                </a:schemeClr>
              </a:solidFill>
            </a:endParaRPr>
          </a:p>
        </p:txBody>
      </p:sp>
      <p:sp>
        <p:nvSpPr>
          <p:cNvPr id="49" name="ZoneTexte 48"/>
          <p:cNvSpPr txBox="1"/>
          <p:nvPr/>
        </p:nvSpPr>
        <p:spPr>
          <a:xfrm>
            <a:off x="5698641" y="4300503"/>
            <a:ext cx="1274144" cy="430887"/>
          </a:xfrm>
          <a:prstGeom prst="rect">
            <a:avLst/>
          </a:prstGeom>
          <a:noFill/>
        </p:spPr>
        <p:txBody>
          <a:bodyPr wrap="square" rtlCol="0">
            <a:spAutoFit/>
          </a:bodyPr>
          <a:lstStyle/>
          <a:p>
            <a:pPr algn="ctr"/>
            <a:r>
              <a:rPr lang="fr-FR" sz="1100" i="1" dirty="0" err="1"/>
              <a:t>Scaphoideus</a:t>
            </a:r>
            <a:r>
              <a:rPr lang="fr-FR" sz="1100" i="1" dirty="0"/>
              <a:t> titanus</a:t>
            </a:r>
          </a:p>
        </p:txBody>
      </p:sp>
      <p:pic>
        <p:nvPicPr>
          <p:cNvPr id="21" name="Picture 4" descr="https://www.vignevin-sudouest.com/publications/fiches-pratiques/images/scaphoidus-titat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3464535"/>
            <a:ext cx="1163751" cy="8285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oncopsis alni&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02" y="3464535"/>
            <a:ext cx="1194240" cy="835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f. 12 277 : Dictyophara europae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2735" y="3464535"/>
            <a:ext cx="959385" cy="82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3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Dispersão</a:t>
            </a:r>
            <a:r>
              <a:rPr lang="fr-FR" sz="3200" b="1" dirty="0">
                <a:solidFill>
                  <a:schemeClr val="accent4"/>
                </a:solidFill>
              </a:rPr>
              <a:t> da </a:t>
            </a:r>
            <a:r>
              <a:rPr lang="fr-FR" sz="3200" b="1" dirty="0" err="1">
                <a:solidFill>
                  <a:schemeClr val="accent4"/>
                </a:solidFill>
              </a:rPr>
              <a:t>Flavescência</a:t>
            </a:r>
            <a:r>
              <a:rPr lang="fr-FR" sz="3200" b="1" dirty="0">
                <a:solidFill>
                  <a:schemeClr val="accent4"/>
                </a:solidFill>
              </a:rPr>
              <a:t> </a:t>
            </a:r>
            <a:r>
              <a:rPr lang="fr-FR" sz="3200" b="1" dirty="0" err="1">
                <a:solidFill>
                  <a:schemeClr val="accent4"/>
                </a:solidFill>
              </a:rPr>
              <a:t>Dourada</a:t>
            </a:r>
            <a:endParaRPr lang="fr-FR"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4</a:t>
            </a:fld>
            <a:endParaRPr lang="fr-FR" dirty="0"/>
          </a:p>
        </p:txBody>
      </p:sp>
      <p:sp>
        <p:nvSpPr>
          <p:cNvPr id="25" name="Espace réservé du contenu 2"/>
          <p:cNvSpPr txBox="1">
            <a:spLocks/>
          </p:cNvSpPr>
          <p:nvPr/>
        </p:nvSpPr>
        <p:spPr>
          <a:xfrm>
            <a:off x="395536" y="1578119"/>
            <a:ext cx="8496944"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a:solidFill>
                  <a:schemeClr val="accent4"/>
                </a:solidFill>
              </a:rPr>
              <a:t>Fitoplasma </a:t>
            </a:r>
            <a:r>
              <a:rPr lang="en-US" sz="2200" dirty="0"/>
              <a:t>: </a:t>
            </a:r>
            <a:r>
              <a:rPr lang="en-US" sz="2200" dirty="0" err="1"/>
              <a:t>Origem</a:t>
            </a:r>
            <a:r>
              <a:rPr lang="en-US" sz="2200" dirty="0"/>
              <a:t> </a:t>
            </a:r>
            <a:r>
              <a:rPr lang="en-US" sz="2200" dirty="0" err="1"/>
              <a:t>Europeia</a:t>
            </a:r>
            <a:r>
              <a:rPr lang="en-US" sz="2200" dirty="0"/>
              <a:t> e </a:t>
            </a:r>
            <a:r>
              <a:rPr lang="en-US" sz="2200" dirty="0" err="1"/>
              <a:t>dispersão</a:t>
            </a:r>
            <a:r>
              <a:rPr lang="en-US" sz="2200" dirty="0"/>
              <a:t> para a </a:t>
            </a:r>
            <a:r>
              <a:rPr lang="en-US" sz="2200" dirty="0" err="1"/>
              <a:t>vinha</a:t>
            </a:r>
            <a:r>
              <a:rPr lang="en-US" sz="2200" dirty="0"/>
              <a:t> a </a:t>
            </a:r>
            <a:r>
              <a:rPr lang="en-US" sz="2200" dirty="0" err="1"/>
              <a:t>partir</a:t>
            </a:r>
            <a:r>
              <a:rPr lang="en-US" sz="2200" dirty="0"/>
              <a:t> de </a:t>
            </a:r>
            <a:r>
              <a:rPr lang="en-US" sz="2200" dirty="0" err="1"/>
              <a:t>plantas</a:t>
            </a:r>
            <a:r>
              <a:rPr lang="en-US" sz="2200" dirty="0"/>
              <a:t> </a:t>
            </a:r>
            <a:r>
              <a:rPr lang="en-US" sz="2200" dirty="0" err="1"/>
              <a:t>selvagens</a:t>
            </a:r>
            <a:endParaRPr lang="fr-FR" sz="2200" dirty="0"/>
          </a:p>
          <a:p>
            <a:pPr algn="just"/>
            <a:r>
              <a:rPr lang="en-US" sz="2200" dirty="0">
                <a:solidFill>
                  <a:schemeClr val="accent4"/>
                </a:solidFill>
              </a:rPr>
              <a:t>Vector </a:t>
            </a:r>
            <a:r>
              <a:rPr lang="en-US" sz="2200" dirty="0"/>
              <a:t>: </a:t>
            </a:r>
            <a:r>
              <a:rPr lang="en-US" sz="2200" dirty="0" err="1"/>
              <a:t>cicadelídeo</a:t>
            </a:r>
            <a:r>
              <a:rPr lang="en-US" sz="2200" dirty="0"/>
              <a:t> </a:t>
            </a:r>
            <a:r>
              <a:rPr lang="en-US" sz="2200" i="1" dirty="0" err="1">
                <a:solidFill>
                  <a:schemeClr val="accent4"/>
                </a:solidFill>
              </a:rPr>
              <a:t>Scaphoïdeus</a:t>
            </a:r>
            <a:r>
              <a:rPr lang="en-US" sz="2200" i="1" dirty="0">
                <a:solidFill>
                  <a:schemeClr val="accent4"/>
                </a:solidFill>
              </a:rPr>
              <a:t> </a:t>
            </a:r>
            <a:r>
              <a:rPr lang="en-US" sz="2200" i="1" dirty="0" err="1">
                <a:solidFill>
                  <a:schemeClr val="accent4"/>
                </a:solidFill>
              </a:rPr>
              <a:t>titanus</a:t>
            </a:r>
            <a:r>
              <a:rPr lang="en-US" sz="2200" i="1" dirty="0">
                <a:solidFill>
                  <a:schemeClr val="accent4"/>
                </a:solidFill>
              </a:rPr>
              <a:t> </a:t>
            </a:r>
            <a:r>
              <a:rPr lang="en-US" sz="2200" dirty="0" err="1"/>
              <a:t>importado</a:t>
            </a:r>
            <a:r>
              <a:rPr lang="en-US" sz="2200" dirty="0"/>
              <a:t> da América do Norte</a:t>
            </a:r>
          </a:p>
          <a:p>
            <a:pPr algn="just"/>
            <a:endParaRPr lang="fr-FR" sz="2200" dirty="0">
              <a:solidFill>
                <a:srgbClr val="261474"/>
              </a:solidFill>
              <a:sym typeface="Wingdings" pitchFamily="2" charset="2"/>
            </a:endParaRPr>
          </a:p>
          <a:p>
            <a:pPr marL="0" indent="0" algn="just">
              <a:buNone/>
            </a:pPr>
            <a:r>
              <a:rPr lang="fr-FR" sz="2200" dirty="0">
                <a:solidFill>
                  <a:srgbClr val="261474"/>
                </a:solidFill>
                <a:sym typeface="Wingdings" pitchFamily="2" charset="2"/>
              </a:rPr>
              <a:t>						</a:t>
            </a:r>
            <a:r>
              <a:rPr lang="fr-FR" sz="2200" dirty="0">
                <a:solidFill>
                  <a:schemeClr val="accent4"/>
                </a:solidFill>
                <a:sym typeface="Wingdings" pitchFamily="2" charset="2"/>
              </a:rPr>
              <a:t> A </a:t>
            </a:r>
            <a:r>
              <a:rPr lang="fr-FR" sz="2200" dirty="0" err="1">
                <a:solidFill>
                  <a:schemeClr val="accent4"/>
                </a:solidFill>
                <a:sym typeface="Wingdings" pitchFamily="2" charset="2"/>
              </a:rPr>
              <a:t>distribuição</a:t>
            </a:r>
            <a:r>
              <a:rPr lang="fr-FR" sz="2200" dirty="0">
                <a:solidFill>
                  <a:schemeClr val="accent4"/>
                </a:solidFill>
                <a:sym typeface="Wingdings" pitchFamily="2" charset="2"/>
              </a:rPr>
              <a:t> da 							</a:t>
            </a:r>
            <a:r>
              <a:rPr lang="fr-FR" sz="2200" dirty="0" err="1">
                <a:solidFill>
                  <a:schemeClr val="accent4"/>
                </a:solidFill>
                <a:sym typeface="Wingdings" pitchFamily="2" charset="2"/>
              </a:rPr>
              <a:t>cigarrinha</a:t>
            </a:r>
            <a:r>
              <a:rPr lang="fr-FR" sz="2200" dirty="0">
                <a:solidFill>
                  <a:schemeClr val="accent4"/>
                </a:solidFill>
                <a:sym typeface="Wingdings" pitchFamily="2" charset="2"/>
              </a:rPr>
              <a:t> é mais </a:t>
            </a:r>
            <a:r>
              <a:rPr lang="fr-FR" sz="2200" dirty="0" err="1">
                <a:solidFill>
                  <a:schemeClr val="accent4"/>
                </a:solidFill>
                <a:sym typeface="Wingdings" pitchFamily="2" charset="2"/>
              </a:rPr>
              <a:t>ampla</a:t>
            </a:r>
            <a:r>
              <a:rPr lang="fr-FR" sz="2200" dirty="0">
                <a:solidFill>
                  <a:schemeClr val="accent4"/>
                </a:solidFill>
                <a:sym typeface="Wingdings" pitchFamily="2" charset="2"/>
              </a:rPr>
              <a:t> 							que a do </a:t>
            </a:r>
            <a:r>
              <a:rPr lang="fr-FR" sz="2200" dirty="0" err="1">
                <a:solidFill>
                  <a:schemeClr val="accent4"/>
                </a:solidFill>
                <a:sym typeface="Wingdings" pitchFamily="2" charset="2"/>
              </a:rPr>
              <a:t>fitoplama</a:t>
            </a:r>
            <a:r>
              <a:rPr lang="fr-FR" sz="2200" dirty="0">
                <a:solidFill>
                  <a:schemeClr val="accent4"/>
                </a:solidFill>
                <a:sym typeface="Wingdings" pitchFamily="2" charset="2"/>
              </a:rPr>
              <a:t>													</a:t>
            </a:r>
          </a:p>
          <a:p>
            <a:pPr marL="0" indent="0" algn="just">
              <a:buNone/>
            </a:pPr>
            <a:r>
              <a:rPr lang="fr-FR" sz="2200" dirty="0">
                <a:solidFill>
                  <a:schemeClr val="accent4"/>
                </a:solidFill>
                <a:sym typeface="Wingdings" pitchFamily="2" charset="2"/>
              </a:rPr>
              <a:t>						 </a:t>
            </a:r>
            <a:r>
              <a:rPr lang="fr-FR" sz="2200" dirty="0" err="1">
                <a:solidFill>
                  <a:schemeClr val="accent4"/>
                </a:solidFill>
                <a:sym typeface="Wingdings" pitchFamily="2" charset="2"/>
              </a:rPr>
              <a:t>Cigarrinha</a:t>
            </a:r>
            <a:r>
              <a:rPr lang="fr-FR" sz="2200" dirty="0">
                <a:solidFill>
                  <a:schemeClr val="accent4"/>
                </a:solidFill>
                <a:sym typeface="Wingdings" pitchFamily="2" charset="2"/>
              </a:rPr>
              <a:t> </a:t>
            </a:r>
            <a:r>
              <a:rPr lang="fr-FR" sz="2200" i="1" dirty="0">
                <a:solidFill>
                  <a:schemeClr val="accent4"/>
                </a:solidFill>
                <a:sym typeface="Wingdings" pitchFamily="2" charset="2"/>
              </a:rPr>
              <a:t>S. </a:t>
            </a:r>
            <a:r>
              <a:rPr lang="fr-FR" sz="2200" i="1" dirty="0" err="1">
                <a:solidFill>
                  <a:schemeClr val="accent4"/>
                </a:solidFill>
                <a:sym typeface="Wingdings" pitchFamily="2" charset="2"/>
              </a:rPr>
              <a:t>titanus</a:t>
            </a:r>
            <a:endParaRPr lang="fr-FR" sz="2200" i="1" dirty="0">
              <a:solidFill>
                <a:schemeClr val="accent4"/>
              </a:solidFill>
              <a:sym typeface="Wingdings" pitchFamily="2" charset="2"/>
            </a:endParaRPr>
          </a:p>
          <a:p>
            <a:pPr marL="0" indent="0" algn="just">
              <a:buNone/>
            </a:pPr>
            <a:r>
              <a:rPr lang="fr-FR" sz="2200" i="1" dirty="0">
                <a:solidFill>
                  <a:schemeClr val="accent4"/>
                </a:solidFill>
                <a:sym typeface="Wingdings" pitchFamily="2" charset="2"/>
              </a:rPr>
              <a:t>						</a:t>
            </a:r>
            <a:r>
              <a:rPr lang="fr-FR" sz="2200" dirty="0">
                <a:solidFill>
                  <a:schemeClr val="accent4"/>
                </a:solidFill>
                <a:sym typeface="Wingdings" pitchFamily="2" charset="2"/>
              </a:rPr>
              <a:t>foi </a:t>
            </a:r>
            <a:r>
              <a:rPr lang="fr-FR" sz="2200" dirty="0" err="1">
                <a:solidFill>
                  <a:schemeClr val="accent4"/>
                </a:solidFill>
                <a:sym typeface="Wingdings" pitchFamily="2" charset="2"/>
              </a:rPr>
              <a:t>descoberta</a:t>
            </a:r>
            <a:r>
              <a:rPr lang="fr-FR" sz="2200" dirty="0">
                <a:solidFill>
                  <a:schemeClr val="accent4"/>
                </a:solidFill>
                <a:sym typeface="Wingdings" pitchFamily="2" charset="2"/>
              </a:rPr>
              <a:t> na </a:t>
            </a:r>
            <a:r>
              <a:rPr lang="fr-FR" sz="2200" dirty="0" err="1">
                <a:solidFill>
                  <a:schemeClr val="accent4"/>
                </a:solidFill>
                <a:sym typeface="Wingdings" pitchFamily="2" charset="2"/>
              </a:rPr>
              <a:t>Alsácia</a:t>
            </a:r>
            <a:r>
              <a:rPr lang="fr-FR" sz="2200" dirty="0">
                <a:solidFill>
                  <a:schemeClr val="accent4"/>
                </a:solidFill>
                <a:sym typeface="Wingdings" pitchFamily="2" charset="2"/>
              </a:rPr>
              <a:t>							</a:t>
            </a:r>
            <a:r>
              <a:rPr lang="fr-FR" sz="2200" dirty="0" err="1">
                <a:solidFill>
                  <a:schemeClr val="accent4"/>
                </a:solidFill>
                <a:sym typeface="Wingdings" pitchFamily="2" charset="2"/>
              </a:rPr>
              <a:t>em</a:t>
            </a:r>
            <a:r>
              <a:rPr lang="fr-FR" sz="2200" dirty="0">
                <a:solidFill>
                  <a:schemeClr val="accent4"/>
                </a:solidFill>
                <a:sym typeface="Wingdings" pitchFamily="2" charset="2"/>
              </a:rPr>
              <a:t> 2016		</a:t>
            </a:r>
            <a:r>
              <a:rPr lang="fr-FR" sz="2200" dirty="0">
                <a:solidFill>
                  <a:schemeClr val="accent4">
                    <a:lumMod val="60000"/>
                    <a:lumOff val="40000"/>
                  </a:schemeClr>
                </a:solidFill>
                <a:sym typeface="Wingdings" pitchFamily="2" charset="2"/>
              </a:rPr>
              <a:t>				</a:t>
            </a:r>
          </a:p>
        </p:txBody>
      </p:sp>
      <p:grpSp>
        <p:nvGrpSpPr>
          <p:cNvPr id="5" name="Groupe 4"/>
          <p:cNvGrpSpPr/>
          <p:nvPr/>
        </p:nvGrpSpPr>
        <p:grpSpPr>
          <a:xfrm>
            <a:off x="611560" y="3138549"/>
            <a:ext cx="4844282" cy="3091667"/>
            <a:chOff x="989443" y="3501008"/>
            <a:chExt cx="4844282" cy="3091667"/>
          </a:xfrm>
        </p:grpSpPr>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585" r="1" b="73313"/>
            <a:stretch/>
          </p:blipFill>
          <p:spPr bwMode="auto">
            <a:xfrm>
              <a:off x="4430527" y="4600285"/>
              <a:ext cx="1403198" cy="89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226"/>
            <a:stretch/>
          </p:blipFill>
          <p:spPr bwMode="auto">
            <a:xfrm>
              <a:off x="989443" y="3501008"/>
              <a:ext cx="3441084" cy="309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755576" y="3459778"/>
            <a:ext cx="418704" cy="184666"/>
          </a:xfrm>
          <a:prstGeom prst="rect">
            <a:avLst/>
          </a:prstGeom>
        </p:spPr>
        <p:txBody>
          <a:bodyPr wrap="none">
            <a:spAutoFit/>
          </a:bodyPr>
          <a:lstStyle/>
          <a:p>
            <a:r>
              <a:rPr lang="fr-FR" sz="600" i="1" dirty="0">
                <a:solidFill>
                  <a:schemeClr val="bg1">
                    <a:lumMod val="50000"/>
                  </a:schemeClr>
                </a:solidFill>
              </a:rPr>
              <a:t>© EFSA</a:t>
            </a:r>
          </a:p>
        </p:txBody>
      </p:sp>
    </p:spTree>
    <p:extLst>
      <p:ext uri="{BB962C8B-B14F-4D97-AF65-F5344CB8AC3E}">
        <p14:creationId xmlns:p14="http://schemas.microsoft.com/office/powerpoint/2010/main" val="426899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en-US" sz="3200" b="1" dirty="0" err="1">
                <a:solidFill>
                  <a:schemeClr val="accent4"/>
                </a:solidFill>
              </a:rPr>
              <a:t>Sintomas</a:t>
            </a:r>
            <a:r>
              <a:rPr lang="en-US" sz="3200" b="1" dirty="0">
                <a:solidFill>
                  <a:schemeClr val="accent4"/>
                </a:solidFill>
              </a:rPr>
              <a:t> e </a:t>
            </a:r>
            <a:r>
              <a:rPr lang="en-US" sz="3200" b="1" dirty="0" err="1">
                <a:solidFill>
                  <a:schemeClr val="accent4"/>
                </a:solidFill>
              </a:rPr>
              <a:t>impactos</a:t>
            </a:r>
            <a:endParaRPr lang="en-US" sz="3200" b="1" dirty="0">
              <a:solidFill>
                <a:schemeClr val="accent4"/>
              </a:solidFill>
            </a:endParaRPr>
          </a:p>
        </p:txBody>
      </p:sp>
      <p:sp>
        <p:nvSpPr>
          <p:cNvPr id="8" name="Espace réservé du contenu 2"/>
          <p:cNvSpPr>
            <a:spLocks noGrp="1"/>
          </p:cNvSpPr>
          <p:nvPr>
            <p:ph idx="1"/>
          </p:nvPr>
        </p:nvSpPr>
        <p:spPr>
          <a:xfrm>
            <a:off x="395536" y="1556792"/>
            <a:ext cx="8318831" cy="4525963"/>
          </a:xfrm>
        </p:spPr>
        <p:txBody>
          <a:bodyPr>
            <a:normAutofit/>
          </a:bodyPr>
          <a:lstStyle/>
          <a:p>
            <a:pPr marL="0" indent="0" algn="just">
              <a:buNone/>
            </a:pPr>
            <a:r>
              <a:rPr lang="pt-PT" sz="2200" u="sng" dirty="0"/>
              <a:t>Principais sintomas, mas indistinguíveis dos restantes do grupo dos amarelos da videira</a:t>
            </a:r>
            <a:endParaRPr lang="pt-PT" sz="1800"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5</a:t>
            </a:fld>
            <a:endParaRPr lang="fr-FR" dirty="0"/>
          </a:p>
        </p:txBody>
      </p:sp>
      <p:graphicFrame>
        <p:nvGraphicFramePr>
          <p:cNvPr id="3" name="Diagramme 2"/>
          <p:cNvGraphicFramePr/>
          <p:nvPr>
            <p:extLst>
              <p:ext uri="{D42A27DB-BD31-4B8C-83A1-F6EECF244321}">
                <p14:modId xmlns:p14="http://schemas.microsoft.com/office/powerpoint/2010/main" val="2452824882"/>
              </p:ext>
            </p:extLst>
          </p:nvPr>
        </p:nvGraphicFramePr>
        <p:xfrm>
          <a:off x="18356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88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Sintomas</a:t>
            </a:r>
            <a:r>
              <a:rPr lang="fr-FR" sz="3200" b="1" dirty="0">
                <a:solidFill>
                  <a:schemeClr val="accent4"/>
                </a:solidFill>
              </a:rPr>
              <a:t> e </a:t>
            </a:r>
            <a:r>
              <a:rPr lang="fr-FR" sz="3200" b="1" dirty="0" err="1">
                <a:solidFill>
                  <a:schemeClr val="accent4"/>
                </a:solidFill>
              </a:rPr>
              <a:t>Impactos</a:t>
            </a:r>
            <a:endParaRPr lang="fr-FR" sz="3200" b="1" dirty="0">
              <a:solidFill>
                <a:schemeClr val="accent4"/>
              </a:solidFill>
            </a:endParaRPr>
          </a:p>
        </p:txBody>
      </p:sp>
      <p:sp>
        <p:nvSpPr>
          <p:cNvPr id="8" name="Espace réservé du contenu 2"/>
          <p:cNvSpPr>
            <a:spLocks noGrp="1"/>
          </p:cNvSpPr>
          <p:nvPr>
            <p:ph idx="1"/>
          </p:nvPr>
        </p:nvSpPr>
        <p:spPr>
          <a:xfrm>
            <a:off x="398843" y="1412776"/>
            <a:ext cx="8318831" cy="4525963"/>
          </a:xfrm>
        </p:spPr>
        <p:txBody>
          <a:bodyPr>
            <a:normAutofit/>
          </a:bodyPr>
          <a:lstStyle/>
          <a:p>
            <a:pPr marL="114300" indent="0" algn="ctr">
              <a:buNone/>
            </a:pPr>
            <a:r>
              <a:rPr lang="en-US" sz="4000" b="1" dirty="0" err="1"/>
              <a:t>Em</a:t>
            </a:r>
            <a:r>
              <a:rPr lang="en-US" sz="4000" b="1" dirty="0"/>
              <a:t> </a:t>
            </a:r>
            <a:r>
              <a:rPr lang="en-US" sz="4000" b="1" dirty="0" err="1"/>
              <a:t>caso</a:t>
            </a:r>
            <a:r>
              <a:rPr lang="en-US" sz="4000" b="1" dirty="0"/>
              <a:t> de </a:t>
            </a:r>
            <a:r>
              <a:rPr lang="en-US" sz="4000" b="1" dirty="0" err="1"/>
              <a:t>dúvida</a:t>
            </a:r>
            <a:endParaRPr lang="en-US" sz="4000" b="1" dirty="0"/>
          </a:p>
          <a:p>
            <a:pPr marL="114300" indent="0" algn="ctr">
              <a:buNone/>
            </a:pPr>
            <a:r>
              <a:rPr lang="en-US" sz="2400" b="1" dirty="0" err="1">
                <a:solidFill>
                  <a:schemeClr val="accent4"/>
                </a:solidFill>
              </a:rPr>
              <a:t>Verificar</a:t>
            </a:r>
            <a:r>
              <a:rPr lang="en-US" sz="2400" b="1" dirty="0">
                <a:solidFill>
                  <a:schemeClr val="accent4"/>
                </a:solidFill>
              </a:rPr>
              <a:t> a </a:t>
            </a:r>
            <a:r>
              <a:rPr lang="en-US" sz="2400" b="1" dirty="0" err="1">
                <a:solidFill>
                  <a:schemeClr val="accent4"/>
                </a:solidFill>
              </a:rPr>
              <a:t>presença</a:t>
            </a:r>
            <a:r>
              <a:rPr lang="en-US" sz="2400" b="1" dirty="0">
                <a:solidFill>
                  <a:schemeClr val="accent4"/>
                </a:solidFill>
              </a:rPr>
              <a:t> </a:t>
            </a:r>
            <a:r>
              <a:rPr lang="en-US" sz="2400" b="1" dirty="0" err="1">
                <a:solidFill>
                  <a:schemeClr val="accent4"/>
                </a:solidFill>
              </a:rPr>
              <a:t>simultânea</a:t>
            </a:r>
            <a:r>
              <a:rPr lang="en-US" sz="2400" b="1" dirty="0">
                <a:solidFill>
                  <a:schemeClr val="accent4"/>
                </a:solidFill>
              </a:rPr>
              <a:t> </a:t>
            </a:r>
            <a:r>
              <a:rPr lang="en-US" sz="2400" b="1" dirty="0" err="1">
                <a:solidFill>
                  <a:schemeClr val="accent4"/>
                </a:solidFill>
              </a:rPr>
              <a:t>destes</a:t>
            </a:r>
            <a:r>
              <a:rPr lang="en-US" sz="2400" b="1" dirty="0">
                <a:solidFill>
                  <a:schemeClr val="accent4"/>
                </a:solidFill>
              </a:rPr>
              <a:t> </a:t>
            </a:r>
            <a:r>
              <a:rPr lang="en-US" sz="2400" b="1" dirty="0" err="1">
                <a:solidFill>
                  <a:schemeClr val="accent4"/>
                </a:solidFill>
              </a:rPr>
              <a:t>três</a:t>
            </a:r>
            <a:r>
              <a:rPr lang="en-US" sz="2400" b="1" dirty="0">
                <a:solidFill>
                  <a:schemeClr val="accent4"/>
                </a:solidFill>
              </a:rPr>
              <a:t> </a:t>
            </a:r>
            <a:r>
              <a:rPr lang="en-US" sz="2400" b="1" dirty="0" err="1">
                <a:solidFill>
                  <a:schemeClr val="accent4"/>
                </a:solidFill>
              </a:rPr>
              <a:t>sintomas</a:t>
            </a:r>
            <a:endParaRPr lang="en-US" sz="24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6</a:t>
            </a:fld>
            <a:endParaRPr lang="fr-FR" dirty="0"/>
          </a:p>
        </p:txBody>
      </p:sp>
      <p:grpSp>
        <p:nvGrpSpPr>
          <p:cNvPr id="3" name="Groupe 2"/>
          <p:cNvGrpSpPr/>
          <p:nvPr/>
        </p:nvGrpSpPr>
        <p:grpSpPr>
          <a:xfrm>
            <a:off x="279192" y="6201529"/>
            <a:ext cx="8389323" cy="584775"/>
            <a:chOff x="398843" y="6073138"/>
            <a:chExt cx="8389323" cy="584775"/>
          </a:xfrm>
        </p:grpSpPr>
        <p:sp>
          <p:nvSpPr>
            <p:cNvPr id="7" name="ZoneTexte 6"/>
            <p:cNvSpPr txBox="1"/>
            <p:nvPr/>
          </p:nvSpPr>
          <p:spPr>
            <a:xfrm>
              <a:off x="398843" y="6073138"/>
              <a:ext cx="2736304" cy="584775"/>
            </a:xfrm>
            <a:prstGeom prst="rect">
              <a:avLst/>
            </a:prstGeom>
            <a:noFill/>
          </p:spPr>
          <p:txBody>
            <a:bodyPr wrap="square" rtlCol="0">
              <a:spAutoFit/>
            </a:bodyPr>
            <a:lstStyle/>
            <a:p>
              <a:pPr algn="ctr"/>
              <a:r>
                <a:rPr lang="fr-FR" sz="1600" b="1" dirty="0" err="1">
                  <a:solidFill>
                    <a:schemeClr val="tx1">
                      <a:lumMod val="65000"/>
                      <a:lumOff val="35000"/>
                    </a:schemeClr>
                  </a:solidFill>
                </a:rPr>
                <a:t>Descoloração</a:t>
              </a:r>
              <a:r>
                <a:rPr lang="fr-FR" sz="1600" b="1" dirty="0">
                  <a:solidFill>
                    <a:schemeClr val="tx1">
                      <a:lumMod val="65000"/>
                      <a:lumOff val="35000"/>
                    </a:schemeClr>
                  </a:solidFill>
                </a:rPr>
                <a:t> e </a:t>
              </a:r>
            </a:p>
            <a:p>
              <a:pPr algn="ctr"/>
              <a:r>
                <a:rPr lang="fr-FR" sz="1600" b="1" dirty="0" err="1">
                  <a:solidFill>
                    <a:schemeClr val="tx1">
                      <a:lumMod val="65000"/>
                      <a:lumOff val="35000"/>
                    </a:schemeClr>
                  </a:solidFill>
                </a:rPr>
                <a:t>enrolamento</a:t>
              </a:r>
              <a:endParaRPr lang="fr-FR" sz="1600" b="1" dirty="0">
                <a:solidFill>
                  <a:schemeClr val="tx1">
                    <a:lumMod val="65000"/>
                    <a:lumOff val="35000"/>
                  </a:schemeClr>
                </a:solidFill>
              </a:endParaRPr>
            </a:p>
          </p:txBody>
        </p:sp>
        <p:sp>
          <p:nvSpPr>
            <p:cNvPr id="11" name="ZoneTexte 10"/>
            <p:cNvSpPr txBox="1"/>
            <p:nvPr/>
          </p:nvSpPr>
          <p:spPr>
            <a:xfrm>
              <a:off x="6051862" y="6207891"/>
              <a:ext cx="2736304" cy="338554"/>
            </a:xfrm>
            <a:prstGeom prst="rect">
              <a:avLst/>
            </a:prstGeom>
            <a:noFill/>
          </p:spPr>
          <p:txBody>
            <a:bodyPr wrap="square" rtlCol="0">
              <a:spAutoFit/>
            </a:bodyPr>
            <a:lstStyle/>
            <a:p>
              <a:pPr algn="ctr"/>
              <a:r>
                <a:rPr lang="pt-PT" sz="1600" b="1" dirty="0">
                  <a:solidFill>
                    <a:schemeClr val="tx1">
                      <a:lumMod val="65000"/>
                      <a:lumOff val="35000"/>
                    </a:schemeClr>
                  </a:solidFill>
                </a:rPr>
                <a:t>Dessecação</a:t>
              </a:r>
              <a:r>
                <a:rPr lang="en-US" sz="1600" b="1" dirty="0">
                  <a:solidFill>
                    <a:schemeClr val="tx1">
                      <a:lumMod val="65000"/>
                      <a:lumOff val="35000"/>
                    </a:schemeClr>
                  </a:solidFill>
                </a:rPr>
                <a:t> dos </a:t>
              </a:r>
              <a:r>
                <a:rPr lang="en-US" sz="1600" b="1" dirty="0" err="1">
                  <a:solidFill>
                    <a:schemeClr val="tx1">
                      <a:lumMod val="65000"/>
                      <a:lumOff val="35000"/>
                    </a:schemeClr>
                  </a:solidFill>
                </a:rPr>
                <a:t>cachos</a:t>
              </a:r>
              <a:endParaRPr lang="en-US" sz="1600" b="1" dirty="0">
                <a:solidFill>
                  <a:schemeClr val="tx1">
                    <a:lumMod val="65000"/>
                    <a:lumOff val="35000"/>
                  </a:schemeClr>
                </a:solidFill>
              </a:endParaRPr>
            </a:p>
          </p:txBody>
        </p:sp>
        <p:sp>
          <p:nvSpPr>
            <p:cNvPr id="10" name="ZoneTexte 9"/>
            <p:cNvSpPr txBox="1"/>
            <p:nvPr/>
          </p:nvSpPr>
          <p:spPr>
            <a:xfrm>
              <a:off x="3275193" y="6207891"/>
              <a:ext cx="2736304" cy="430887"/>
            </a:xfrm>
            <a:prstGeom prst="rect">
              <a:avLst/>
            </a:prstGeom>
            <a:noFill/>
          </p:spPr>
          <p:txBody>
            <a:bodyPr wrap="square" rtlCol="0">
              <a:spAutoFit/>
            </a:bodyPr>
            <a:lstStyle/>
            <a:p>
              <a:pPr algn="ctr"/>
              <a:r>
                <a:rPr lang="en-US" sz="1600" b="1" dirty="0" err="1">
                  <a:solidFill>
                    <a:schemeClr val="tx1">
                      <a:lumMod val="65000"/>
                      <a:lumOff val="35000"/>
                    </a:schemeClr>
                  </a:solidFill>
                </a:rPr>
                <a:t>Não</a:t>
              </a:r>
              <a:r>
                <a:rPr lang="en-US" sz="1600" b="1" dirty="0">
                  <a:solidFill>
                    <a:schemeClr val="tx1">
                      <a:lumMod val="65000"/>
                      <a:lumOff val="35000"/>
                    </a:schemeClr>
                  </a:solidFill>
                </a:rPr>
                <a:t> </a:t>
              </a:r>
              <a:r>
                <a:rPr lang="en-US" sz="1600" b="1" dirty="0" err="1">
                  <a:solidFill>
                    <a:schemeClr val="tx1">
                      <a:lumMod val="65000"/>
                      <a:lumOff val="35000"/>
                    </a:schemeClr>
                  </a:solidFill>
                </a:rPr>
                <a:t>lignificação</a:t>
              </a:r>
              <a:endParaRPr lang="en-US" sz="1600" b="1" dirty="0">
                <a:solidFill>
                  <a:schemeClr val="tx1">
                    <a:lumMod val="65000"/>
                    <a:lumOff val="35000"/>
                  </a:schemeClr>
                </a:solidFill>
              </a:endParaRPr>
            </a:p>
            <a:p>
              <a:pPr algn="ctr"/>
              <a:r>
                <a:rPr lang="fr-FR" sz="600" i="1" dirty="0">
                  <a:solidFill>
                    <a:schemeClr val="bg1">
                      <a:lumMod val="50000"/>
                    </a:schemeClr>
                  </a:solidFill>
                </a:rPr>
                <a:t>©Canadian Food Inspection Agency</a:t>
              </a:r>
              <a:endParaRPr lang="en-US" sz="600" b="1" dirty="0">
                <a:solidFill>
                  <a:schemeClr val="tx1">
                    <a:lumMod val="65000"/>
                    <a:lumOff val="35000"/>
                  </a:schemeClr>
                </a:solidFill>
              </a:endParaRPr>
            </a:p>
          </p:txBody>
        </p:sp>
      </p:grpSp>
      <p:pic>
        <p:nvPicPr>
          <p:cNvPr id="12" name="Image 11" descr="C:\Users\fprezman\Documents\WINETWORK\WP3 Knowledge Reservoir\technical datasheets\FD\regions without FD\Moscato FD germoglio 2.JPG"/>
          <p:cNvPicPr/>
          <p:nvPr/>
        </p:nvPicPr>
        <p:blipFill rotWithShape="1">
          <a:blip r:embed="rId3" cstate="print">
            <a:extLst>
              <a:ext uri="{28A0092B-C50C-407E-A947-70E740481C1C}">
                <a14:useLocalDpi xmlns:a14="http://schemas.microsoft.com/office/drawing/2010/main" val="0"/>
              </a:ext>
            </a:extLst>
          </a:blip>
          <a:srcRect l="5924" r="9673"/>
          <a:stretch/>
        </p:blipFill>
        <p:spPr bwMode="auto">
          <a:xfrm>
            <a:off x="423871" y="2982078"/>
            <a:ext cx="2446946" cy="3219451"/>
          </a:xfrm>
          <a:prstGeom prst="rect">
            <a:avLst/>
          </a:prstGeom>
          <a:noFill/>
          <a:ln>
            <a:noFill/>
          </a:ln>
          <a:extLst>
            <a:ext uri="{53640926-AAD7-44D8-BBD7-CCE9431645EC}">
              <a14:shadowObscured xmlns:a14="http://schemas.microsoft.com/office/drawing/2010/main"/>
            </a:ext>
          </a:extLst>
        </p:spPr>
      </p:pic>
      <p:pic>
        <p:nvPicPr>
          <p:cNvPr id="13" name="Image 12"/>
          <p:cNvPicPr/>
          <p:nvPr/>
        </p:nvPicPr>
        <p:blipFill>
          <a:blip r:embed="rId4" cstate="print">
            <a:extLst>
              <a:ext uri="{28A0092B-C50C-407E-A947-70E740481C1C}">
                <a14:useLocalDpi xmlns:a14="http://schemas.microsoft.com/office/drawing/2010/main" val="0"/>
              </a:ext>
            </a:extLst>
          </a:blip>
          <a:stretch>
            <a:fillRect/>
          </a:stretch>
        </p:blipFill>
        <p:spPr>
          <a:xfrm rot="5400000">
            <a:off x="5763611" y="3360693"/>
            <a:ext cx="3214124" cy="2467549"/>
          </a:xfrm>
          <a:prstGeom prst="rect">
            <a:avLst/>
          </a:prstGeom>
        </p:spPr>
      </p:pic>
      <p:pic>
        <p:nvPicPr>
          <p:cNvPr id="2052" name="Picture 4" descr="Résultat de recherche d'images pour &quot;symptomes flavescence dorée aoutemen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7494" y="2987405"/>
            <a:ext cx="2452399" cy="323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Sintomas</a:t>
            </a:r>
            <a:r>
              <a:rPr lang="fr-FR" sz="3200" b="1" dirty="0">
                <a:solidFill>
                  <a:schemeClr val="accent4"/>
                </a:solidFill>
              </a:rPr>
              <a:t> e </a:t>
            </a:r>
            <a:r>
              <a:rPr lang="fr-FR" sz="3200" b="1" dirty="0" err="1">
                <a:solidFill>
                  <a:schemeClr val="accent4"/>
                </a:solidFill>
              </a:rPr>
              <a:t>Impactos</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4525963"/>
          </a:xfrm>
        </p:spPr>
        <p:txBody>
          <a:bodyPr>
            <a:normAutofit/>
          </a:bodyPr>
          <a:lstStyle/>
          <a:p>
            <a:pPr marL="0" indent="0" algn="just">
              <a:buNone/>
            </a:pPr>
            <a:endParaRPr lang="fr-FR" sz="2200" u="sng" dirty="0"/>
          </a:p>
          <a:p>
            <a:pPr marL="0" indent="0" algn="just">
              <a:buNone/>
            </a:pPr>
            <a:r>
              <a:rPr lang="fr-FR" sz="2200" u="sng" dirty="0" err="1"/>
              <a:t>Sintomas</a:t>
            </a:r>
            <a:r>
              <a:rPr lang="fr-FR" sz="2200" u="sng" dirty="0"/>
              <a:t> </a:t>
            </a:r>
            <a:r>
              <a:rPr lang="fr-FR" sz="2200" u="sng" dirty="0" err="1"/>
              <a:t>característicos</a:t>
            </a:r>
            <a:r>
              <a:rPr lang="fr-FR" sz="2200" u="sng" dirty="0"/>
              <a:t> e </a:t>
            </a:r>
            <a:r>
              <a:rPr lang="fr-FR" sz="2200" u="sng" dirty="0" err="1"/>
              <a:t>não</a:t>
            </a:r>
            <a:r>
              <a:rPr lang="fr-FR" sz="2200" u="sng" dirty="0"/>
              <a:t> </a:t>
            </a:r>
            <a:r>
              <a:rPr lang="fr-FR" sz="2200" u="sng" dirty="0" err="1"/>
              <a:t>distinguíveis</a:t>
            </a:r>
            <a:r>
              <a:rPr lang="fr-FR" sz="2200" u="sng" dirty="0"/>
              <a:t> dos restantes do </a:t>
            </a:r>
            <a:r>
              <a:rPr lang="fr-FR" sz="2200" u="sng" dirty="0" err="1"/>
              <a:t>grupo</a:t>
            </a:r>
            <a:r>
              <a:rPr lang="fr-FR" sz="2200" u="sng" dirty="0"/>
              <a:t> dos </a:t>
            </a:r>
            <a:r>
              <a:rPr lang="fr-FR" sz="2200" u="sng" dirty="0" err="1"/>
              <a:t>amarelos</a:t>
            </a:r>
            <a:endParaRPr lang="fr-FR" sz="2200" dirty="0">
              <a:solidFill>
                <a:srgbClr val="261474"/>
              </a:solidFill>
            </a:endParaRPr>
          </a:p>
          <a:p>
            <a:pPr marL="0" indent="0" algn="just">
              <a:buNone/>
            </a:pPr>
            <a:r>
              <a:rPr lang="fr-FR" sz="2200" dirty="0"/>
              <a:t>	</a:t>
            </a:r>
            <a:r>
              <a:rPr lang="fr-FR" sz="2200" dirty="0">
                <a:sym typeface="Wingdings" pitchFamily="2" charset="2"/>
              </a:rPr>
              <a:t> </a:t>
            </a:r>
            <a:r>
              <a:rPr lang="fr-FR" sz="2200" dirty="0"/>
              <a:t>Mais ou </a:t>
            </a:r>
            <a:r>
              <a:rPr lang="fr-FR" sz="2200" dirty="0" err="1"/>
              <a:t>menos</a:t>
            </a:r>
            <a:r>
              <a:rPr lang="fr-FR" sz="2200" dirty="0"/>
              <a:t> </a:t>
            </a:r>
            <a:r>
              <a:rPr lang="fr-FR" sz="2200" dirty="0" err="1"/>
              <a:t>visíveis</a:t>
            </a:r>
            <a:r>
              <a:rPr lang="fr-FR" sz="2200" dirty="0"/>
              <a:t>, </a:t>
            </a:r>
            <a:r>
              <a:rPr lang="fr-FR" sz="2200" dirty="0" err="1"/>
              <a:t>dependendo</a:t>
            </a:r>
            <a:r>
              <a:rPr lang="fr-FR" sz="2200" dirty="0"/>
              <a:t> da </a:t>
            </a:r>
            <a:r>
              <a:rPr lang="fr-FR" sz="2200" dirty="0" err="1"/>
              <a:t>casta</a:t>
            </a:r>
            <a:endParaRPr lang="fr-FR" sz="2200" dirty="0"/>
          </a:p>
          <a:p>
            <a:pPr marL="0" indent="0" algn="just">
              <a:buNone/>
            </a:pPr>
            <a:r>
              <a:rPr lang="fr-FR" sz="2200" dirty="0"/>
              <a:t>	</a:t>
            </a:r>
            <a:r>
              <a:rPr lang="fr-FR" sz="2200" dirty="0">
                <a:sym typeface="Wingdings" pitchFamily="2" charset="2"/>
              </a:rPr>
              <a:t> </a:t>
            </a:r>
            <a:r>
              <a:rPr lang="fr-FR" sz="2200" dirty="0"/>
              <a:t>Porta-</a:t>
            </a:r>
            <a:r>
              <a:rPr lang="fr-FR" sz="2200" dirty="0" err="1"/>
              <a:t>enxertos</a:t>
            </a:r>
            <a:r>
              <a:rPr lang="fr-FR" sz="2200" dirty="0"/>
              <a:t> </a:t>
            </a:r>
            <a:r>
              <a:rPr lang="fr-FR" sz="2200" dirty="0" err="1"/>
              <a:t>podem</a:t>
            </a:r>
            <a:r>
              <a:rPr lang="fr-FR" sz="2200" dirty="0"/>
              <a:t> </a:t>
            </a:r>
            <a:r>
              <a:rPr lang="fr-FR" sz="2200" dirty="0" err="1"/>
              <a:t>ser</a:t>
            </a:r>
            <a:r>
              <a:rPr lang="fr-FR" sz="2200" dirty="0"/>
              <a:t> </a:t>
            </a:r>
            <a:r>
              <a:rPr lang="fr-FR" sz="2200" dirty="0" err="1"/>
              <a:t>assintomáticos</a:t>
            </a:r>
            <a:endParaRPr lang="fr-FR" sz="2200" dirty="0"/>
          </a:p>
          <a:p>
            <a:pPr marL="0" indent="0" algn="just">
              <a:buNone/>
            </a:pPr>
            <a:endParaRPr lang="fr-FR" sz="2200" u="sng" dirty="0"/>
          </a:p>
          <a:p>
            <a:pPr marL="0" indent="0" algn="just">
              <a:buNone/>
            </a:pPr>
            <a:r>
              <a:rPr lang="fr-FR" sz="2200" u="sng" dirty="0" err="1"/>
              <a:t>Sintomas</a:t>
            </a:r>
            <a:r>
              <a:rPr lang="fr-FR" sz="2200" u="sng" dirty="0"/>
              <a:t> </a:t>
            </a:r>
            <a:r>
              <a:rPr lang="fr-FR" sz="2200" u="sng" dirty="0" err="1"/>
              <a:t>similares</a:t>
            </a:r>
            <a:r>
              <a:rPr lang="fr-FR" sz="2200" u="sng" dirty="0"/>
              <a:t> à </a:t>
            </a:r>
            <a:r>
              <a:rPr lang="fr-FR" sz="2200" u="sng" dirty="0" err="1"/>
              <a:t>doença</a:t>
            </a:r>
            <a:r>
              <a:rPr lang="fr-FR" sz="2200" u="sng" dirty="0"/>
              <a:t> de </a:t>
            </a:r>
            <a:r>
              <a:rPr lang="fr-FR" sz="2200" u="sng" dirty="0" err="1"/>
              <a:t>Stolbur</a:t>
            </a:r>
            <a:endParaRPr lang="fr-FR" sz="2200" u="sng" dirty="0"/>
          </a:p>
          <a:p>
            <a:pPr marL="0" indent="0" algn="just">
              <a:buNone/>
            </a:pPr>
            <a:r>
              <a:rPr lang="fr-FR" sz="2200" dirty="0"/>
              <a:t>	</a:t>
            </a:r>
            <a:r>
              <a:rPr lang="fr-FR" sz="2200" dirty="0">
                <a:sym typeface="Wingdings" pitchFamily="2" charset="2"/>
              </a:rPr>
              <a:t> Se existe a </a:t>
            </a:r>
            <a:r>
              <a:rPr lang="fr-FR" sz="2200" dirty="0" err="1">
                <a:sym typeface="Wingdings" pitchFamily="2" charset="2"/>
              </a:rPr>
              <a:t>suspeita</a:t>
            </a:r>
            <a:r>
              <a:rPr lang="fr-FR" sz="2200" dirty="0">
                <a:sym typeface="Wingdings" pitchFamily="2" charset="2"/>
              </a:rPr>
              <a:t> da </a:t>
            </a:r>
            <a:r>
              <a:rPr lang="fr-FR" sz="2200" dirty="0" err="1">
                <a:sym typeface="Wingdings" pitchFamily="2" charset="2"/>
              </a:rPr>
              <a:t>presença</a:t>
            </a:r>
            <a:r>
              <a:rPr lang="fr-FR" sz="2200" dirty="0">
                <a:sym typeface="Wingdings" pitchFamily="2" charset="2"/>
              </a:rPr>
              <a:t> de FD, </a:t>
            </a:r>
            <a:r>
              <a:rPr lang="fr-FR" sz="2200" dirty="0" err="1">
                <a:sym typeface="Wingdings" pitchFamily="2" charset="2"/>
              </a:rPr>
              <a:t>deve</a:t>
            </a:r>
            <a:r>
              <a:rPr lang="fr-FR" sz="2200" dirty="0">
                <a:sym typeface="Wingdings" pitchFamily="2" charset="2"/>
              </a:rPr>
              <a:t> </a:t>
            </a:r>
            <a:r>
              <a:rPr lang="fr-FR" sz="2200" dirty="0" err="1">
                <a:sym typeface="Wingdings" pitchFamily="2" charset="2"/>
              </a:rPr>
              <a:t>ser</a:t>
            </a:r>
            <a:r>
              <a:rPr lang="fr-FR" sz="2200" dirty="0">
                <a:sym typeface="Wingdings" pitchFamily="2" charset="2"/>
              </a:rPr>
              <a:t> </a:t>
            </a:r>
            <a:r>
              <a:rPr lang="fr-FR" sz="2200" dirty="0" err="1">
                <a:sym typeface="Wingdings" pitchFamily="2" charset="2"/>
              </a:rPr>
              <a:t>efectuada</a:t>
            </a:r>
            <a:r>
              <a:rPr lang="fr-FR" sz="2200" dirty="0">
                <a:sym typeface="Wingdings" pitchFamily="2" charset="2"/>
              </a:rPr>
              <a:t> </a:t>
            </a:r>
            <a:r>
              <a:rPr lang="fr-FR" sz="2200" dirty="0" err="1">
                <a:sym typeface="Wingdings" pitchFamily="2" charset="2"/>
              </a:rPr>
              <a:t>uma</a:t>
            </a:r>
            <a:r>
              <a:rPr lang="fr-FR" sz="2200" dirty="0">
                <a:sym typeface="Wingdings" pitchFamily="2" charset="2"/>
              </a:rPr>
              <a:t> </a:t>
            </a:r>
            <a:r>
              <a:rPr lang="fr-FR" sz="2200" b="1" dirty="0" err="1">
                <a:solidFill>
                  <a:schemeClr val="accent4"/>
                </a:solidFill>
                <a:sym typeface="Wingdings" pitchFamily="2" charset="2"/>
              </a:rPr>
              <a:t>análise</a:t>
            </a:r>
            <a:r>
              <a:rPr lang="fr-FR" sz="2200" b="1" dirty="0">
                <a:solidFill>
                  <a:schemeClr val="accent4"/>
                </a:solidFill>
                <a:sym typeface="Wingdings" pitchFamily="2" charset="2"/>
              </a:rPr>
              <a:t> PCR, </a:t>
            </a:r>
            <a:r>
              <a:rPr lang="fr-FR" sz="2200" dirty="0">
                <a:sym typeface="Wingdings" pitchFamily="2" charset="2"/>
              </a:rPr>
              <a:t>para </a:t>
            </a:r>
            <a:r>
              <a:rPr lang="fr-FR" sz="2200" dirty="0" err="1">
                <a:sym typeface="Wingdings" pitchFamily="2" charset="2"/>
              </a:rPr>
              <a:t>identificação</a:t>
            </a:r>
            <a:r>
              <a:rPr lang="fr-FR" sz="2200" dirty="0">
                <a:sym typeface="Wingdings" pitchFamily="2" charset="2"/>
              </a:rPr>
              <a:t> do fitoplasma</a:t>
            </a: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7</a:t>
            </a:fld>
            <a:endParaRPr lang="fr-FR" dirty="0"/>
          </a:p>
        </p:txBody>
      </p:sp>
      <p:grpSp>
        <p:nvGrpSpPr>
          <p:cNvPr id="13" name="Groupe 12"/>
          <p:cNvGrpSpPr/>
          <p:nvPr/>
        </p:nvGrpSpPr>
        <p:grpSpPr>
          <a:xfrm>
            <a:off x="316311" y="5639632"/>
            <a:ext cx="8210795" cy="1005305"/>
            <a:chOff x="316311" y="5639632"/>
            <a:chExt cx="8210795" cy="1005305"/>
          </a:xfrm>
        </p:grpSpPr>
        <p:pic>
          <p:nvPicPr>
            <p:cNvPr id="14" name="Image 13"/>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15" name="Image 14"/>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6" name="Image 15"/>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7" name="Image 16"/>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8" name="Image 17"/>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9" name="Image 18"/>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37944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a:solidFill>
                  <a:schemeClr val="accent4"/>
                </a:solidFill>
              </a:rPr>
              <a:t>Os agentes e a </a:t>
            </a:r>
            <a:r>
              <a:rPr lang="fr-FR" sz="3200" b="1" dirty="0" err="1">
                <a:solidFill>
                  <a:schemeClr val="accent4"/>
                </a:solidFill>
              </a:rPr>
              <a:t>Doença</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5091241"/>
          </a:xfrm>
        </p:spPr>
        <p:txBody>
          <a:bodyPr>
            <a:noAutofit/>
          </a:bodyPr>
          <a:lstStyle/>
          <a:p>
            <a:pPr marL="457200" indent="-457200" algn="ctr">
              <a:buAutoNum type="arabicParenR"/>
            </a:pPr>
            <a:r>
              <a:rPr lang="fr-FR" sz="2200" b="1" dirty="0">
                <a:solidFill>
                  <a:schemeClr val="accent4"/>
                </a:solidFill>
              </a:rPr>
              <a:t>Agentes </a:t>
            </a:r>
            <a:r>
              <a:rPr lang="fr-FR" sz="2200" b="1" dirty="0" err="1">
                <a:solidFill>
                  <a:schemeClr val="accent4"/>
                </a:solidFill>
              </a:rPr>
              <a:t>infecciosos</a:t>
            </a:r>
            <a:r>
              <a:rPr lang="fr-FR" sz="2200" b="1" dirty="0">
                <a:solidFill>
                  <a:schemeClr val="accent4"/>
                </a:solidFill>
              </a:rPr>
              <a:t>: Fitoplasma FD  1, 2 e 3</a:t>
            </a:r>
            <a:endParaRPr lang="fr-FR" sz="2200" b="1" dirty="0">
              <a:solidFill>
                <a:srgbClr val="261474"/>
              </a:solidFill>
            </a:endParaRPr>
          </a:p>
          <a:p>
            <a:pPr algn="just"/>
            <a:r>
              <a:rPr lang="en-US" sz="2200" dirty="0" err="1"/>
              <a:t>Bactéria</a:t>
            </a:r>
            <a:r>
              <a:rPr lang="en-US" sz="2200" dirty="0"/>
              <a:t> </a:t>
            </a:r>
            <a:r>
              <a:rPr lang="en-US" sz="2200" dirty="0" err="1"/>
              <a:t>intracelular</a:t>
            </a:r>
            <a:r>
              <a:rPr lang="en-US" sz="2200" dirty="0"/>
              <a:t> </a:t>
            </a:r>
            <a:r>
              <a:rPr lang="en-US" sz="2200" dirty="0" err="1"/>
              <a:t>sem</a:t>
            </a:r>
            <a:r>
              <a:rPr lang="en-US" sz="2200" dirty="0"/>
              <a:t> </a:t>
            </a:r>
            <a:r>
              <a:rPr lang="en-US" sz="2200" dirty="0" err="1"/>
              <a:t>parede</a:t>
            </a:r>
            <a:r>
              <a:rPr lang="en-US" sz="2200" dirty="0"/>
              <a:t> que </a:t>
            </a:r>
            <a:r>
              <a:rPr lang="en-US" sz="2200" dirty="0" err="1"/>
              <a:t>vive</a:t>
            </a:r>
            <a:r>
              <a:rPr lang="en-US" sz="2200" dirty="0"/>
              <a:t> </a:t>
            </a:r>
            <a:r>
              <a:rPr lang="en-US" sz="2200" dirty="0" err="1"/>
              <a:t>nos</a:t>
            </a:r>
            <a:r>
              <a:rPr lang="en-US" sz="2200" dirty="0"/>
              <a:t> </a:t>
            </a:r>
            <a:r>
              <a:rPr lang="en-US" sz="2200" dirty="0" err="1"/>
              <a:t>vasos</a:t>
            </a:r>
            <a:r>
              <a:rPr lang="en-US" sz="2200" dirty="0"/>
              <a:t> do </a:t>
            </a:r>
            <a:r>
              <a:rPr lang="en-US" sz="2200" dirty="0" err="1"/>
              <a:t>floema</a:t>
            </a:r>
            <a:r>
              <a:rPr lang="en-US" sz="2200" dirty="0"/>
              <a:t> </a:t>
            </a:r>
            <a:r>
              <a:rPr lang="en-US" sz="2200" dirty="0">
                <a:solidFill>
                  <a:schemeClr val="accent4"/>
                </a:solidFill>
                <a:sym typeface="Wingdings" pitchFamily="2" charset="2"/>
              </a:rPr>
              <a:t> </a:t>
            </a:r>
            <a:r>
              <a:rPr lang="en-US" sz="2200" dirty="0" err="1">
                <a:solidFill>
                  <a:schemeClr val="accent4"/>
                </a:solidFill>
                <a:sym typeface="Wingdings" pitchFamily="2" charset="2"/>
              </a:rPr>
              <a:t>transmitida</a:t>
            </a:r>
            <a:r>
              <a:rPr lang="en-US" sz="2200" dirty="0">
                <a:solidFill>
                  <a:schemeClr val="accent4"/>
                </a:solidFill>
                <a:sym typeface="Wingdings" pitchFamily="2" charset="2"/>
              </a:rPr>
              <a:t> pelo vector </a:t>
            </a:r>
            <a:r>
              <a:rPr lang="en-US" sz="2200" dirty="0" err="1">
                <a:solidFill>
                  <a:schemeClr val="accent4"/>
                </a:solidFill>
                <a:sym typeface="Wingdings" pitchFamily="2" charset="2"/>
              </a:rPr>
              <a:t>ou</a:t>
            </a:r>
            <a:r>
              <a:rPr lang="en-US" sz="2200" dirty="0">
                <a:solidFill>
                  <a:schemeClr val="accent4"/>
                </a:solidFill>
                <a:sym typeface="Wingdings" pitchFamily="2" charset="2"/>
              </a:rPr>
              <a:t> </a:t>
            </a:r>
            <a:r>
              <a:rPr lang="en-US" sz="2200" dirty="0" err="1">
                <a:solidFill>
                  <a:schemeClr val="accent4"/>
                </a:solidFill>
                <a:sym typeface="Wingdings" pitchFamily="2" charset="2"/>
              </a:rPr>
              <a:t>através</a:t>
            </a:r>
            <a:r>
              <a:rPr lang="en-US" sz="2200" dirty="0">
                <a:solidFill>
                  <a:schemeClr val="accent4"/>
                </a:solidFill>
                <a:sym typeface="Wingdings" pitchFamily="2" charset="2"/>
              </a:rPr>
              <a:t> de material </a:t>
            </a:r>
            <a:r>
              <a:rPr lang="en-US" sz="2200" dirty="0" err="1">
                <a:solidFill>
                  <a:schemeClr val="accent4"/>
                </a:solidFill>
                <a:sym typeface="Wingdings" pitchFamily="2" charset="2"/>
              </a:rPr>
              <a:t>vegetativo</a:t>
            </a:r>
            <a:endParaRPr lang="en-US" sz="2200" dirty="0">
              <a:solidFill>
                <a:schemeClr val="accent4"/>
              </a:solidFill>
            </a:endParaRPr>
          </a:p>
          <a:p>
            <a:pPr marL="0" indent="0" algn="just">
              <a:buNone/>
            </a:pPr>
            <a:endParaRPr lang="fr-FR" sz="2200" dirty="0">
              <a:sym typeface="Wingdings" pitchFamily="2" charset="2"/>
            </a:endParaRPr>
          </a:p>
          <a:p>
            <a:pPr marL="0" indent="0" algn="just">
              <a:buNone/>
            </a:pPr>
            <a:endParaRPr lang="fr-FR" sz="2200" dirty="0">
              <a:sym typeface="Wingdings" pitchFamily="2" charset="2"/>
            </a:endParaRPr>
          </a:p>
          <a:p>
            <a:pPr algn="just"/>
            <a:r>
              <a:rPr lang="fr-FR" sz="2200" dirty="0"/>
              <a:t>A FD é </a:t>
            </a:r>
            <a:r>
              <a:rPr lang="fr-FR" sz="2200" dirty="0" err="1"/>
              <a:t>provocada</a:t>
            </a:r>
            <a:r>
              <a:rPr lang="fr-FR" sz="2200" dirty="0"/>
              <a:t> </a:t>
            </a:r>
            <a:r>
              <a:rPr lang="fr-FR" sz="2200" dirty="0" err="1"/>
              <a:t>por</a:t>
            </a:r>
            <a:r>
              <a:rPr lang="fr-FR" sz="2200" dirty="0"/>
              <a:t> </a:t>
            </a:r>
            <a:r>
              <a:rPr lang="fr-FR" sz="2200" dirty="0" err="1"/>
              <a:t>três</a:t>
            </a:r>
            <a:r>
              <a:rPr lang="fr-FR" sz="2200" dirty="0"/>
              <a:t> </a:t>
            </a:r>
            <a:r>
              <a:rPr lang="fr-FR" sz="2200" dirty="0" err="1"/>
              <a:t>grupos</a:t>
            </a:r>
            <a:r>
              <a:rPr lang="fr-FR" sz="2200" dirty="0"/>
              <a:t> </a:t>
            </a:r>
            <a:r>
              <a:rPr lang="fr-FR" sz="2200" dirty="0" err="1"/>
              <a:t>genéticos</a:t>
            </a:r>
            <a:r>
              <a:rPr lang="fr-FR" sz="2200" dirty="0"/>
              <a:t>:</a:t>
            </a:r>
          </a:p>
          <a:p>
            <a:pPr lvl="1" algn="just"/>
            <a:r>
              <a:rPr lang="en-US" sz="2000" dirty="0"/>
              <a:t>FD1, </a:t>
            </a:r>
            <a:r>
              <a:rPr lang="en-US" sz="2000" dirty="0" err="1"/>
              <a:t>principalmente</a:t>
            </a:r>
            <a:r>
              <a:rPr lang="en-US" sz="2000" dirty="0"/>
              <a:t> no </a:t>
            </a:r>
            <a:r>
              <a:rPr lang="en-US" sz="2000" dirty="0" err="1"/>
              <a:t>Sudoeste</a:t>
            </a:r>
            <a:r>
              <a:rPr lang="en-US" sz="2000" dirty="0"/>
              <a:t> de </a:t>
            </a:r>
            <a:r>
              <a:rPr lang="en-US" sz="2000" dirty="0" err="1"/>
              <a:t>França</a:t>
            </a:r>
            <a:endParaRPr lang="en-US" sz="2000" dirty="0"/>
          </a:p>
          <a:p>
            <a:pPr lvl="1" algn="just"/>
            <a:r>
              <a:rPr lang="en-US" sz="2000" dirty="0"/>
              <a:t>FD2, o </a:t>
            </a:r>
            <a:r>
              <a:rPr lang="en-US" sz="2000" dirty="0" err="1"/>
              <a:t>maior</a:t>
            </a:r>
            <a:r>
              <a:rPr lang="en-US" sz="2000" dirty="0"/>
              <a:t> </a:t>
            </a:r>
            <a:r>
              <a:rPr lang="en-US" sz="2000" dirty="0" err="1"/>
              <a:t>grupo</a:t>
            </a:r>
            <a:r>
              <a:rPr lang="en-US" sz="2000" dirty="0"/>
              <a:t> </a:t>
            </a:r>
            <a:r>
              <a:rPr lang="en-US" sz="2000" dirty="0" err="1"/>
              <a:t>localizado</a:t>
            </a:r>
            <a:r>
              <a:rPr lang="en-US" sz="2000" dirty="0"/>
              <a:t> </a:t>
            </a:r>
            <a:r>
              <a:rPr lang="en-US" sz="2000" dirty="0" err="1"/>
              <a:t>na</a:t>
            </a:r>
            <a:r>
              <a:rPr lang="en-US" sz="2000" dirty="0"/>
              <a:t> Europa</a:t>
            </a:r>
          </a:p>
          <a:p>
            <a:pPr lvl="1" algn="just"/>
            <a:r>
              <a:rPr lang="en-US" sz="2000" dirty="0"/>
              <a:t>FD3, </a:t>
            </a:r>
            <a:r>
              <a:rPr lang="en-US" sz="2000" dirty="0" err="1"/>
              <a:t>principalmente</a:t>
            </a:r>
            <a:r>
              <a:rPr lang="en-US" sz="2000" dirty="0"/>
              <a:t> </a:t>
            </a:r>
            <a:r>
              <a:rPr lang="en-US" sz="2000" dirty="0" err="1"/>
              <a:t>em</a:t>
            </a:r>
            <a:r>
              <a:rPr lang="en-US" sz="2000" dirty="0"/>
              <a:t> </a:t>
            </a:r>
            <a:r>
              <a:rPr lang="en-US" sz="2000" dirty="0" err="1"/>
              <a:t>Itália</a:t>
            </a:r>
            <a:r>
              <a:rPr lang="en-US" sz="2000" dirty="0"/>
              <a:t> </a:t>
            </a:r>
          </a:p>
          <a:p>
            <a:pPr marL="457200" lvl="1" indent="0" algn="just">
              <a:buNone/>
            </a:pPr>
            <a:endParaRPr lang="en-US" sz="2000" dirty="0"/>
          </a:p>
          <a:p>
            <a:pPr lvl="1" algn="just">
              <a:buFont typeface="Arial" pitchFamily="34" charset="0"/>
              <a:buChar char="•"/>
            </a:pPr>
            <a:r>
              <a:rPr lang="en-US" sz="2000" dirty="0" err="1"/>
              <a:t>Hospedeiros</a:t>
            </a:r>
            <a:r>
              <a:rPr lang="en-US" sz="2000" dirty="0"/>
              <a:t> </a:t>
            </a:r>
            <a:r>
              <a:rPr lang="en-US" sz="2000" dirty="0" err="1"/>
              <a:t>selvagens</a:t>
            </a:r>
            <a:r>
              <a:rPr lang="en-US" sz="2000" dirty="0"/>
              <a:t>: </a:t>
            </a:r>
            <a:r>
              <a:rPr lang="en-US" sz="2000" i="1" dirty="0" err="1"/>
              <a:t>Alnus</a:t>
            </a:r>
            <a:r>
              <a:rPr lang="en-US" sz="2000" dirty="0"/>
              <a:t> e </a:t>
            </a:r>
            <a:r>
              <a:rPr lang="en-US" sz="2000" i="1" dirty="0"/>
              <a:t>Clematis</a:t>
            </a:r>
            <a:endParaRPr lang="fr-FR" sz="2000" i="1" dirty="0"/>
          </a:p>
          <a:p>
            <a:pPr marL="0" indent="0" algn="just">
              <a:buNone/>
            </a:pP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8</a:t>
            </a:fld>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806" y="4059667"/>
            <a:ext cx="23145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483148" y="5917042"/>
            <a:ext cx="2089890" cy="261610"/>
          </a:xfrm>
          <a:prstGeom prst="rect">
            <a:avLst/>
          </a:prstGeom>
          <a:noFill/>
        </p:spPr>
        <p:txBody>
          <a:bodyPr wrap="square" rtlCol="0">
            <a:spAutoFit/>
          </a:bodyPr>
          <a:lstStyle/>
          <a:p>
            <a:pPr algn="ctr"/>
            <a:r>
              <a:rPr lang="fr-FR" sz="1100" i="1" dirty="0"/>
              <a:t>Fitoplasma</a:t>
            </a:r>
          </a:p>
        </p:txBody>
      </p:sp>
    </p:spTree>
    <p:extLst>
      <p:ext uri="{BB962C8B-B14F-4D97-AF65-F5344CB8AC3E}">
        <p14:creationId xmlns:p14="http://schemas.microsoft.com/office/powerpoint/2010/main" val="319961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 O </a:t>
            </a:r>
            <a:r>
              <a:rPr lang="fr-FR" sz="2200" b="1" dirty="0" err="1">
                <a:solidFill>
                  <a:schemeClr val="accent4"/>
                </a:solidFill>
              </a:rPr>
              <a:t>vector</a:t>
            </a:r>
            <a:r>
              <a:rPr lang="fr-FR" sz="2200" b="1" dirty="0">
                <a:solidFill>
                  <a:schemeClr val="accent4"/>
                </a:solidFill>
              </a:rPr>
              <a:t> : </a:t>
            </a:r>
            <a:r>
              <a:rPr lang="fr-FR" sz="2200" b="1" i="1" dirty="0" err="1">
                <a:solidFill>
                  <a:schemeClr val="accent4"/>
                </a:solidFill>
              </a:rPr>
              <a:t>Scaphoideus</a:t>
            </a:r>
            <a:r>
              <a:rPr lang="fr-FR" sz="2200" b="1" i="1" dirty="0">
                <a:solidFill>
                  <a:schemeClr val="accent4"/>
                </a:solidFill>
              </a:rPr>
              <a:t> titanus</a:t>
            </a:r>
            <a:r>
              <a:rPr lang="fr-FR" sz="2200" b="1" dirty="0">
                <a:solidFill>
                  <a:schemeClr val="accent4"/>
                </a:solidFill>
              </a:rPr>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9</a:t>
            </a:fld>
            <a:endParaRPr lang="fr-FR" dirty="0"/>
          </a:p>
        </p:txBody>
      </p:sp>
      <p:pic>
        <p:nvPicPr>
          <p:cNvPr id="4098" name="Picture 2" descr="Cycle de la cicadelle Scaphoideus titanus, l'insecte vecteur de la flavescence dorée de la vigne.. © inra, Julien Chuc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64412"/>
            <a:ext cx="3813637" cy="36004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a:xfrm>
            <a:off x="4067315" y="2614617"/>
            <a:ext cx="4320480" cy="392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200" u="sng" dirty="0" err="1"/>
              <a:t>Ciclo</a:t>
            </a:r>
            <a:r>
              <a:rPr lang="fr-FR" sz="2200" u="sng" dirty="0"/>
              <a:t> de Vida</a:t>
            </a:r>
          </a:p>
          <a:p>
            <a:pPr lvl="1" algn="just"/>
            <a:r>
              <a:rPr lang="en-US" sz="2200" dirty="0" err="1"/>
              <a:t>Apenas</a:t>
            </a:r>
            <a:r>
              <a:rPr lang="en-US" sz="2200" dirty="0"/>
              <a:t> 1 </a:t>
            </a:r>
            <a:r>
              <a:rPr lang="en-US" sz="2200" dirty="0" err="1"/>
              <a:t>geração</a:t>
            </a:r>
            <a:r>
              <a:rPr lang="en-US" sz="2200" dirty="0"/>
              <a:t>/</a:t>
            </a:r>
            <a:r>
              <a:rPr lang="en-US" sz="2200" dirty="0" err="1"/>
              <a:t>ano</a:t>
            </a:r>
            <a:endParaRPr lang="en-US" sz="2200" dirty="0"/>
          </a:p>
          <a:p>
            <a:pPr lvl="1" algn="just"/>
            <a:endParaRPr lang="en-US" sz="2200" dirty="0"/>
          </a:p>
          <a:p>
            <a:pPr lvl="1" algn="just"/>
            <a:r>
              <a:rPr lang="en-US" sz="2200" dirty="0" err="1"/>
              <a:t>Normalmente</a:t>
            </a:r>
            <a:r>
              <a:rPr lang="en-US" sz="2200" dirty="0"/>
              <a:t> as </a:t>
            </a:r>
            <a:r>
              <a:rPr lang="en-US" sz="2200" dirty="0" err="1"/>
              <a:t>ninfas</a:t>
            </a:r>
            <a:r>
              <a:rPr lang="en-US" sz="2200" dirty="0"/>
              <a:t> </a:t>
            </a:r>
            <a:r>
              <a:rPr lang="en-US" sz="2200" dirty="0" err="1"/>
              <a:t>permanecem</a:t>
            </a:r>
            <a:r>
              <a:rPr lang="en-US" sz="2200" dirty="0"/>
              <a:t> </a:t>
            </a:r>
            <a:r>
              <a:rPr lang="en-US" sz="2200" dirty="0" err="1"/>
              <a:t>na</a:t>
            </a:r>
            <a:r>
              <a:rPr lang="en-US" sz="2200" dirty="0"/>
              <a:t> planta </a:t>
            </a:r>
            <a:r>
              <a:rPr lang="en-US" sz="2200" dirty="0" err="1"/>
              <a:t>quando</a:t>
            </a:r>
            <a:r>
              <a:rPr lang="en-US" sz="2200" dirty="0"/>
              <a:t> </a:t>
            </a:r>
            <a:r>
              <a:rPr lang="en-US" sz="2200" dirty="0" err="1"/>
              <a:t>eclodem</a:t>
            </a:r>
            <a:endParaRPr lang="en-US" sz="2200" dirty="0"/>
          </a:p>
          <a:p>
            <a:pPr lvl="1" algn="just"/>
            <a:endParaRPr lang="en-US" sz="2200" dirty="0"/>
          </a:p>
          <a:p>
            <a:pPr lvl="1" algn="just"/>
            <a:r>
              <a:rPr lang="en-US" sz="2200" dirty="0" err="1"/>
              <a:t>Os</a:t>
            </a:r>
            <a:r>
              <a:rPr lang="en-US" sz="2200" dirty="0"/>
              <a:t> </a:t>
            </a:r>
            <a:r>
              <a:rPr lang="en-US" sz="2200" dirty="0" err="1"/>
              <a:t>adultos</a:t>
            </a:r>
            <a:r>
              <a:rPr lang="en-US" sz="2200" dirty="0"/>
              <a:t> </a:t>
            </a:r>
            <a:r>
              <a:rPr lang="en-US" sz="2200" dirty="0" err="1"/>
              <a:t>são</a:t>
            </a:r>
            <a:r>
              <a:rPr lang="en-US" sz="2200" dirty="0"/>
              <a:t> </a:t>
            </a:r>
            <a:r>
              <a:rPr lang="en-US" sz="2200" dirty="0" err="1"/>
              <a:t>móveis</a:t>
            </a:r>
            <a:r>
              <a:rPr lang="en-US" sz="2200" dirty="0"/>
              <a:t> e </a:t>
            </a:r>
            <a:r>
              <a:rPr lang="en-US" sz="2200" dirty="0" err="1"/>
              <a:t>voam</a:t>
            </a:r>
            <a:r>
              <a:rPr lang="en-US" sz="2200" dirty="0"/>
              <a:t> de planta para planta</a:t>
            </a:r>
          </a:p>
          <a:p>
            <a:pPr lvl="1" algn="just"/>
            <a:endParaRPr lang="fr-FR" sz="2200" dirty="0"/>
          </a:p>
          <a:p>
            <a:pPr lvl="1" algn="just"/>
            <a:endParaRPr lang="fr-FR" sz="2200" dirty="0"/>
          </a:p>
          <a:p>
            <a:pPr lvl="1" algn="just"/>
            <a:endParaRPr lang="fr-FR" sz="2200" dirty="0"/>
          </a:p>
        </p:txBody>
      </p:sp>
      <p:sp>
        <p:nvSpPr>
          <p:cNvPr id="9"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a:solidFill>
                  <a:schemeClr val="accent4"/>
                </a:solidFill>
              </a:rPr>
              <a:t>Os agentes e a </a:t>
            </a:r>
            <a:r>
              <a:rPr lang="fr-FR" sz="3200" b="1" dirty="0" err="1">
                <a:solidFill>
                  <a:schemeClr val="accent4"/>
                </a:solidFill>
              </a:rPr>
              <a:t>Doença</a:t>
            </a:r>
            <a:endParaRPr lang="fr-FR" sz="3200" b="1" dirty="0">
              <a:solidFill>
                <a:schemeClr val="accent4"/>
              </a:solidFill>
            </a:endParaRPr>
          </a:p>
        </p:txBody>
      </p:sp>
      <p:sp>
        <p:nvSpPr>
          <p:cNvPr id="5" name="Rectangle 4"/>
          <p:cNvSpPr/>
          <p:nvPr/>
        </p:nvSpPr>
        <p:spPr>
          <a:xfrm>
            <a:off x="323528" y="4264612"/>
            <a:ext cx="792088" cy="31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Rectangle 9"/>
          <p:cNvSpPr/>
          <p:nvPr/>
        </p:nvSpPr>
        <p:spPr>
          <a:xfrm rot="19181481">
            <a:off x="3400220" y="3475026"/>
            <a:ext cx="792088" cy="229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323528" y="4236129"/>
            <a:ext cx="1001721" cy="276999"/>
          </a:xfrm>
          <a:prstGeom prst="rect">
            <a:avLst/>
          </a:prstGeom>
          <a:noFill/>
        </p:spPr>
        <p:txBody>
          <a:bodyPr wrap="square" rtlCol="0">
            <a:spAutoFit/>
          </a:bodyPr>
          <a:lstStyle/>
          <a:p>
            <a:r>
              <a:rPr lang="fr-FR" sz="1200" dirty="0" err="1">
                <a:solidFill>
                  <a:srgbClr val="C00000"/>
                </a:solidFill>
                <a:latin typeface="Aharoni" pitchFamily="2" charset="-79"/>
                <a:cs typeface="Aharoni" pitchFamily="2" charset="-79"/>
              </a:rPr>
              <a:t>Eclosão</a:t>
            </a:r>
            <a:endParaRPr lang="fr-FR" sz="1200" dirty="0">
              <a:solidFill>
                <a:srgbClr val="C00000"/>
              </a:solidFill>
              <a:latin typeface="Aharoni" pitchFamily="2" charset="-79"/>
              <a:cs typeface="Aharoni" pitchFamily="2" charset="-79"/>
            </a:endParaRPr>
          </a:p>
        </p:txBody>
      </p:sp>
      <p:sp>
        <p:nvSpPr>
          <p:cNvPr id="12" name="ZoneTexte 11"/>
          <p:cNvSpPr txBox="1"/>
          <p:nvPr/>
        </p:nvSpPr>
        <p:spPr>
          <a:xfrm rot="19014570">
            <a:off x="3402802" y="3491636"/>
            <a:ext cx="828136" cy="276999"/>
          </a:xfrm>
          <a:prstGeom prst="rect">
            <a:avLst/>
          </a:prstGeom>
          <a:noFill/>
        </p:spPr>
        <p:txBody>
          <a:bodyPr wrap="square" rtlCol="0">
            <a:spAutoFit/>
          </a:bodyPr>
          <a:lstStyle/>
          <a:p>
            <a:r>
              <a:rPr lang="fr-FR" sz="1200" dirty="0" err="1">
                <a:solidFill>
                  <a:srgbClr val="C00000"/>
                </a:solidFill>
                <a:latin typeface="Aharoni" pitchFamily="2" charset="-79"/>
                <a:cs typeface="Aharoni" pitchFamily="2" charset="-79"/>
              </a:rPr>
              <a:t>Postura</a:t>
            </a:r>
            <a:endParaRPr lang="fr-FR" sz="1200" dirty="0">
              <a:solidFill>
                <a:srgbClr val="C00000"/>
              </a:solidFill>
              <a:latin typeface="Aharoni" pitchFamily="2" charset="-79"/>
              <a:cs typeface="Aharoni" pitchFamily="2" charset="-79"/>
            </a:endParaRPr>
          </a:p>
        </p:txBody>
      </p:sp>
      <p:sp>
        <p:nvSpPr>
          <p:cNvPr id="13" name="Rectangle 12"/>
          <p:cNvSpPr/>
          <p:nvPr/>
        </p:nvSpPr>
        <p:spPr>
          <a:xfrm rot="18580074">
            <a:off x="2793422" y="2877582"/>
            <a:ext cx="1183029" cy="284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rot="19014570">
            <a:off x="2880840" y="3043328"/>
            <a:ext cx="828136" cy="276999"/>
          </a:xfrm>
          <a:prstGeom prst="rect">
            <a:avLst/>
          </a:prstGeom>
          <a:noFill/>
        </p:spPr>
        <p:txBody>
          <a:bodyPr wrap="square" rtlCol="0">
            <a:spAutoFit/>
          </a:bodyPr>
          <a:lstStyle/>
          <a:p>
            <a:r>
              <a:rPr lang="fr-FR" sz="1200" dirty="0" err="1">
                <a:solidFill>
                  <a:srgbClr val="C00000"/>
                </a:solidFill>
                <a:latin typeface="Aharoni" pitchFamily="2" charset="-79"/>
                <a:cs typeface="Aharoni" pitchFamily="2" charset="-79"/>
              </a:rPr>
              <a:t>Cópula</a:t>
            </a:r>
            <a:endParaRPr lang="fr-FR" sz="1200" dirty="0">
              <a:solidFill>
                <a:srgbClr val="C00000"/>
              </a:solidFill>
              <a:latin typeface="Aharoni" pitchFamily="2" charset="-79"/>
              <a:cs typeface="Aharoni" pitchFamily="2" charset="-79"/>
            </a:endParaRPr>
          </a:p>
        </p:txBody>
      </p:sp>
      <p:sp>
        <p:nvSpPr>
          <p:cNvPr id="15" name="ZoneTexte 14"/>
          <p:cNvSpPr txBox="1"/>
          <p:nvPr/>
        </p:nvSpPr>
        <p:spPr>
          <a:xfrm rot="18722394">
            <a:off x="3134108" y="5474018"/>
            <a:ext cx="1044954" cy="276999"/>
          </a:xfrm>
          <a:prstGeom prst="rect">
            <a:avLst/>
          </a:prstGeom>
          <a:solidFill>
            <a:schemeClr val="bg1"/>
          </a:solidFill>
        </p:spPr>
        <p:txBody>
          <a:bodyPr wrap="square" rtlCol="0">
            <a:spAutoFit/>
          </a:bodyPr>
          <a:lstStyle/>
          <a:p>
            <a:r>
              <a:rPr lang="fr-FR" sz="1200" dirty="0" err="1">
                <a:solidFill>
                  <a:srgbClr val="C00000"/>
                </a:solidFill>
                <a:latin typeface="Aharoni" pitchFamily="2" charset="-79"/>
                <a:cs typeface="Aharoni" pitchFamily="2" charset="-79"/>
              </a:rPr>
              <a:t>Diapausa</a:t>
            </a:r>
            <a:endParaRPr lang="fr-FR" sz="1200" dirty="0">
              <a:solidFill>
                <a:srgbClr val="C00000"/>
              </a:solidFill>
              <a:latin typeface="Aharoni" pitchFamily="2" charset="-79"/>
              <a:cs typeface="Aharoni" pitchFamily="2" charset="-79"/>
            </a:endParaRPr>
          </a:p>
        </p:txBody>
      </p:sp>
      <p:sp>
        <p:nvSpPr>
          <p:cNvPr id="2" name="Rectangle 1"/>
          <p:cNvSpPr/>
          <p:nvPr/>
        </p:nvSpPr>
        <p:spPr>
          <a:xfrm>
            <a:off x="2123728" y="6093296"/>
            <a:ext cx="521298" cy="215444"/>
          </a:xfrm>
          <a:prstGeom prst="rect">
            <a:avLst/>
          </a:prstGeom>
        </p:spPr>
        <p:txBody>
          <a:bodyPr wrap="none">
            <a:spAutoFit/>
          </a:bodyPr>
          <a:lstStyle/>
          <a:p>
            <a:pPr algn="ctr"/>
            <a:r>
              <a:rPr lang="fr-FR" sz="800" i="1" dirty="0">
                <a:solidFill>
                  <a:schemeClr val="bg1">
                    <a:lumMod val="50000"/>
                  </a:schemeClr>
                </a:solidFill>
              </a:rPr>
              <a:t>©</a:t>
            </a:r>
            <a:r>
              <a:rPr lang="fr-FR" sz="800" i="1" dirty="0" err="1">
                <a:solidFill>
                  <a:schemeClr val="bg1">
                    <a:lumMod val="50000"/>
                  </a:schemeClr>
                </a:solidFill>
              </a:rPr>
              <a:t>Cuche</a:t>
            </a:r>
            <a:endParaRPr lang="en-US" sz="800" b="1" dirty="0">
              <a:solidFill>
                <a:schemeClr val="tx1">
                  <a:lumMod val="65000"/>
                  <a:lumOff val="35000"/>
                </a:schemeClr>
              </a:solidFill>
            </a:endParaRPr>
          </a:p>
        </p:txBody>
      </p:sp>
    </p:spTree>
    <p:extLst>
      <p:ext uri="{BB962C8B-B14F-4D97-AF65-F5344CB8AC3E}">
        <p14:creationId xmlns:p14="http://schemas.microsoft.com/office/powerpoint/2010/main" val="30740165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2792</TotalTime>
  <Words>1842</Words>
  <Application>Microsoft Office PowerPoint</Application>
  <PresentationFormat>Apresentação no Ecrã (4:3)</PresentationFormat>
  <Paragraphs>224</Paragraphs>
  <Slides>17</Slides>
  <Notes>17</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17</vt:i4>
      </vt:variant>
    </vt:vector>
  </HeadingPairs>
  <TitlesOfParts>
    <vt:vector size="23" baseType="lpstr">
      <vt:lpstr>Aharoni</vt:lpstr>
      <vt:lpstr>Arial</vt:lpstr>
      <vt:lpstr>Calibri</vt:lpstr>
      <vt:lpstr>Calibri Light</vt:lpstr>
      <vt:lpstr>Wingdings</vt:lpstr>
      <vt:lpstr>Thème Office</vt:lpstr>
      <vt:lpstr>Flavescência Dourada (FD)   A importância da monitorização do território</vt:lpstr>
      <vt:lpstr>Introdução</vt:lpstr>
      <vt:lpstr>Dispersão da Flavescência Dourada</vt:lpstr>
      <vt:lpstr>Dispersão da Flavescência Dourada</vt:lpstr>
      <vt:lpstr>Sintomas e impactos</vt:lpstr>
      <vt:lpstr>Sintomas e Impactos</vt:lpstr>
      <vt:lpstr>Sintomas e Impactos</vt:lpstr>
      <vt:lpstr>Os agentes e a Doença</vt:lpstr>
      <vt:lpstr>Apresentação do PowerPoint</vt:lpstr>
      <vt:lpstr>Apresentação do PowerPoint</vt:lpstr>
      <vt:lpstr>Apresentação do PowerPoint</vt:lpstr>
      <vt:lpstr>Prospecção e Monitorização</vt:lpstr>
      <vt:lpstr>Prospecção e Monitorização</vt:lpstr>
      <vt:lpstr>Prospecção e Monitorização</vt:lpstr>
      <vt:lpstr>Prospecção e Monitorização</vt:lpstr>
      <vt:lpstr>Utilização de material vegetativo são</vt:lpstr>
      <vt:lpstr>Conclusão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BOUVIER Marion</dc:creator>
  <cp:lastModifiedBy>Igor Goncalves</cp:lastModifiedBy>
  <cp:revision>183</cp:revision>
  <dcterms:created xsi:type="dcterms:W3CDTF">2013-01-29T14:45:45Z</dcterms:created>
  <dcterms:modified xsi:type="dcterms:W3CDTF">2017-09-26T13:26:11Z</dcterms:modified>
</cp:coreProperties>
</file>