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35" r:id="rId2"/>
    <p:sldMasterId id="2147483723" r:id="rId3"/>
  </p:sldMasterIdLst>
  <p:sldIdLst>
    <p:sldId id="256" r:id="rId4"/>
    <p:sldId id="257" r:id="rId5"/>
    <p:sldId id="258" r:id="rId6"/>
    <p:sldId id="264" r:id="rId7"/>
    <p:sldId id="259" r:id="rId8"/>
    <p:sldId id="260" r:id="rId9"/>
    <p:sldId id="265" r:id="rId10"/>
    <p:sldId id="266" r:id="rId11"/>
    <p:sldId id="267" r:id="rId12"/>
    <p:sldId id="268" r:id="rId13"/>
    <p:sldId id="262" r:id="rId14"/>
    <p:sldId id="269" r:id="rId15"/>
    <p:sldId id="270" r:id="rId16"/>
    <p:sldId id="271" r:id="rId17"/>
    <p:sldId id="275" r:id="rId18"/>
    <p:sldId id="273" r:id="rId19"/>
    <p:sldId id="263" r:id="rId20"/>
    <p:sldId id="272" r:id="rId21"/>
    <p:sldId id="27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EZMAN Fanny" initials="PF" lastIdx="1" clrIdx="0">
    <p:extLst>
      <p:ext uri="{19B8F6BF-5375-455C-9EA6-DF929625EA0E}">
        <p15:presenceInfo xmlns:p15="http://schemas.microsoft.com/office/powerpoint/2012/main" userId="S-1-5-21-4142967066-1120423359-4218037590-20768" providerId="AD"/>
      </p:ext>
    </p:extLst>
  </p:cmAuthor>
  <p:cmAuthor id="2" name="Cristina Carlos" initials="CC" lastIdx="1" clrIdx="1">
    <p:extLst>
      <p:ext uri="{19B8F6BF-5375-455C-9EA6-DF929625EA0E}">
        <p15:presenceInfo xmlns:p15="http://schemas.microsoft.com/office/powerpoint/2012/main" userId="S-1-5-21-3837472710-1293056157-3689886241-11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6600"/>
    <a:srgbClr val="4B7B03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82CC-8A4E-4188-B100-81559187CE11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D53B-FCB3-4E99-90D0-4E99605A59C3}" type="slidenum">
              <a:rPr lang="fr-FR" smtClean="0"/>
              <a:t>‹nº›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588" y="61999"/>
            <a:ext cx="580324" cy="3943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970" y="34983"/>
            <a:ext cx="1018952" cy="4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5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82CC-8A4E-4188-B100-81559187CE11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D53B-FCB3-4E99-90D0-4E99605A59C3}" type="slidenum">
              <a:rPr lang="fr-FR" smtClean="0"/>
              <a:t>‹nº›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588" y="61999"/>
            <a:ext cx="580324" cy="3943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970" y="34983"/>
            <a:ext cx="1018952" cy="4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9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82CC-8A4E-4188-B100-81559187CE11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D53B-FCB3-4E99-90D0-4E99605A59C3}" type="slidenum">
              <a:rPr lang="fr-FR" smtClean="0"/>
              <a:t>‹nº›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588" y="61999"/>
            <a:ext cx="580324" cy="3943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970" y="34983"/>
            <a:ext cx="1018952" cy="4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50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8F3A-1DC6-4BC2-B86D-55CCA50E78F2}" type="datetimeFigureOut">
              <a:rPr lang="es-ES" smtClean="0"/>
              <a:t>26/09/2017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DE15-20F3-4800-B6F6-F846C23E07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990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8F3A-1DC6-4BC2-B86D-55CCA50E78F2}" type="datetimeFigureOut">
              <a:rPr lang="es-ES" smtClean="0"/>
              <a:t>26/09/2017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DE15-20F3-4800-B6F6-F846C23E07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035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8F3A-1DC6-4BC2-B86D-55CCA50E78F2}" type="datetimeFigureOut">
              <a:rPr lang="es-ES" smtClean="0"/>
              <a:t>26/09/2017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DE15-20F3-4800-B6F6-F846C23E07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632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8F3A-1DC6-4BC2-B86D-55CCA50E78F2}" type="datetimeFigureOut">
              <a:rPr lang="es-ES" smtClean="0"/>
              <a:t>26/09/2017</a:t>
            </a:fld>
            <a:endParaRPr lang="es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DE15-20F3-4800-B6F6-F846C23E07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3167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8F3A-1DC6-4BC2-B86D-55CCA50E78F2}" type="datetimeFigureOut">
              <a:rPr lang="es-ES" smtClean="0"/>
              <a:t>26/09/2017</a:t>
            </a:fld>
            <a:endParaRPr lang="es-E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DE15-20F3-4800-B6F6-F846C23E07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169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8F3A-1DC6-4BC2-B86D-55CCA50E78F2}" type="datetimeFigureOut">
              <a:rPr lang="es-ES" smtClean="0"/>
              <a:t>26/09/2017</a:t>
            </a:fld>
            <a:endParaRPr lang="es-E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DE15-20F3-4800-B6F6-F846C23E07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861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8F3A-1DC6-4BC2-B86D-55CCA50E78F2}" type="datetimeFigureOut">
              <a:rPr lang="es-ES" smtClean="0"/>
              <a:t>26/09/2017</a:t>
            </a:fld>
            <a:endParaRPr lang="es-E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DE15-20F3-4800-B6F6-F846C23E07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0114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8F3A-1DC6-4BC2-B86D-55CCA50E78F2}" type="datetimeFigureOut">
              <a:rPr lang="es-ES" smtClean="0"/>
              <a:t>26/09/2017</a:t>
            </a:fld>
            <a:endParaRPr lang="es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DE15-20F3-4800-B6F6-F846C23E07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17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82CC-8A4E-4188-B100-81559187CE11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D53B-FCB3-4E99-90D0-4E99605A59C3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64067" cy="6858000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964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8F3A-1DC6-4BC2-B86D-55CCA50E78F2}" type="datetimeFigureOut">
              <a:rPr lang="es-ES" smtClean="0"/>
              <a:t>26/09/2017</a:t>
            </a:fld>
            <a:endParaRPr lang="es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DE15-20F3-4800-B6F6-F846C23E07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048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8F3A-1DC6-4BC2-B86D-55CCA50E78F2}" type="datetimeFigureOut">
              <a:rPr lang="es-ES" smtClean="0"/>
              <a:t>26/09/2017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DE15-20F3-4800-B6F6-F846C23E07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685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8F3A-1DC6-4BC2-B86D-55CCA50E78F2}" type="datetimeFigureOut">
              <a:rPr lang="es-ES" smtClean="0"/>
              <a:t>26/09/2017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DE15-20F3-4800-B6F6-F846C23E07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913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4076-E14E-495A-BD0D-FDDA9108A9F6}" type="datetimeFigureOut">
              <a:rPr lang="es-ES" smtClean="0"/>
              <a:t>26/09/2017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76E7-8CC9-458D-BF09-E3A556B7D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6608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4076-E14E-495A-BD0D-FDDA9108A9F6}" type="datetimeFigureOut">
              <a:rPr lang="es-ES" smtClean="0"/>
              <a:t>26/09/2017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76E7-8CC9-458D-BF09-E3A556B7D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5413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4076-E14E-495A-BD0D-FDDA9108A9F6}" type="datetimeFigureOut">
              <a:rPr lang="es-ES" smtClean="0"/>
              <a:t>26/09/2017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76E7-8CC9-458D-BF09-E3A556B7D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262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4076-E14E-495A-BD0D-FDDA9108A9F6}" type="datetimeFigureOut">
              <a:rPr lang="es-ES" smtClean="0"/>
              <a:t>26/09/2017</a:t>
            </a:fld>
            <a:endParaRPr lang="es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76E7-8CC9-458D-BF09-E3A556B7D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150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4076-E14E-495A-BD0D-FDDA9108A9F6}" type="datetimeFigureOut">
              <a:rPr lang="es-ES" smtClean="0"/>
              <a:t>26/09/2017</a:t>
            </a:fld>
            <a:endParaRPr lang="es-E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76E7-8CC9-458D-BF09-E3A556B7D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3478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4076-E14E-495A-BD0D-FDDA9108A9F6}" type="datetimeFigureOut">
              <a:rPr lang="es-ES" smtClean="0"/>
              <a:t>26/09/2017</a:t>
            </a:fld>
            <a:endParaRPr lang="es-E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76E7-8CC9-458D-BF09-E3A556B7D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8514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4076-E14E-495A-BD0D-FDDA9108A9F6}" type="datetimeFigureOut">
              <a:rPr lang="es-ES" smtClean="0"/>
              <a:t>26/09/2017</a:t>
            </a:fld>
            <a:endParaRPr lang="es-E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76E7-8CC9-458D-BF09-E3A556B7D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88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000250" y="6356351"/>
            <a:ext cx="2057400" cy="365125"/>
          </a:xfrm>
        </p:spPr>
        <p:txBody>
          <a:bodyPr/>
          <a:lstStyle/>
          <a:p>
            <a:fld id="{BEEF82CC-8A4E-4188-B100-81559187CE11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D53B-FCB3-4E99-90D0-4E99605A59C3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64067" cy="6858000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588" y="61999"/>
            <a:ext cx="580324" cy="39430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970" y="34983"/>
            <a:ext cx="1018952" cy="4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06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4076-E14E-495A-BD0D-FDDA9108A9F6}" type="datetimeFigureOut">
              <a:rPr lang="es-ES" smtClean="0"/>
              <a:t>26/09/2017</a:t>
            </a:fld>
            <a:endParaRPr lang="es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76E7-8CC9-458D-BF09-E3A556B7D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787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4076-E14E-495A-BD0D-FDDA9108A9F6}" type="datetimeFigureOut">
              <a:rPr lang="es-ES" smtClean="0"/>
              <a:t>26/09/2017</a:t>
            </a:fld>
            <a:endParaRPr lang="es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76E7-8CC9-458D-BF09-E3A556B7D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103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4076-E14E-495A-BD0D-FDDA9108A9F6}" type="datetimeFigureOut">
              <a:rPr lang="es-ES" smtClean="0"/>
              <a:t>26/09/2017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76E7-8CC9-458D-BF09-E3A556B7D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0439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4076-E14E-495A-BD0D-FDDA9108A9F6}" type="datetimeFigureOut">
              <a:rPr lang="es-ES" smtClean="0"/>
              <a:t>26/09/2017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76E7-8CC9-458D-BF09-E3A556B7D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367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82CC-8A4E-4188-B100-81559187CE11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D53B-FCB3-4E99-90D0-4E99605A59C3}" type="slidenum">
              <a:rPr lang="fr-FR" smtClean="0"/>
              <a:t>‹nº›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165087"/>
            <a:ext cx="1363133" cy="59977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588" y="61999"/>
            <a:ext cx="580324" cy="39430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970" y="34983"/>
            <a:ext cx="1018952" cy="4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9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82CC-8A4E-4188-B100-81559187CE11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D53B-FCB3-4E99-90D0-4E99605A59C3}" type="slidenum">
              <a:rPr lang="fr-FR" smtClean="0"/>
              <a:t>‹nº›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588" y="61999"/>
            <a:ext cx="580324" cy="39430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970" y="34983"/>
            <a:ext cx="1018952" cy="4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82CC-8A4E-4188-B100-81559187CE11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D53B-FCB3-4E99-90D0-4E99605A59C3}" type="slidenum">
              <a:rPr lang="fr-FR" smtClean="0"/>
              <a:t>‹nº›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588" y="61999"/>
            <a:ext cx="580324" cy="39430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970" y="34983"/>
            <a:ext cx="1018952" cy="4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8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82CC-8A4E-4188-B100-81559187CE11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D53B-FCB3-4E99-90D0-4E99605A59C3}" type="slidenum">
              <a:rPr lang="fr-FR" smtClean="0"/>
              <a:t>‹nº›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588" y="61999"/>
            <a:ext cx="580324" cy="3943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970" y="34983"/>
            <a:ext cx="1018952" cy="4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2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82CC-8A4E-4188-B100-81559187CE11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D53B-FCB3-4E99-90D0-4E99605A59C3}" type="slidenum">
              <a:rPr lang="fr-FR" smtClean="0"/>
              <a:t>‹nº›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588" y="61999"/>
            <a:ext cx="580324" cy="39430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970" y="34983"/>
            <a:ext cx="1018952" cy="4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5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82CC-8A4E-4188-B100-81559187CE11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D53B-FCB3-4E99-90D0-4E99605A59C3}" type="slidenum">
              <a:rPr lang="fr-FR" smtClean="0"/>
              <a:t>‹nº›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588" y="61999"/>
            <a:ext cx="580324" cy="39430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970" y="34983"/>
            <a:ext cx="1018952" cy="4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7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F82CC-8A4E-4188-B100-81559187CE11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0D53B-FCB3-4E99-90D0-4E99605A59C3}" type="slidenum">
              <a:rPr lang="fr-FR" smtClean="0"/>
              <a:t>‹nº›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588" y="61999"/>
            <a:ext cx="580324" cy="3943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970" y="34983"/>
            <a:ext cx="1018952" cy="4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78F3A-1DC6-4BC2-B86D-55CCA50E78F2}" type="datetimeFigureOut">
              <a:rPr lang="es-ES" smtClean="0"/>
              <a:t>26/09/2017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FDE15-20F3-4800-B6F6-F846C23E07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994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24076-E14E-495A-BD0D-FDDA9108A9F6}" type="datetimeFigureOut">
              <a:rPr lang="es-ES" smtClean="0"/>
              <a:t>26/09/2017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476E7-8CC9-458D-BF09-E3A556B7DD90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588" y="61999"/>
            <a:ext cx="580324" cy="3943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970" y="34983"/>
            <a:ext cx="1018952" cy="4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1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network.eu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15238" r="-93" b="5972"/>
          <a:stretch/>
        </p:blipFill>
        <p:spPr>
          <a:xfrm>
            <a:off x="0" y="0"/>
            <a:ext cx="9144000" cy="480298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200" y="1757363"/>
            <a:ext cx="7772400" cy="2387600"/>
          </a:xfrm>
        </p:spPr>
        <p:txBody>
          <a:bodyPr>
            <a:normAutofit/>
          </a:bodyPr>
          <a:lstStyle/>
          <a:p>
            <a:r>
              <a:rPr lang="fr-FR" b="1" dirty="0" err="1">
                <a:solidFill>
                  <a:schemeClr val="bg1"/>
                </a:solidFill>
                <a:latin typeface="+mn-lt"/>
              </a:rPr>
              <a:t>Aplicação</a:t>
            </a:r>
            <a:r>
              <a:rPr lang="fr-FR" b="1" dirty="0">
                <a:solidFill>
                  <a:schemeClr val="bg1"/>
                </a:solidFill>
                <a:latin typeface="+mn-lt"/>
              </a:rPr>
              <a:t> de </a:t>
            </a:r>
            <a:r>
              <a:rPr lang="fr-FR" b="1" i="1" dirty="0" err="1">
                <a:solidFill>
                  <a:schemeClr val="bg1"/>
                </a:solidFill>
                <a:latin typeface="+mn-lt"/>
              </a:rPr>
              <a:t>Trichoderma</a:t>
            </a:r>
            <a:r>
              <a:rPr lang="fr-FR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+mn-lt"/>
              </a:rPr>
              <a:t>spp</a:t>
            </a:r>
            <a:r>
              <a:rPr lang="fr-FR" b="1" dirty="0">
                <a:solidFill>
                  <a:schemeClr val="bg1"/>
                </a:solidFill>
                <a:latin typeface="+mn-lt"/>
              </a:rPr>
              <a:t>. na </a:t>
            </a:r>
            <a:r>
              <a:rPr lang="fr-FR" b="1" dirty="0" err="1">
                <a:solidFill>
                  <a:schemeClr val="bg1"/>
                </a:solidFill>
                <a:latin typeface="+mn-lt"/>
              </a:rPr>
              <a:t>gestão</a:t>
            </a:r>
            <a:r>
              <a:rPr lang="fr-FR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+mn-lt"/>
              </a:rPr>
              <a:t>das</a:t>
            </a:r>
            <a:r>
              <a:rPr lang="fr-FR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+mn-lt"/>
              </a:rPr>
              <a:t>Doenças</a:t>
            </a:r>
            <a:r>
              <a:rPr lang="fr-FR" b="1" dirty="0">
                <a:solidFill>
                  <a:schemeClr val="bg1"/>
                </a:solidFill>
                <a:latin typeface="+mn-lt"/>
              </a:rPr>
              <a:t> do </a:t>
            </a:r>
            <a:r>
              <a:rPr lang="fr-FR" b="1" dirty="0" err="1">
                <a:solidFill>
                  <a:schemeClr val="bg1"/>
                </a:solidFill>
                <a:latin typeface="+mn-lt"/>
              </a:rPr>
              <a:t>Lenho</a:t>
            </a:r>
            <a:r>
              <a:rPr lang="fr-FR" b="1" dirty="0">
                <a:solidFill>
                  <a:schemeClr val="bg1"/>
                </a:solidFill>
                <a:latin typeface="+mn-lt"/>
              </a:rPr>
              <a:t> na Europa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359401"/>
            <a:ext cx="8077200" cy="787399"/>
          </a:xfrm>
        </p:spPr>
        <p:txBody>
          <a:bodyPr>
            <a:normAutofit/>
          </a:bodyPr>
          <a:lstStyle/>
          <a:p>
            <a:r>
              <a:rPr lang="fr-FR" dirty="0" err="1"/>
              <a:t>Dados</a:t>
            </a:r>
            <a:r>
              <a:rPr lang="fr-FR" dirty="0"/>
              <a:t> </a:t>
            </a:r>
            <a:r>
              <a:rPr lang="fr-FR" dirty="0" err="1"/>
              <a:t>recolhidos</a:t>
            </a:r>
            <a:r>
              <a:rPr lang="fr-FR" dirty="0"/>
              <a:t> ao </a:t>
            </a:r>
            <a:r>
              <a:rPr lang="fr-FR" dirty="0" err="1"/>
              <a:t>abrigo</a:t>
            </a:r>
            <a:r>
              <a:rPr lang="fr-FR" dirty="0"/>
              <a:t> do </a:t>
            </a:r>
            <a:r>
              <a:rPr lang="fr-FR" dirty="0" err="1"/>
              <a:t>Projecto</a:t>
            </a:r>
            <a:r>
              <a:rPr lang="fr-FR" dirty="0"/>
              <a:t> </a:t>
            </a:r>
            <a:r>
              <a:rPr lang="fr-FR" dirty="0" err="1"/>
              <a:t>Winetwork</a:t>
            </a:r>
            <a:r>
              <a:rPr lang="fr-FR" dirty="0"/>
              <a:t>, </a:t>
            </a:r>
            <a:r>
              <a:rPr lang="fr-FR" dirty="0" err="1"/>
              <a:t>através</a:t>
            </a:r>
            <a:r>
              <a:rPr lang="fr-FR" dirty="0"/>
              <a:t> de </a:t>
            </a:r>
            <a:r>
              <a:rPr lang="fr-FR" dirty="0" err="1"/>
              <a:t>entrevistas</a:t>
            </a:r>
            <a:r>
              <a:rPr lang="fr-FR" dirty="0"/>
              <a:t> (219) a </a:t>
            </a:r>
            <a:r>
              <a:rPr lang="fr-FR" dirty="0" err="1"/>
              <a:t>viticultores</a:t>
            </a:r>
            <a:r>
              <a:rPr lang="fr-FR" dirty="0"/>
              <a:t> e </a:t>
            </a:r>
            <a:r>
              <a:rPr lang="fr-FR" dirty="0" err="1"/>
              <a:t>revisão</a:t>
            </a:r>
            <a:r>
              <a:rPr lang="fr-FR" dirty="0"/>
              <a:t> </a:t>
            </a:r>
            <a:r>
              <a:rPr lang="fr-FR" dirty="0" err="1"/>
              <a:t>científica</a:t>
            </a:r>
            <a:r>
              <a:rPr lang="fr-FR" dirty="0"/>
              <a:t> de </a:t>
            </a:r>
            <a:r>
              <a:rPr lang="fr-FR" dirty="0" err="1"/>
              <a:t>bibliografia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-150019"/>
            <a:ext cx="4944533" cy="21755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6600" y="5359401"/>
            <a:ext cx="59267" cy="558800"/>
          </a:xfrm>
          <a:prstGeom prst="rect">
            <a:avLst/>
          </a:prstGeom>
          <a:solidFill>
            <a:srgbClr val="70AD47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46149" y="6435966"/>
            <a:ext cx="8377767" cy="267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Este </a:t>
            </a:r>
            <a:r>
              <a:rPr lang="fr-FR" sz="105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projecto</a:t>
            </a:r>
            <a:r>
              <a:rPr lang="fr-FR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foi </a:t>
            </a:r>
            <a:r>
              <a:rPr lang="fr-FR" sz="105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financiado</a:t>
            </a:r>
            <a:r>
              <a:rPr lang="fr-FR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pelo </a:t>
            </a:r>
            <a:r>
              <a:rPr lang="fr-FR" sz="105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programa</a:t>
            </a:r>
            <a:r>
              <a:rPr lang="fr-FR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fr-FR" sz="105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investigação</a:t>
            </a:r>
            <a:r>
              <a:rPr lang="fr-FR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</a:t>
            </a:r>
            <a:r>
              <a:rPr lang="fr-FR" sz="105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inovação</a:t>
            </a:r>
            <a:r>
              <a:rPr lang="fr-FR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H2020 da </a:t>
            </a:r>
            <a:r>
              <a:rPr lang="fr-FR" sz="105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União</a:t>
            </a:r>
            <a:r>
              <a:rPr lang="fr-FR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05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Europeia</a:t>
            </a:r>
            <a:r>
              <a:rPr lang="fr-FR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fr-FR" sz="105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sob</a:t>
            </a:r>
            <a:r>
              <a:rPr lang="fr-FR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</a:t>
            </a:r>
            <a:r>
              <a:rPr lang="fr-FR" sz="105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acordo</a:t>
            </a:r>
            <a:r>
              <a:rPr lang="fr-FR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fr-FR" sz="105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subvenção</a:t>
            </a:r>
            <a:r>
              <a:rPr lang="fr-FR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No 652601.</a:t>
            </a:r>
            <a:endParaRPr lang="fr-FR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9" y="6294999"/>
            <a:ext cx="781050" cy="53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7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2028825"/>
            <a:ext cx="7886700" cy="385127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fr-FR" sz="2400" i="1" dirty="0"/>
              <a:t>O </a:t>
            </a:r>
            <a:r>
              <a:rPr lang="fr-FR" sz="2400" i="1" dirty="0" err="1"/>
              <a:t>Trichoderma</a:t>
            </a:r>
            <a:r>
              <a:rPr lang="fr-FR" sz="2400" dirty="0"/>
              <a:t> </a:t>
            </a:r>
            <a:r>
              <a:rPr lang="fr-FR" sz="2400" dirty="0" err="1"/>
              <a:t>spp</a:t>
            </a:r>
            <a:r>
              <a:rPr lang="fr-FR" sz="2400" dirty="0"/>
              <a:t>. </a:t>
            </a:r>
            <a:r>
              <a:rPr lang="fr-FR" sz="2400" dirty="0" err="1"/>
              <a:t>deve</a:t>
            </a:r>
            <a:r>
              <a:rPr lang="fr-FR" sz="2400" dirty="0"/>
              <a:t> </a:t>
            </a:r>
            <a:r>
              <a:rPr lang="fr-FR" sz="2400" dirty="0" err="1"/>
              <a:t>ser</a:t>
            </a:r>
            <a:r>
              <a:rPr lang="fr-FR" sz="2400" dirty="0"/>
              <a:t> </a:t>
            </a:r>
            <a:r>
              <a:rPr lang="fr-FR" sz="2400" dirty="0" err="1"/>
              <a:t>usado</a:t>
            </a:r>
            <a:r>
              <a:rPr lang="fr-FR" sz="2400" dirty="0"/>
              <a:t> </a:t>
            </a:r>
            <a:r>
              <a:rPr lang="fr-FR" sz="2400" dirty="0" err="1"/>
              <a:t>como</a:t>
            </a:r>
            <a:r>
              <a:rPr lang="fr-FR" sz="2400" dirty="0"/>
              <a:t> </a:t>
            </a:r>
            <a:r>
              <a:rPr lang="fr-FR" sz="2400" dirty="0" err="1"/>
              <a:t>tratamento</a:t>
            </a:r>
            <a:r>
              <a:rPr lang="fr-FR" sz="2400" dirty="0"/>
              <a:t> </a:t>
            </a:r>
            <a:r>
              <a:rPr lang="fr-FR" sz="2400" b="1" dirty="0" err="1"/>
              <a:t>preventivo</a:t>
            </a:r>
            <a:r>
              <a:rPr lang="fr-FR" sz="2400" dirty="0"/>
              <a:t>, pois </a:t>
            </a:r>
            <a:r>
              <a:rPr lang="fr-FR" sz="2400" b="1" dirty="0" err="1"/>
              <a:t>não</a:t>
            </a:r>
            <a:r>
              <a:rPr lang="fr-FR" sz="2400" b="1" dirty="0"/>
              <a:t> </a:t>
            </a:r>
            <a:r>
              <a:rPr lang="fr-FR" sz="2400" b="1" dirty="0" err="1"/>
              <a:t>possui</a:t>
            </a:r>
            <a:r>
              <a:rPr lang="fr-FR" sz="2400" b="1" dirty="0"/>
              <a:t> </a:t>
            </a:r>
            <a:r>
              <a:rPr lang="fr-FR" sz="2400" b="1" dirty="0" err="1"/>
              <a:t>efeito</a:t>
            </a:r>
            <a:r>
              <a:rPr lang="fr-FR" sz="2400" b="1" dirty="0"/>
              <a:t> </a:t>
            </a:r>
            <a:r>
              <a:rPr lang="fr-FR" sz="2400" b="1" dirty="0" err="1"/>
              <a:t>curativo</a:t>
            </a:r>
            <a:endParaRPr lang="fr-FR" sz="2400" b="1" dirty="0"/>
          </a:p>
          <a:p>
            <a:pPr algn="just">
              <a:lnSpc>
                <a:spcPct val="100000"/>
              </a:lnSpc>
            </a:pPr>
            <a:r>
              <a:rPr lang="fr-FR" sz="2400" i="1" dirty="0"/>
              <a:t>O </a:t>
            </a:r>
            <a:r>
              <a:rPr lang="fr-FR" sz="2400" i="1" dirty="0" err="1"/>
              <a:t>Trichoderma</a:t>
            </a:r>
            <a:r>
              <a:rPr lang="fr-FR" sz="2400" dirty="0"/>
              <a:t> </a:t>
            </a:r>
            <a:r>
              <a:rPr lang="fr-FR" sz="2400" dirty="0" err="1"/>
              <a:t>spp</a:t>
            </a:r>
            <a:r>
              <a:rPr lang="fr-FR" sz="2400" dirty="0"/>
              <a:t> </a:t>
            </a:r>
            <a:r>
              <a:rPr lang="fr-FR" sz="2400" dirty="0" err="1"/>
              <a:t>pode</a:t>
            </a:r>
            <a:r>
              <a:rPr lang="fr-FR" sz="2400" dirty="0"/>
              <a:t> </a:t>
            </a:r>
            <a:r>
              <a:rPr lang="fr-FR" sz="2400" dirty="0" err="1"/>
              <a:t>prevenir</a:t>
            </a:r>
            <a:r>
              <a:rPr lang="fr-FR" sz="2400" dirty="0"/>
              <a:t> de forma </a:t>
            </a:r>
            <a:r>
              <a:rPr lang="fr-FR" sz="2400" dirty="0" err="1"/>
              <a:t>eficiente</a:t>
            </a:r>
            <a:r>
              <a:rPr lang="fr-FR" sz="2400" dirty="0"/>
              <a:t> a </a:t>
            </a:r>
            <a:r>
              <a:rPr lang="fr-FR" sz="2400" dirty="0" err="1"/>
              <a:t>infecção</a:t>
            </a:r>
            <a:r>
              <a:rPr lang="fr-FR" sz="2400" dirty="0"/>
              <a:t> </a:t>
            </a:r>
            <a:r>
              <a:rPr lang="fr-FR" sz="2400" dirty="0" err="1"/>
              <a:t>das</a:t>
            </a:r>
            <a:r>
              <a:rPr lang="fr-FR" sz="2400" dirty="0"/>
              <a:t> </a:t>
            </a:r>
            <a:r>
              <a:rPr lang="fr-FR" sz="2400" dirty="0" err="1"/>
              <a:t>feridas</a:t>
            </a:r>
            <a:r>
              <a:rPr lang="fr-FR" sz="2400" dirty="0"/>
              <a:t> de </a:t>
            </a:r>
            <a:r>
              <a:rPr lang="fr-FR" sz="2400" dirty="0" err="1"/>
              <a:t>poda</a:t>
            </a:r>
            <a:endParaRPr lang="fr-FR" sz="2400" dirty="0"/>
          </a:p>
          <a:p>
            <a:pPr algn="just">
              <a:lnSpc>
                <a:spcPct val="100000"/>
              </a:lnSpc>
            </a:pPr>
            <a:r>
              <a:rPr lang="pt-PT" sz="2400" dirty="0"/>
              <a:t>Como se trata de fungos de crescimento rápido,  o </a:t>
            </a:r>
            <a:r>
              <a:rPr lang="pt-PT" sz="2400" i="1" dirty="0" err="1"/>
              <a:t>Trichoderma</a:t>
            </a:r>
            <a:r>
              <a:rPr lang="pt-PT" sz="2400" dirty="0"/>
              <a:t> pode colonizar feridas de poda em condições ideais</a:t>
            </a:r>
          </a:p>
          <a:p>
            <a:pPr algn="just">
              <a:lnSpc>
                <a:spcPct val="100000"/>
              </a:lnSpc>
            </a:pPr>
            <a:r>
              <a:rPr lang="pt-PT" sz="2400" dirty="0"/>
              <a:t>Eles induzem uma alta competição no local de colonização</a:t>
            </a:r>
          </a:p>
          <a:p>
            <a:pPr algn="just">
              <a:lnSpc>
                <a:spcPct val="100000"/>
              </a:lnSpc>
            </a:pPr>
            <a:r>
              <a:rPr lang="pt-PT" sz="2400" dirty="0"/>
              <a:t>O micélio de </a:t>
            </a:r>
            <a:r>
              <a:rPr lang="pt-PT" sz="2400" i="1" dirty="0" err="1"/>
              <a:t>Trichoderma</a:t>
            </a:r>
            <a:r>
              <a:rPr lang="pt-PT" sz="2400" dirty="0"/>
              <a:t> pode colonizar tecidos do lenho até 2 cm sob a ferida e pode inibir a germinação de esporos</a:t>
            </a:r>
            <a:endParaRPr lang="fr-FR" sz="24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95866" y="365126"/>
            <a:ext cx="7630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 startAt="2"/>
            </a:pPr>
            <a:r>
              <a:rPr lang="pt-PT" dirty="0"/>
              <a:t>Como auxilia o </a:t>
            </a:r>
            <a:r>
              <a:rPr lang="pt-PT" dirty="0" err="1"/>
              <a:t>Trichoderma</a:t>
            </a:r>
            <a:r>
              <a:rPr lang="pt-PT" dirty="0"/>
              <a:t> no controlo das DL?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612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332" y="675744"/>
            <a:ext cx="7711017" cy="937156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fr-FR" sz="4000" dirty="0" err="1"/>
              <a:t>Como</a:t>
            </a:r>
            <a:r>
              <a:rPr lang="fr-FR" sz="4000" dirty="0"/>
              <a:t> </a:t>
            </a:r>
            <a:r>
              <a:rPr lang="fr-FR" sz="4000" dirty="0" err="1"/>
              <a:t>utilizar</a:t>
            </a:r>
            <a:r>
              <a:rPr lang="fr-FR" sz="4000" dirty="0"/>
              <a:t> </a:t>
            </a:r>
            <a:r>
              <a:rPr lang="fr-FR" sz="4000" dirty="0" err="1"/>
              <a:t>produtos</a:t>
            </a:r>
            <a:r>
              <a:rPr lang="fr-FR" sz="4000" dirty="0"/>
              <a:t> com </a:t>
            </a:r>
            <a:r>
              <a:rPr lang="fr-FR" sz="4000" i="1" dirty="0" err="1"/>
              <a:t>Trichoderma</a:t>
            </a:r>
            <a:r>
              <a:rPr lang="fr-FR" sz="4000" dirty="0"/>
              <a:t>?</a:t>
            </a:r>
            <a:br>
              <a:rPr lang="fr-FR" sz="4000" dirty="0"/>
            </a:br>
            <a:br>
              <a:rPr lang="fr-FR" sz="3700" dirty="0"/>
            </a:br>
            <a:endParaRPr lang="fr-FR" sz="3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2019300"/>
            <a:ext cx="8412111" cy="4432299"/>
          </a:xfrm>
        </p:spPr>
        <p:txBody>
          <a:bodyPr>
            <a:normAutofit/>
          </a:bodyPr>
          <a:lstStyle/>
          <a:p>
            <a:pPr algn="just">
              <a:buClr>
                <a:schemeClr val="accent6"/>
              </a:buClr>
            </a:pPr>
            <a:r>
              <a:rPr lang="fr-FR" sz="2400" b="1" dirty="0" err="1">
                <a:solidFill>
                  <a:schemeClr val="accent6">
                    <a:lumMod val="50000"/>
                  </a:schemeClr>
                </a:solidFill>
              </a:rPr>
              <a:t>Período</a:t>
            </a:r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fr-FR" sz="2400" b="1" dirty="0" err="1">
                <a:solidFill>
                  <a:schemeClr val="accent6">
                    <a:lumMod val="50000"/>
                  </a:schemeClr>
                </a:solidFill>
              </a:rPr>
              <a:t>aplicação</a:t>
            </a:r>
            <a:endParaRPr lang="fr-FR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Clr>
                <a:schemeClr val="accent6"/>
              </a:buClr>
              <a:buNone/>
            </a:pPr>
            <a:r>
              <a:rPr lang="pt-PT" dirty="0"/>
              <a:t>Após a poda, a ferida permanece </a:t>
            </a:r>
            <a:r>
              <a:rPr lang="pt-PT" dirty="0" err="1"/>
              <a:t>susceptível</a:t>
            </a:r>
            <a:r>
              <a:rPr lang="pt-PT" dirty="0"/>
              <a:t> por um longo período, que corresponde ao tempo mais crítico para a </a:t>
            </a:r>
            <a:r>
              <a:rPr lang="pt-PT" dirty="0" err="1"/>
              <a:t>infecção</a:t>
            </a:r>
            <a:r>
              <a:rPr lang="pt-PT" dirty="0"/>
              <a:t> por patógenos das DL (de 2 a 8 semanas após a poda). </a:t>
            </a:r>
            <a:endParaRPr lang="fr-FR" dirty="0"/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fr-FR" dirty="0" err="1">
                <a:sym typeface="Wingdings" panose="05000000000000000000" pitchFamily="2" charset="2"/>
              </a:rPr>
              <a:t>Aplicar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i="1" dirty="0" err="1">
                <a:sym typeface="Wingdings" panose="05000000000000000000" pitchFamily="2" charset="2"/>
              </a:rPr>
              <a:t>Trichoderma</a:t>
            </a:r>
            <a:r>
              <a:rPr lang="fr-FR" i="1" dirty="0">
                <a:sym typeface="Wingdings" panose="05000000000000000000" pitchFamily="2" charset="2"/>
              </a:rPr>
              <a:t> o mais </a:t>
            </a:r>
            <a:r>
              <a:rPr lang="fr-FR" i="1" dirty="0" err="1">
                <a:sym typeface="Wingdings" panose="05000000000000000000" pitchFamily="2" charset="2"/>
              </a:rPr>
              <a:t>cedo</a:t>
            </a:r>
            <a:r>
              <a:rPr lang="fr-FR" i="1" dirty="0">
                <a:sym typeface="Wingdings" panose="05000000000000000000" pitchFamily="2" charset="2"/>
              </a:rPr>
              <a:t> </a:t>
            </a:r>
            <a:r>
              <a:rPr lang="fr-FR" i="1" dirty="0" err="1">
                <a:sym typeface="Wingdings" panose="05000000000000000000" pitchFamily="2" charset="2"/>
              </a:rPr>
              <a:t>possível</a:t>
            </a:r>
            <a:r>
              <a:rPr lang="fr-FR" i="1" dirty="0">
                <a:sym typeface="Wingdings" panose="05000000000000000000" pitchFamily="2" charset="2"/>
              </a:rPr>
              <a:t> </a:t>
            </a:r>
            <a:r>
              <a:rPr lang="fr-FR" i="1" dirty="0" err="1">
                <a:sym typeface="Wingdings" panose="05000000000000000000" pitchFamily="2" charset="2"/>
              </a:rPr>
              <a:t>após</a:t>
            </a:r>
            <a:r>
              <a:rPr lang="fr-FR" i="1" dirty="0">
                <a:sym typeface="Wingdings" panose="05000000000000000000" pitchFamily="2" charset="2"/>
              </a:rPr>
              <a:t> a </a:t>
            </a:r>
            <a:r>
              <a:rPr lang="fr-FR" i="1" dirty="0" err="1">
                <a:sym typeface="Wingdings" panose="05000000000000000000" pitchFamily="2" charset="2"/>
              </a:rPr>
              <a:t>poda</a:t>
            </a:r>
            <a:r>
              <a:rPr lang="fr-FR" dirty="0">
                <a:sym typeface="Wingdings" panose="05000000000000000000" pitchFamily="2" charset="2"/>
              </a:rPr>
              <a:t> </a:t>
            </a:r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Entre o </a:t>
            </a:r>
            <a:r>
              <a:rPr lang="fr-FR" dirty="0" err="1">
                <a:sym typeface="Wingdings" panose="05000000000000000000" pitchFamily="2" charset="2"/>
              </a:rPr>
              <a:t>período</a:t>
            </a:r>
            <a:r>
              <a:rPr lang="fr-FR" dirty="0">
                <a:sym typeface="Wingdings" panose="05000000000000000000" pitchFamily="2" charset="2"/>
              </a:rPr>
              <a:t> de </a:t>
            </a:r>
            <a:r>
              <a:rPr lang="fr-FR" dirty="0" err="1">
                <a:sym typeface="Wingdings" panose="05000000000000000000" pitchFamily="2" charset="2"/>
              </a:rPr>
              <a:t>dormência</a:t>
            </a:r>
            <a:r>
              <a:rPr lang="fr-FR" dirty="0">
                <a:sym typeface="Wingdings" panose="05000000000000000000" pitchFamily="2" charset="2"/>
              </a:rPr>
              <a:t> e o </a:t>
            </a:r>
            <a:r>
              <a:rPr lang="fr-FR" dirty="0" err="1">
                <a:sym typeface="Wingdings" panose="05000000000000000000" pitchFamily="2" charset="2"/>
              </a:rPr>
              <a:t>período</a:t>
            </a:r>
            <a:r>
              <a:rPr lang="fr-FR" dirty="0">
                <a:sym typeface="Wingdings" panose="05000000000000000000" pitchFamily="2" charset="2"/>
              </a:rPr>
              <a:t> de « </a:t>
            </a:r>
            <a:r>
              <a:rPr lang="fr-FR" dirty="0" err="1">
                <a:sym typeface="Wingdings" panose="05000000000000000000" pitchFamily="2" charset="2"/>
              </a:rPr>
              <a:t>chora</a:t>
            </a:r>
            <a:r>
              <a:rPr lang="fr-FR" dirty="0">
                <a:sym typeface="Wingdings" panose="05000000000000000000" pitchFamily="2" charset="2"/>
              </a:rPr>
              <a:t> » </a:t>
            </a:r>
            <a:r>
              <a:rPr lang="fr-FR" sz="1800" dirty="0">
                <a:sym typeface="Wingdings" panose="05000000000000000000" pitchFamily="2" charset="2"/>
              </a:rPr>
              <a:t>(BBCH 00- BBCH 05)</a:t>
            </a:r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 A </a:t>
            </a:r>
            <a:r>
              <a:rPr lang="fr-FR" dirty="0" err="1">
                <a:sym typeface="Wingdings" panose="05000000000000000000" pitchFamily="2" charset="2"/>
              </a:rPr>
              <a:t>temperaturas</a:t>
            </a:r>
            <a:r>
              <a:rPr lang="fr-FR" dirty="0">
                <a:sym typeface="Wingdings" panose="05000000000000000000" pitchFamily="2" charset="2"/>
              </a:rPr>
              <a:t> entre</a:t>
            </a:r>
            <a:r>
              <a:rPr lang="fr-FR" b="1" dirty="0">
                <a:solidFill>
                  <a:srgbClr val="4B7B03"/>
                </a:solidFill>
                <a:sym typeface="Wingdings" panose="05000000000000000000" pitchFamily="2" charset="2"/>
              </a:rPr>
              <a:t> 0°C a 10°C </a:t>
            </a:r>
            <a:r>
              <a:rPr lang="fr-FR" dirty="0">
                <a:sym typeface="Wingdings" panose="05000000000000000000" pitchFamily="2" charset="2"/>
              </a:rPr>
              <a:t>de </a:t>
            </a:r>
            <a:r>
              <a:rPr lang="fr-FR" dirty="0" err="1">
                <a:sym typeface="Wingdings" panose="05000000000000000000" pitchFamily="2" charset="2"/>
              </a:rPr>
              <a:t>acordo</a:t>
            </a:r>
            <a:r>
              <a:rPr lang="fr-FR" dirty="0">
                <a:sym typeface="Wingdings" panose="05000000000000000000" pitchFamily="2" charset="2"/>
              </a:rPr>
              <a:t> com as </a:t>
            </a:r>
            <a:r>
              <a:rPr lang="fr-FR" dirty="0" err="1">
                <a:sym typeface="Wingdings" panose="05000000000000000000" pitchFamily="2" charset="2"/>
              </a:rPr>
              <a:t>estirpes</a:t>
            </a:r>
            <a:endParaRPr lang="fr-FR" dirty="0">
              <a:sym typeface="Wingdings" panose="05000000000000000000" pitchFamily="2" charset="2"/>
            </a:endParaRPr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pt-PT" dirty="0">
                <a:sym typeface="Wingdings" panose="05000000000000000000" pitchFamily="2" charset="2"/>
              </a:rPr>
              <a:t>Considere o clima: chuva intensa pode lavar o produto</a:t>
            </a:r>
            <a:endParaRPr lang="fr-FR" dirty="0">
              <a:sym typeface="Wingdings" panose="05000000000000000000" pitchFamily="2" charset="2"/>
            </a:endParaRPr>
          </a:p>
          <a:p>
            <a:pPr marL="0" indent="0" algn="just">
              <a:buClr>
                <a:schemeClr val="accent6"/>
              </a:buClr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0" indent="0" algn="just">
              <a:buClr>
                <a:schemeClr val="accent6"/>
              </a:buClr>
              <a:buNone/>
            </a:pPr>
            <a:r>
              <a:rPr lang="fr-FR" b="1" dirty="0" err="1">
                <a:sym typeface="Wingdings" panose="05000000000000000000" pitchFamily="2" charset="2"/>
              </a:rPr>
              <a:t>Recomendação</a:t>
            </a:r>
            <a:r>
              <a:rPr lang="fr-FR" b="1" dirty="0">
                <a:sym typeface="Wingdings" panose="05000000000000000000" pitchFamily="2" charset="2"/>
              </a:rPr>
              <a:t>: </a:t>
            </a:r>
            <a:r>
              <a:rPr lang="fr-FR" dirty="0" err="1">
                <a:sym typeface="Wingdings" panose="05000000000000000000" pitchFamily="2" charset="2"/>
              </a:rPr>
              <a:t>plantação</a:t>
            </a:r>
            <a:r>
              <a:rPr lang="fr-FR" dirty="0">
                <a:sym typeface="Wingdings" panose="05000000000000000000" pitchFamily="2" charset="2"/>
              </a:rPr>
              <a:t> de </a:t>
            </a:r>
            <a:r>
              <a:rPr lang="fr-FR" dirty="0" err="1">
                <a:sym typeface="Wingdings" panose="05000000000000000000" pitchFamily="2" charset="2"/>
              </a:rPr>
              <a:t>vinhas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inoculadas</a:t>
            </a:r>
            <a:r>
              <a:rPr lang="fr-FR" dirty="0">
                <a:sym typeface="Wingdings" panose="05000000000000000000" pitchFamily="2" charset="2"/>
              </a:rPr>
              <a:t> com </a:t>
            </a:r>
            <a:r>
              <a:rPr lang="fr-FR" i="1" dirty="0" err="1">
                <a:sym typeface="Wingdings" panose="05000000000000000000" pitchFamily="2" charset="2"/>
              </a:rPr>
              <a:t>Trichoderma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em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viveiro</a:t>
            </a:r>
            <a:r>
              <a:rPr lang="fr-FR" dirty="0">
                <a:sym typeface="Wingdings" panose="05000000000000000000" pitchFamily="2" charset="2"/>
              </a:rPr>
              <a:t> e </a:t>
            </a:r>
            <a:r>
              <a:rPr lang="fr-FR" dirty="0" err="1">
                <a:sym typeface="Wingdings" panose="05000000000000000000" pitchFamily="2" charset="2"/>
              </a:rPr>
              <a:t>fazer</a:t>
            </a:r>
            <a:r>
              <a:rPr lang="fr-FR" dirty="0">
                <a:sym typeface="Wingdings" panose="05000000000000000000" pitchFamily="2" charset="2"/>
              </a:rPr>
              <a:t> a </a:t>
            </a:r>
            <a:r>
              <a:rPr lang="fr-FR" dirty="0" err="1">
                <a:sym typeface="Wingdings" panose="05000000000000000000" pitchFamily="2" charset="2"/>
              </a:rPr>
              <a:t>repetição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em</a:t>
            </a:r>
            <a:r>
              <a:rPr lang="fr-FR" dirty="0">
                <a:sym typeface="Wingdings" panose="05000000000000000000" pitchFamily="2" charset="2"/>
              </a:rPr>
              <a:t> campo no </a:t>
            </a:r>
            <a:r>
              <a:rPr lang="fr-FR" dirty="0" err="1">
                <a:sym typeface="Wingdings" panose="05000000000000000000" pitchFamily="2" charset="2"/>
              </a:rPr>
              <a:t>ano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seguinte</a:t>
            </a:r>
            <a:r>
              <a:rPr lang="fr-FR" dirty="0">
                <a:sym typeface="Wingdings" panose="05000000000000000000" pitchFamily="2" charset="2"/>
              </a:rPr>
              <a:t> à </a:t>
            </a:r>
            <a:r>
              <a:rPr lang="fr-FR" dirty="0" err="1">
                <a:sym typeface="Wingdings" panose="05000000000000000000" pitchFamily="2" charset="2"/>
              </a:rPr>
              <a:t>plantação</a:t>
            </a:r>
            <a:endParaRPr lang="fr-FR" dirty="0">
              <a:sym typeface="Wingdings" panose="05000000000000000000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366" y="39634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137025" y="1144322"/>
            <a:ext cx="3501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6600"/>
                </a:solidFill>
              </a:rPr>
              <a:t>PROTECÇÃO DE FERIDAS DE PODA</a:t>
            </a:r>
          </a:p>
        </p:txBody>
      </p:sp>
    </p:spTree>
    <p:extLst>
      <p:ext uri="{BB962C8B-B14F-4D97-AF65-F5344CB8AC3E}">
        <p14:creationId xmlns:p14="http://schemas.microsoft.com/office/powerpoint/2010/main" val="2768585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332" y="753533"/>
            <a:ext cx="7711017" cy="937156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fr-FR" sz="3600" dirty="0" err="1"/>
              <a:t>Como</a:t>
            </a:r>
            <a:r>
              <a:rPr lang="fr-FR" sz="3600" dirty="0"/>
              <a:t> </a:t>
            </a:r>
            <a:r>
              <a:rPr lang="fr-FR" sz="3600" dirty="0" err="1"/>
              <a:t>utilizar</a:t>
            </a:r>
            <a:r>
              <a:rPr lang="fr-FR" sz="3600" dirty="0"/>
              <a:t> </a:t>
            </a:r>
            <a:r>
              <a:rPr lang="fr-FR" sz="3600" dirty="0" err="1"/>
              <a:t>produtos</a:t>
            </a:r>
            <a:r>
              <a:rPr lang="fr-FR" sz="3600" dirty="0"/>
              <a:t> com </a:t>
            </a:r>
            <a:r>
              <a:rPr lang="fr-FR" sz="3600" i="1" dirty="0" err="1"/>
              <a:t>Trichoderma</a:t>
            </a:r>
            <a:r>
              <a:rPr lang="fr-FR" sz="3600" dirty="0"/>
              <a:t>?</a:t>
            </a:r>
            <a:br>
              <a:rPr lang="fr-FR" sz="3700" dirty="0"/>
            </a:br>
            <a:endParaRPr lang="fr-FR" sz="3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pPr>
              <a:buClr>
                <a:schemeClr val="accent6"/>
              </a:buClr>
            </a:pPr>
            <a:r>
              <a:rPr lang="fr-FR" b="1" dirty="0" err="1"/>
              <a:t>Método</a:t>
            </a:r>
            <a:r>
              <a:rPr lang="fr-FR" b="1" dirty="0"/>
              <a:t> de </a:t>
            </a:r>
            <a:r>
              <a:rPr lang="fr-FR" b="1" dirty="0" err="1"/>
              <a:t>aplicação</a:t>
            </a:r>
            <a:r>
              <a:rPr lang="fr-FR" dirty="0"/>
              <a:t>: </a:t>
            </a:r>
            <a:r>
              <a:rPr lang="fr-FR" b="1" dirty="0" err="1">
                <a:solidFill>
                  <a:srgbClr val="4B7B03"/>
                </a:solidFill>
              </a:rPr>
              <a:t>Pulverização</a:t>
            </a:r>
            <a:endParaRPr lang="fr-FR" b="1" dirty="0">
              <a:solidFill>
                <a:srgbClr val="4B7B03"/>
              </a:solidFill>
            </a:endParaRPr>
          </a:p>
          <a:p>
            <a:pPr marL="0" indent="0">
              <a:buClr>
                <a:schemeClr val="accent6"/>
              </a:buClr>
              <a:buNone/>
            </a:pPr>
            <a:endParaRPr lang="fr-FR" b="1" dirty="0">
              <a:solidFill>
                <a:srgbClr val="4B7B03"/>
              </a:solidFill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fr-FR" dirty="0" err="1"/>
              <a:t>Lavar</a:t>
            </a:r>
            <a:r>
              <a:rPr lang="fr-FR" dirty="0"/>
              <a:t> o </a:t>
            </a:r>
            <a:r>
              <a:rPr lang="fr-FR" dirty="0" err="1"/>
              <a:t>pulverizador</a:t>
            </a:r>
            <a:r>
              <a:rPr lang="fr-FR" dirty="0"/>
              <a:t> antes da </a:t>
            </a:r>
            <a:r>
              <a:rPr lang="fr-FR" dirty="0" err="1"/>
              <a:t>aplicação</a:t>
            </a:r>
            <a:endParaRPr lang="fr-FR" dirty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fr-FR" dirty="0" err="1"/>
              <a:t>Aplicação</a:t>
            </a:r>
            <a:r>
              <a:rPr lang="fr-FR" dirty="0"/>
              <a:t> </a:t>
            </a:r>
            <a:r>
              <a:rPr lang="fr-FR" dirty="0" err="1"/>
              <a:t>isolada</a:t>
            </a:r>
            <a:r>
              <a:rPr lang="fr-FR" dirty="0"/>
              <a:t> do </a:t>
            </a:r>
            <a:r>
              <a:rPr lang="fr-FR" dirty="0" err="1"/>
              <a:t>produto</a:t>
            </a:r>
            <a:r>
              <a:rPr lang="fr-FR" dirty="0"/>
              <a:t> 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fr-FR" dirty="0" err="1"/>
              <a:t>Esporos</a:t>
            </a:r>
            <a:r>
              <a:rPr lang="fr-FR" dirty="0"/>
              <a:t> </a:t>
            </a:r>
            <a:r>
              <a:rPr lang="fr-FR" dirty="0" err="1"/>
              <a:t>suspensos</a:t>
            </a:r>
            <a:r>
              <a:rPr lang="fr-FR" dirty="0"/>
              <a:t> </a:t>
            </a:r>
            <a:r>
              <a:rPr lang="fr-FR" dirty="0" err="1"/>
              <a:t>em</a:t>
            </a:r>
            <a:r>
              <a:rPr lang="fr-FR" dirty="0"/>
              <a:t> </a:t>
            </a:r>
            <a:r>
              <a:rPr lang="fr-FR" dirty="0" err="1"/>
              <a:t>água</a:t>
            </a:r>
            <a:endParaRPr lang="fr-FR" dirty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fr-FR" dirty="0"/>
              <a:t>Grande volume de </a:t>
            </a:r>
            <a:r>
              <a:rPr lang="fr-FR" dirty="0" err="1"/>
              <a:t>água</a:t>
            </a:r>
            <a:endParaRPr lang="fr-FR" dirty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fr-FR" dirty="0" err="1"/>
              <a:t>Localizar</a:t>
            </a:r>
            <a:r>
              <a:rPr lang="fr-FR" dirty="0"/>
              <a:t> a </a:t>
            </a:r>
            <a:r>
              <a:rPr lang="fr-FR" dirty="0" err="1"/>
              <a:t>pulverização</a:t>
            </a:r>
            <a:r>
              <a:rPr lang="fr-FR" dirty="0"/>
              <a:t> na zona de </a:t>
            </a:r>
            <a:r>
              <a:rPr lang="fr-FR" dirty="0" err="1"/>
              <a:t>poda</a:t>
            </a:r>
            <a:r>
              <a:rPr lang="fr-FR" dirty="0"/>
              <a:t> </a:t>
            </a:r>
            <a:r>
              <a:rPr lang="fr-FR" dirty="0" err="1"/>
              <a:t>por</a:t>
            </a:r>
            <a:r>
              <a:rPr lang="fr-FR" dirty="0"/>
              <a:t> forma a </a:t>
            </a:r>
            <a:r>
              <a:rPr lang="fr-FR" dirty="0" err="1"/>
              <a:t>cobrir</a:t>
            </a:r>
            <a:r>
              <a:rPr lang="fr-FR" dirty="0"/>
              <a:t> </a:t>
            </a:r>
            <a:r>
              <a:rPr lang="fr-FR" dirty="0" err="1"/>
              <a:t>feridas</a:t>
            </a:r>
            <a:r>
              <a:rPr lang="fr-FR" dirty="0"/>
              <a:t> grandes e </a:t>
            </a:r>
            <a:r>
              <a:rPr lang="fr-FR" dirty="0" err="1"/>
              <a:t>pequenas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46" y="4804725"/>
            <a:ext cx="2737700" cy="20532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6" y="4804723"/>
            <a:ext cx="2737700" cy="20532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26" y="4804723"/>
            <a:ext cx="2737700" cy="2053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826342" y="1289830"/>
            <a:ext cx="352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6600"/>
                </a:solidFill>
              </a:rPr>
              <a:t>PROTECÇÃO DE FERIDAS DE PODA</a:t>
            </a:r>
          </a:p>
        </p:txBody>
      </p:sp>
    </p:spTree>
    <p:extLst>
      <p:ext uri="{BB962C8B-B14F-4D97-AF65-F5344CB8AC3E}">
        <p14:creationId xmlns:p14="http://schemas.microsoft.com/office/powerpoint/2010/main" val="2901910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332" y="753533"/>
            <a:ext cx="7711017" cy="937156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fr-FR" sz="4000" dirty="0" err="1"/>
              <a:t>Como</a:t>
            </a:r>
            <a:r>
              <a:rPr lang="fr-FR" sz="4000" dirty="0"/>
              <a:t> </a:t>
            </a:r>
            <a:r>
              <a:rPr lang="fr-FR" sz="4000" dirty="0" err="1"/>
              <a:t>utilizar</a:t>
            </a:r>
            <a:r>
              <a:rPr lang="fr-FR" sz="4000" dirty="0"/>
              <a:t> </a:t>
            </a:r>
            <a:r>
              <a:rPr lang="fr-FR" sz="4000" dirty="0" err="1"/>
              <a:t>produtos</a:t>
            </a:r>
            <a:r>
              <a:rPr lang="fr-FR" sz="4000" dirty="0"/>
              <a:t> com </a:t>
            </a:r>
            <a:r>
              <a:rPr lang="fr-FR" sz="4000" i="1" dirty="0" err="1"/>
              <a:t>Trichoderma</a:t>
            </a:r>
            <a:r>
              <a:rPr lang="fr-FR" sz="4000" dirty="0"/>
              <a:t>?</a:t>
            </a:r>
            <a:br>
              <a:rPr lang="fr-FR" sz="3700" dirty="0"/>
            </a:br>
            <a:endParaRPr lang="fr-FR" sz="3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1584325"/>
            <a:ext cx="7886700" cy="4351338"/>
          </a:xfrm>
        </p:spPr>
        <p:txBody>
          <a:bodyPr/>
          <a:lstStyle/>
          <a:p>
            <a:pPr>
              <a:buClr>
                <a:schemeClr val="accent6"/>
              </a:buClr>
            </a:pPr>
            <a:r>
              <a:rPr lang="fr-FR" b="1" dirty="0" err="1"/>
              <a:t>Produtos</a:t>
            </a:r>
            <a:r>
              <a:rPr lang="fr-FR" b="1" dirty="0"/>
              <a:t> </a:t>
            </a:r>
            <a:r>
              <a:rPr lang="fr-FR" b="1" dirty="0" err="1"/>
              <a:t>disponíveis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938234"/>
              </p:ext>
            </p:extLst>
          </p:nvPr>
        </p:nvGraphicFramePr>
        <p:xfrm>
          <a:off x="628649" y="2124793"/>
          <a:ext cx="8496299" cy="3916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5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5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9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dirty="0" err="1"/>
                        <a:t>País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Produto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Quantidade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Composição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Preço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comercial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FR" sz="1600" dirty="0" err="1"/>
                        <a:t>França</a:t>
                      </a:r>
                      <a:endParaRPr lang="fr-FR" sz="1600" dirty="0"/>
                    </a:p>
                  </a:txBody>
                  <a:tcP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Esquive WP</a:t>
                      </a:r>
                      <a:r>
                        <a:rPr lang="en-US" sz="1600" kern="1200" dirty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i="1" dirty="0" err="1"/>
                        <a:t>Trichoderma</a:t>
                      </a:r>
                      <a:r>
                        <a:rPr lang="fr-FR" sz="1600" dirty="0"/>
                        <a:t> </a:t>
                      </a:r>
                      <a:r>
                        <a:rPr lang="fr-FR" sz="1600" i="1" dirty="0" err="1"/>
                        <a:t>atroviride</a:t>
                      </a:r>
                      <a:r>
                        <a:rPr lang="fr-FR" sz="1600" baseline="0" dirty="0"/>
                        <a:t> I-1237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252€/ha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Vintec</a:t>
                      </a:r>
                      <a:r>
                        <a:rPr lang="en-US" sz="1600" kern="1200" dirty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200g/ha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i="1" dirty="0" err="1"/>
                        <a:t>Trichoderma</a:t>
                      </a:r>
                      <a:r>
                        <a:rPr lang="fr-FR" sz="1600" dirty="0"/>
                        <a:t> </a:t>
                      </a:r>
                      <a:r>
                        <a:rPr lang="fr-FR" sz="1600" i="1" dirty="0" err="1"/>
                        <a:t>atroviride</a:t>
                      </a:r>
                      <a:r>
                        <a:rPr lang="fr-FR" sz="1600" dirty="0"/>
                        <a:t> SC1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200€/ha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fr-FR" sz="1600" dirty="0"/>
                        <a:t>Italia</a:t>
                      </a:r>
                    </a:p>
                  </a:txBody>
                  <a:tcP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Patriot</a:t>
                      </a:r>
                      <a:r>
                        <a:rPr lang="fr-FR" sz="1600" dirty="0"/>
                        <a:t> Dry</a:t>
                      </a:r>
                      <a:r>
                        <a:rPr lang="en-US" sz="1600" kern="1200" dirty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i="1" dirty="0" err="1"/>
                        <a:t>Trichoderma</a:t>
                      </a:r>
                      <a:r>
                        <a:rPr lang="fr-FR" sz="1600" dirty="0"/>
                        <a:t> </a:t>
                      </a:r>
                      <a:r>
                        <a:rPr lang="fr-FR" sz="1600" i="1" dirty="0" err="1"/>
                        <a:t>asperellum</a:t>
                      </a:r>
                      <a:r>
                        <a:rPr lang="fr-FR" sz="1600" dirty="0"/>
                        <a:t> ICC012+ </a:t>
                      </a:r>
                      <a:r>
                        <a:rPr lang="fr-FR" sz="1600" i="1" dirty="0" err="1"/>
                        <a:t>Trichoderma</a:t>
                      </a:r>
                      <a:r>
                        <a:rPr lang="fr-FR" sz="1600" dirty="0"/>
                        <a:t> </a:t>
                      </a:r>
                      <a:r>
                        <a:rPr lang="fr-FR" sz="1600" i="1" dirty="0" err="1"/>
                        <a:t>gamsii</a:t>
                      </a:r>
                      <a:r>
                        <a:rPr lang="fr-FR" sz="1600" baseline="0" dirty="0"/>
                        <a:t> ICC080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De 45 a</a:t>
                      </a:r>
                      <a:r>
                        <a:rPr lang="fr-FR" sz="1600" baseline="0" dirty="0"/>
                        <a:t> 50€/ha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Remedier</a:t>
                      </a:r>
                      <a:r>
                        <a:rPr lang="en-US" sz="1600" kern="1200" dirty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dirty="0" err="1"/>
                        <a:t>Trichoderma</a:t>
                      </a:r>
                      <a:r>
                        <a:rPr lang="fr-FR" sz="1600" dirty="0"/>
                        <a:t> </a:t>
                      </a:r>
                      <a:r>
                        <a:rPr lang="fr-FR" sz="1600" i="1" dirty="0" err="1"/>
                        <a:t>asperellum</a:t>
                      </a:r>
                      <a:r>
                        <a:rPr lang="fr-FR" sz="1600" dirty="0"/>
                        <a:t> ICC012+ </a:t>
                      </a:r>
                      <a:r>
                        <a:rPr lang="fr-FR" sz="1600" i="1" dirty="0" err="1"/>
                        <a:t>Trichoderma</a:t>
                      </a:r>
                      <a:r>
                        <a:rPr lang="fr-FR" sz="1600" dirty="0"/>
                        <a:t> </a:t>
                      </a:r>
                      <a:r>
                        <a:rPr lang="fr-FR" sz="1600" i="1" dirty="0" err="1"/>
                        <a:t>gamsii</a:t>
                      </a:r>
                      <a:r>
                        <a:rPr lang="fr-FR" sz="1600" baseline="0" dirty="0"/>
                        <a:t> ICC080</a:t>
                      </a:r>
                      <a:endParaRPr lang="fr-FR" sz="1600" dirty="0"/>
                    </a:p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De 45 a 50€/ha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Tellus WP</a:t>
                      </a:r>
                      <a:r>
                        <a:rPr lang="en-US" sz="1600" kern="1200" dirty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200g/ha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dirty="0" err="1"/>
                        <a:t>Trichoderma</a:t>
                      </a:r>
                      <a:r>
                        <a:rPr lang="fr-FR" sz="1600" dirty="0"/>
                        <a:t> </a:t>
                      </a:r>
                      <a:r>
                        <a:rPr lang="fr-FR" sz="1600" i="1" dirty="0" err="1"/>
                        <a:t>asperellum</a:t>
                      </a:r>
                      <a:r>
                        <a:rPr lang="fr-FR" sz="1600" dirty="0"/>
                        <a:t> ICC012+ </a:t>
                      </a:r>
                      <a:r>
                        <a:rPr lang="fr-FR" sz="1600" i="1" dirty="0" err="1"/>
                        <a:t>Trichoderma</a:t>
                      </a:r>
                      <a:r>
                        <a:rPr lang="fr-FR" sz="1600" dirty="0"/>
                        <a:t> </a:t>
                      </a:r>
                      <a:r>
                        <a:rPr lang="fr-FR" sz="1600" i="1" dirty="0" err="1"/>
                        <a:t>gamsii</a:t>
                      </a:r>
                      <a:r>
                        <a:rPr lang="fr-FR" sz="1600" baseline="0" dirty="0"/>
                        <a:t> ICC080</a:t>
                      </a:r>
                      <a:endParaRPr lang="fr-FR" sz="1600" dirty="0"/>
                    </a:p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De 45 a 50€/ha</a:t>
                      </a:r>
                    </a:p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/>
                        <a:t>Alemanha</a:t>
                      </a:r>
                      <a:endParaRPr lang="fr-FR" sz="1600" dirty="0"/>
                    </a:p>
                  </a:txBody>
                  <a:tcP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Vintec</a:t>
                      </a:r>
                      <a:r>
                        <a:rPr lang="en-US" sz="1600" kern="1200" dirty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200g/ha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i="1" dirty="0" err="1"/>
                        <a:t>Trichoderma</a:t>
                      </a:r>
                      <a:r>
                        <a:rPr lang="fr-FR" sz="1600" dirty="0"/>
                        <a:t> </a:t>
                      </a:r>
                      <a:r>
                        <a:rPr lang="fr-FR" sz="1600" i="1" dirty="0" err="1"/>
                        <a:t>atroviride</a:t>
                      </a:r>
                      <a:r>
                        <a:rPr lang="fr-FR" sz="1600" dirty="0"/>
                        <a:t> SC1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180€/ha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4659840" y="1182607"/>
            <a:ext cx="360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6600"/>
                </a:solidFill>
              </a:rPr>
              <a:t>PROTECÇÃO DE FERIDAS DE PODA</a:t>
            </a:r>
          </a:p>
        </p:txBody>
      </p:sp>
    </p:spTree>
    <p:extLst>
      <p:ext uri="{BB962C8B-B14F-4D97-AF65-F5344CB8AC3E}">
        <p14:creationId xmlns:p14="http://schemas.microsoft.com/office/powerpoint/2010/main" val="2382580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332" y="753533"/>
            <a:ext cx="7711017" cy="937156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fr-FR" sz="3600" dirty="0" err="1"/>
              <a:t>Como</a:t>
            </a:r>
            <a:r>
              <a:rPr lang="fr-FR" sz="3600" dirty="0"/>
              <a:t> </a:t>
            </a:r>
            <a:r>
              <a:rPr lang="fr-FR" sz="3600" dirty="0" err="1"/>
              <a:t>utilizar</a:t>
            </a:r>
            <a:r>
              <a:rPr lang="fr-FR" sz="3600" dirty="0"/>
              <a:t> </a:t>
            </a:r>
            <a:r>
              <a:rPr lang="fr-FR" sz="3600" dirty="0" err="1"/>
              <a:t>produtos</a:t>
            </a:r>
            <a:r>
              <a:rPr lang="fr-FR" sz="3600" dirty="0"/>
              <a:t> com </a:t>
            </a:r>
            <a:r>
              <a:rPr lang="fr-FR" sz="3600" i="1" dirty="0" err="1"/>
              <a:t>Trichoderma</a:t>
            </a:r>
            <a:r>
              <a:rPr lang="fr-FR" sz="3600" dirty="0"/>
              <a:t>?</a:t>
            </a:r>
            <a:br>
              <a:rPr lang="fr-FR" sz="3700" dirty="0"/>
            </a:br>
            <a:endParaRPr lang="fr-FR" sz="3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2133599"/>
            <a:ext cx="7886700" cy="3802063"/>
          </a:xfrm>
        </p:spPr>
        <p:txBody>
          <a:bodyPr/>
          <a:lstStyle/>
          <a:p>
            <a:pPr>
              <a:buClr>
                <a:schemeClr val="accent6"/>
              </a:buClr>
            </a:pPr>
            <a:r>
              <a:rPr lang="fr-FR" dirty="0" err="1"/>
              <a:t>Produtos</a:t>
            </a:r>
            <a:r>
              <a:rPr lang="fr-FR" dirty="0"/>
              <a:t> </a:t>
            </a:r>
            <a:r>
              <a:rPr lang="fr-FR" dirty="0" err="1"/>
              <a:t>submetidos</a:t>
            </a:r>
            <a:r>
              <a:rPr lang="fr-FR" dirty="0"/>
              <a:t> para </a:t>
            </a:r>
            <a:r>
              <a:rPr lang="fr-FR" dirty="0" err="1"/>
              <a:t>homologação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316744"/>
              </p:ext>
            </p:extLst>
          </p:nvPr>
        </p:nvGraphicFramePr>
        <p:xfrm>
          <a:off x="804332" y="2971460"/>
          <a:ext cx="6296632" cy="209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44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6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960">
                <a:tc>
                  <a:txBody>
                    <a:bodyPr/>
                    <a:lstStyle/>
                    <a:p>
                      <a:r>
                        <a:rPr lang="fr-FR" sz="1600" dirty="0" err="1"/>
                        <a:t>País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Produto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Composição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960">
                <a:tc>
                  <a:txBody>
                    <a:bodyPr/>
                    <a:lstStyle/>
                    <a:p>
                      <a:r>
                        <a:rPr lang="fr-FR" sz="1600" dirty="0"/>
                        <a:t>Portugal </a:t>
                      </a:r>
                    </a:p>
                  </a:txBody>
                  <a:tcP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Vintec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®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i="1" dirty="0" err="1">
                          <a:solidFill>
                            <a:schemeClr val="tx1"/>
                          </a:solidFill>
                        </a:rPr>
                        <a:t>Trichoderma</a:t>
                      </a:r>
                      <a:r>
                        <a:rPr lang="fr-FR" sz="16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i="1" dirty="0" err="1">
                          <a:solidFill>
                            <a:schemeClr val="tx1"/>
                          </a:solidFill>
                        </a:rPr>
                        <a:t>atroviride</a:t>
                      </a:r>
                      <a:r>
                        <a:rPr lang="fr-FR" sz="1600" i="1" dirty="0">
                          <a:solidFill>
                            <a:schemeClr val="tx1"/>
                          </a:solidFill>
                        </a:rPr>
                        <a:t> SC1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960">
                <a:tc>
                  <a:txBody>
                    <a:bodyPr/>
                    <a:lstStyle/>
                    <a:p>
                      <a:r>
                        <a:rPr lang="fr-FR" sz="1600" dirty="0" err="1"/>
                        <a:t>Espanha</a:t>
                      </a:r>
                      <a:endParaRPr lang="fr-FR" sz="1600" dirty="0"/>
                    </a:p>
                  </a:txBody>
                  <a:tcP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Esquive WP</a:t>
                      </a:r>
                      <a:r>
                        <a:rPr lang="en-US" sz="1600" kern="1200" dirty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i="1" dirty="0" err="1"/>
                        <a:t>Trichoderma</a:t>
                      </a:r>
                      <a:r>
                        <a:rPr lang="fr-FR" sz="1600" dirty="0"/>
                        <a:t> </a:t>
                      </a:r>
                      <a:r>
                        <a:rPr lang="fr-FR" sz="1600" i="1" dirty="0" err="1"/>
                        <a:t>atroviride</a:t>
                      </a:r>
                      <a:r>
                        <a:rPr lang="fr-FR" sz="1600" baseline="0" dirty="0"/>
                        <a:t> I-1237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960">
                <a:tc>
                  <a:txBody>
                    <a:bodyPr/>
                    <a:lstStyle/>
                    <a:p>
                      <a:r>
                        <a:rPr lang="fr-FR" sz="1600" dirty="0" err="1"/>
                        <a:t>Hungria</a:t>
                      </a:r>
                      <a:endParaRPr lang="fr-FR" sz="1600" dirty="0"/>
                    </a:p>
                  </a:txBody>
                  <a:tcP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Vintec</a:t>
                      </a:r>
                      <a:r>
                        <a:rPr lang="en-US" sz="1600" kern="1200" dirty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i="1" dirty="0" err="1"/>
                        <a:t>Trichoderma</a:t>
                      </a:r>
                      <a:r>
                        <a:rPr lang="fr-FR" sz="1600" dirty="0"/>
                        <a:t> </a:t>
                      </a:r>
                      <a:r>
                        <a:rPr lang="fr-FR" sz="1600" b="0" i="1" dirty="0" err="1"/>
                        <a:t>atroviride</a:t>
                      </a:r>
                      <a:r>
                        <a:rPr lang="fr-FR" sz="1600" dirty="0"/>
                        <a:t> SC1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571999" y="1080571"/>
            <a:ext cx="351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6600"/>
                </a:solidFill>
              </a:rPr>
              <a:t>PROTECÇÃO DE FERIDAS DE PODA</a:t>
            </a:r>
          </a:p>
        </p:txBody>
      </p:sp>
    </p:spTree>
    <p:extLst>
      <p:ext uri="{BB962C8B-B14F-4D97-AF65-F5344CB8AC3E}">
        <p14:creationId xmlns:p14="http://schemas.microsoft.com/office/powerpoint/2010/main" val="39866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332" y="753533"/>
            <a:ext cx="7711017" cy="937156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fr-FR" sz="4000" dirty="0" err="1"/>
              <a:t>Como</a:t>
            </a:r>
            <a:r>
              <a:rPr lang="fr-FR" sz="4000" dirty="0"/>
              <a:t> </a:t>
            </a:r>
            <a:r>
              <a:rPr lang="fr-FR" sz="4000" dirty="0" err="1"/>
              <a:t>utilizar</a:t>
            </a:r>
            <a:r>
              <a:rPr lang="fr-FR" sz="4000" dirty="0"/>
              <a:t> </a:t>
            </a:r>
            <a:r>
              <a:rPr lang="fr-FR" sz="4000" dirty="0" err="1"/>
              <a:t>produtos</a:t>
            </a:r>
            <a:r>
              <a:rPr lang="fr-FR" sz="4000" dirty="0"/>
              <a:t> com </a:t>
            </a:r>
            <a:r>
              <a:rPr lang="fr-FR" sz="4000" i="1" dirty="0" err="1"/>
              <a:t>Trichoderma</a:t>
            </a:r>
            <a:r>
              <a:rPr lang="fr-FR" sz="4000" dirty="0"/>
              <a:t>?</a:t>
            </a:r>
            <a:br>
              <a:rPr lang="fr-FR" sz="3700" dirty="0"/>
            </a:br>
            <a:endParaRPr lang="fr-FR" sz="3700" dirty="0"/>
          </a:p>
        </p:txBody>
      </p:sp>
      <p:sp>
        <p:nvSpPr>
          <p:cNvPr id="4" name="Rectangle 3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561650"/>
              </p:ext>
            </p:extLst>
          </p:nvPr>
        </p:nvGraphicFramePr>
        <p:xfrm>
          <a:off x="569382" y="1589649"/>
          <a:ext cx="8419873" cy="509250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37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71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4663">
                <a:tc>
                  <a:txBody>
                    <a:bodyPr/>
                    <a:lstStyle/>
                    <a:p>
                      <a:r>
                        <a:rPr lang="fr-FR" dirty="0" err="1"/>
                        <a:t>Produto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Período</a:t>
                      </a:r>
                      <a:r>
                        <a:rPr lang="fr-FR" dirty="0"/>
                        <a:t> de </a:t>
                      </a:r>
                      <a:r>
                        <a:rPr lang="fr-FR" dirty="0" err="1"/>
                        <a:t>aplicação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Quantidade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Temperatura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Condições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climáticas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Outros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116">
                <a:tc>
                  <a:txBody>
                    <a:bodyPr/>
                    <a:lstStyle/>
                    <a:p>
                      <a:r>
                        <a:rPr lang="fr-FR" sz="1600" dirty="0"/>
                        <a:t>Esquive WP</a:t>
                      </a:r>
                      <a:r>
                        <a:rPr lang="en-US" sz="1600" kern="1200" dirty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BBCH</a:t>
                      </a:r>
                      <a:r>
                        <a:rPr lang="fr-FR" baseline="0" dirty="0"/>
                        <a:t> 00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 kg/ha </a:t>
                      </a:r>
                      <a:r>
                        <a:rPr lang="fr-FR" dirty="0" err="1"/>
                        <a:t>em</a:t>
                      </a:r>
                      <a:r>
                        <a:rPr lang="fr-FR" dirty="0"/>
                        <a:t> 150L </a:t>
                      </a:r>
                      <a:r>
                        <a:rPr lang="fr-FR" dirty="0" err="1"/>
                        <a:t>água</a:t>
                      </a:r>
                      <a:r>
                        <a:rPr lang="fr-FR" dirty="0"/>
                        <a:t>/ha</a:t>
                      </a: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≥ 4°C</a:t>
                      </a: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Seco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sem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chuva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nas</a:t>
                      </a:r>
                      <a:r>
                        <a:rPr lang="fr-FR" dirty="0"/>
                        <a:t> 4 horas </a:t>
                      </a:r>
                      <a:r>
                        <a:rPr lang="fr-FR" dirty="0" err="1"/>
                        <a:t>seguintes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Armazenamento</a:t>
                      </a:r>
                      <a:r>
                        <a:rPr lang="fr-FR" dirty="0"/>
                        <a:t> à </a:t>
                      </a:r>
                      <a:r>
                        <a:rPr lang="fr-FR" dirty="0" err="1"/>
                        <a:t>temperatura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ambiente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0474">
                <a:tc>
                  <a:txBody>
                    <a:bodyPr/>
                    <a:lstStyle/>
                    <a:p>
                      <a:r>
                        <a:rPr lang="fr-FR" sz="1600" dirty="0" err="1"/>
                        <a:t>Vintec</a:t>
                      </a:r>
                      <a:r>
                        <a:rPr lang="en-US" sz="1600" kern="1200" dirty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BBCH 00- BBCH 05</a:t>
                      </a: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200 g/ha </a:t>
                      </a:r>
                      <a:r>
                        <a:rPr lang="fr-FR" dirty="0" err="1"/>
                        <a:t>em</a:t>
                      </a:r>
                      <a:r>
                        <a:rPr lang="fr-FR" dirty="0"/>
                        <a:t> 100 L </a:t>
                      </a:r>
                      <a:r>
                        <a:rPr lang="fr-FR" dirty="0" err="1"/>
                        <a:t>água</a:t>
                      </a:r>
                      <a:r>
                        <a:rPr lang="fr-FR" dirty="0"/>
                        <a:t>/ha</a:t>
                      </a: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≥ 10°C</a:t>
                      </a: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Sem chuva ou geada após o tratamento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Suspensão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preparada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imediatamente</a:t>
                      </a:r>
                      <a:r>
                        <a:rPr lang="fr-FR" dirty="0"/>
                        <a:t> antes da </a:t>
                      </a:r>
                      <a:r>
                        <a:rPr lang="fr-FR" dirty="0" err="1"/>
                        <a:t>aplicação</a:t>
                      </a:r>
                      <a:r>
                        <a:rPr lang="fr-FR" dirty="0"/>
                        <a:t> e </a:t>
                      </a:r>
                      <a:r>
                        <a:rPr lang="fr-FR" dirty="0" err="1"/>
                        <a:t>não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reutilizar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armazenamento</a:t>
                      </a:r>
                      <a:r>
                        <a:rPr lang="fr-FR" dirty="0"/>
                        <a:t> entre 0°C-4°C</a:t>
                      </a: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663">
                <a:tc>
                  <a:txBody>
                    <a:bodyPr/>
                    <a:lstStyle/>
                    <a:p>
                      <a:r>
                        <a:rPr lang="fr-FR" sz="1600" dirty="0" err="1"/>
                        <a:t>Patriot</a:t>
                      </a:r>
                      <a:r>
                        <a:rPr lang="fr-FR" sz="1600" dirty="0"/>
                        <a:t> Dry</a:t>
                      </a:r>
                      <a:r>
                        <a:rPr lang="en-US" sz="1600" kern="1200" dirty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BBCH 00</a:t>
                      </a: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250 g/l </a:t>
                      </a:r>
                      <a:r>
                        <a:rPr lang="fr-FR" dirty="0" err="1"/>
                        <a:t>em</a:t>
                      </a:r>
                      <a:r>
                        <a:rPr lang="fr-FR" dirty="0"/>
                        <a:t> 400 L </a:t>
                      </a:r>
                      <a:r>
                        <a:rPr lang="fr-FR" dirty="0" err="1"/>
                        <a:t>água</a:t>
                      </a:r>
                      <a:r>
                        <a:rPr lang="fr-FR" dirty="0"/>
                        <a:t>/ha</a:t>
                      </a: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≥ 10°C</a:t>
                      </a:r>
                    </a:p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Armazenamento</a:t>
                      </a:r>
                      <a:r>
                        <a:rPr lang="fr-FR" dirty="0"/>
                        <a:t> a &lt;</a:t>
                      </a:r>
                      <a:r>
                        <a:rPr lang="fr-FR" baseline="0" dirty="0"/>
                        <a:t> 25°C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4022">
                <a:tc>
                  <a:txBody>
                    <a:bodyPr/>
                    <a:lstStyle/>
                    <a:p>
                      <a:r>
                        <a:rPr lang="fr-FR" sz="1600" dirty="0" err="1"/>
                        <a:t>Remedier</a:t>
                      </a:r>
                      <a:r>
                        <a:rPr lang="en-US" sz="1600" kern="1200" dirty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BBCH 00- BBCH 05</a:t>
                      </a: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250 g/l </a:t>
                      </a:r>
                      <a:r>
                        <a:rPr lang="fr-FR" dirty="0" err="1"/>
                        <a:t>em</a:t>
                      </a:r>
                      <a:r>
                        <a:rPr lang="fr-FR" dirty="0"/>
                        <a:t> 400 L </a:t>
                      </a:r>
                      <a:r>
                        <a:rPr lang="fr-FR" dirty="0" err="1"/>
                        <a:t>água</a:t>
                      </a:r>
                      <a:r>
                        <a:rPr lang="fr-FR" dirty="0"/>
                        <a:t>/ha</a:t>
                      </a:r>
                    </a:p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≥ 10°C</a:t>
                      </a:r>
                    </a:p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Para promover a germinação de esporos colocar o produto em água 24H antes do tratamento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7568">
                <a:tc>
                  <a:txBody>
                    <a:bodyPr/>
                    <a:lstStyle/>
                    <a:p>
                      <a:r>
                        <a:rPr lang="fr-FR" sz="1600" dirty="0"/>
                        <a:t>Tellus WP</a:t>
                      </a:r>
                      <a:r>
                        <a:rPr lang="en-US" sz="1600" kern="1200" dirty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BBCH 00</a:t>
                      </a: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250 g/l </a:t>
                      </a:r>
                      <a:r>
                        <a:rPr lang="fr-FR" dirty="0" err="1"/>
                        <a:t>em</a:t>
                      </a:r>
                      <a:r>
                        <a:rPr lang="fr-FR" dirty="0"/>
                        <a:t> 400 L </a:t>
                      </a:r>
                      <a:r>
                        <a:rPr lang="fr-FR" dirty="0" err="1"/>
                        <a:t>água</a:t>
                      </a:r>
                      <a:r>
                        <a:rPr lang="fr-FR" dirty="0"/>
                        <a:t>/ha</a:t>
                      </a:r>
                    </a:p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≥ 10°C</a:t>
                      </a:r>
                    </a:p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Armazenamento</a:t>
                      </a:r>
                      <a:r>
                        <a:rPr lang="fr-FR" dirty="0"/>
                        <a:t> a</a:t>
                      </a:r>
                      <a:r>
                        <a:rPr lang="fr-FR" baseline="0" dirty="0"/>
                        <a:t> &lt;25°C; </a:t>
                      </a:r>
                      <a:r>
                        <a:rPr lang="pt-PT" baseline="0" dirty="0"/>
                        <a:t>Pode ser mantido 15 meses sem abrir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4718196" y="1093550"/>
            <a:ext cx="379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6600"/>
                </a:solidFill>
              </a:rPr>
              <a:t>PROTECÇÃO DE FERIDAS DE PODA</a:t>
            </a:r>
          </a:p>
        </p:txBody>
      </p:sp>
    </p:spTree>
    <p:extLst>
      <p:ext uri="{BB962C8B-B14F-4D97-AF65-F5344CB8AC3E}">
        <p14:creationId xmlns:p14="http://schemas.microsoft.com/office/powerpoint/2010/main" val="4211332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0100" y="365126"/>
            <a:ext cx="7715250" cy="1325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fr-FR" dirty="0" err="1"/>
              <a:t>Qual</a:t>
            </a:r>
            <a:r>
              <a:rPr lang="fr-FR" dirty="0"/>
              <a:t> a </a:t>
            </a:r>
            <a:r>
              <a:rPr lang="fr-FR" dirty="0" err="1"/>
              <a:t>eficiência</a:t>
            </a:r>
            <a:r>
              <a:rPr lang="fr-FR" dirty="0"/>
              <a:t> do </a:t>
            </a:r>
            <a:r>
              <a:rPr lang="fr-FR" i="1" dirty="0" err="1"/>
              <a:t>Trichoderma</a:t>
            </a:r>
            <a:r>
              <a:rPr lang="fr-FR" dirty="0"/>
              <a:t> ?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4692650" cy="435133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fr-FR" b="1" dirty="0" err="1"/>
              <a:t>Como</a:t>
            </a:r>
            <a:r>
              <a:rPr lang="fr-FR" b="1" dirty="0"/>
              <a:t> </a:t>
            </a:r>
            <a:r>
              <a:rPr lang="fr-FR" b="1" dirty="0" err="1"/>
              <a:t>actua</a:t>
            </a:r>
            <a:r>
              <a:rPr lang="fr-FR" b="1" dirty="0"/>
              <a:t> o </a:t>
            </a:r>
            <a:r>
              <a:rPr lang="fr-FR" b="1" i="1" dirty="0" err="1"/>
              <a:t>Trichoderma</a:t>
            </a:r>
            <a:r>
              <a:rPr lang="fr-FR" b="1" dirty="0"/>
              <a:t> na </a:t>
            </a:r>
            <a:r>
              <a:rPr lang="fr-FR" b="1" dirty="0" err="1"/>
              <a:t>videira</a:t>
            </a:r>
            <a:r>
              <a:rPr lang="fr-FR" b="1" dirty="0"/>
              <a:t> ?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b="1" dirty="0"/>
          </a:p>
          <a:p>
            <a:pPr algn="just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pt-PT" dirty="0"/>
              <a:t> Como se trata de fungos de rápido crescimento, em condições ideais,  o </a:t>
            </a:r>
            <a:r>
              <a:rPr lang="pt-PT" i="1" dirty="0" err="1"/>
              <a:t>Trichoderma</a:t>
            </a:r>
            <a:r>
              <a:rPr lang="pt-PT" dirty="0"/>
              <a:t> pode colonizar as feridas de poda</a:t>
            </a:r>
          </a:p>
          <a:p>
            <a:pPr algn="just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pt-PT" dirty="0"/>
              <a:t>Indução de competição por nutrientes e espaço com os patógenos</a:t>
            </a:r>
          </a:p>
          <a:p>
            <a:pPr algn="just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pt-PT" dirty="0"/>
              <a:t>Colonização dos tecidos abaixo das feridas que impedem que os agentes patogénicos entrem na ferida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0" t="8772" r="35763" b="-901"/>
          <a:stretch/>
        </p:blipFill>
        <p:spPr>
          <a:xfrm>
            <a:off x="5549900" y="1244600"/>
            <a:ext cx="3594100" cy="574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06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0100" y="365126"/>
            <a:ext cx="7715250" cy="1325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fr-FR" dirty="0" err="1"/>
              <a:t>Qual</a:t>
            </a:r>
            <a:r>
              <a:rPr lang="fr-FR" dirty="0"/>
              <a:t> a </a:t>
            </a:r>
            <a:r>
              <a:rPr lang="fr-FR" dirty="0" err="1"/>
              <a:t>eficiência</a:t>
            </a:r>
            <a:r>
              <a:rPr lang="fr-FR" dirty="0"/>
              <a:t> do </a:t>
            </a:r>
            <a:r>
              <a:rPr lang="fr-FR" i="1" dirty="0" err="1"/>
              <a:t>Trichoderma</a:t>
            </a:r>
            <a:r>
              <a:rPr lang="fr-FR" dirty="0"/>
              <a:t> ?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4921250" cy="4351338"/>
          </a:xfrm>
        </p:spPr>
        <p:txBody>
          <a:bodyPr>
            <a:normAutofit/>
          </a:bodyPr>
          <a:lstStyle/>
          <a:p>
            <a:r>
              <a:rPr lang="fr-FR" b="1" dirty="0" err="1"/>
              <a:t>Factores</a:t>
            </a:r>
            <a:r>
              <a:rPr lang="fr-FR" b="1" dirty="0"/>
              <a:t> que </a:t>
            </a:r>
            <a:r>
              <a:rPr lang="fr-FR" b="1" dirty="0" err="1"/>
              <a:t>influenciam</a:t>
            </a:r>
            <a:r>
              <a:rPr lang="fr-FR" b="1" dirty="0"/>
              <a:t> a </a:t>
            </a:r>
            <a:r>
              <a:rPr lang="fr-FR" b="1" dirty="0" err="1"/>
              <a:t>eficácia</a:t>
            </a:r>
            <a:r>
              <a:rPr lang="fr-FR" b="1" dirty="0"/>
              <a:t> do </a:t>
            </a:r>
            <a:r>
              <a:rPr lang="fr-FR" b="1" i="1" dirty="0" err="1"/>
              <a:t>Trichoderma</a:t>
            </a:r>
            <a:endParaRPr lang="fr-FR" b="1" dirty="0"/>
          </a:p>
          <a:p>
            <a:pPr>
              <a:buClr>
                <a:srgbClr val="70AD47"/>
              </a:buClr>
              <a:buFont typeface="Wingdings" panose="05000000000000000000" pitchFamily="2" charset="2"/>
              <a:buChar char="Ø"/>
            </a:pPr>
            <a:r>
              <a:rPr lang="fr-FR" i="1" dirty="0" err="1"/>
              <a:t>Trichoderma</a:t>
            </a:r>
            <a:r>
              <a:rPr lang="fr-FR" i="1" dirty="0"/>
              <a:t>:</a:t>
            </a:r>
            <a:r>
              <a:rPr lang="fr-FR" dirty="0"/>
              <a:t> </a:t>
            </a:r>
            <a:r>
              <a:rPr lang="fr-FR" dirty="0" err="1"/>
              <a:t>espécies</a:t>
            </a:r>
            <a:r>
              <a:rPr lang="fr-FR" dirty="0"/>
              <a:t> e </a:t>
            </a:r>
            <a:r>
              <a:rPr lang="fr-FR" dirty="0" err="1"/>
              <a:t>estirpes</a:t>
            </a:r>
            <a:endParaRPr lang="fr-FR" dirty="0"/>
          </a:p>
          <a:p>
            <a:pPr>
              <a:buClr>
                <a:srgbClr val="70AD47"/>
              </a:buClr>
              <a:buFont typeface="Wingdings" panose="05000000000000000000" pitchFamily="2" charset="2"/>
              <a:buChar char="Ø"/>
            </a:pPr>
            <a:r>
              <a:rPr lang="fr-FR" dirty="0"/>
              <a:t>Modo de </a:t>
            </a:r>
            <a:r>
              <a:rPr lang="fr-FR" dirty="0" err="1"/>
              <a:t>aplicação</a:t>
            </a:r>
            <a:endParaRPr lang="fr-FR" dirty="0"/>
          </a:p>
          <a:p>
            <a:pPr>
              <a:buClr>
                <a:srgbClr val="70AD47"/>
              </a:buClr>
              <a:buFont typeface="Wingdings" panose="05000000000000000000" pitchFamily="2" charset="2"/>
              <a:buChar char="Ø"/>
            </a:pPr>
            <a:r>
              <a:rPr lang="fr-FR" dirty="0" err="1"/>
              <a:t>Estado</a:t>
            </a:r>
            <a:r>
              <a:rPr lang="fr-FR" dirty="0"/>
              <a:t> </a:t>
            </a:r>
            <a:r>
              <a:rPr lang="fr-FR" dirty="0" err="1"/>
              <a:t>fenológico</a:t>
            </a:r>
            <a:endParaRPr lang="fr-FR" dirty="0"/>
          </a:p>
          <a:p>
            <a:pPr>
              <a:buClr>
                <a:srgbClr val="70AD47"/>
              </a:buClr>
              <a:buFont typeface="Wingdings" panose="05000000000000000000" pitchFamily="2" charset="2"/>
              <a:buChar char="Ø"/>
            </a:pPr>
            <a:r>
              <a:rPr lang="fr-FR" dirty="0" err="1"/>
              <a:t>Intervalo</a:t>
            </a:r>
            <a:r>
              <a:rPr lang="fr-FR" dirty="0"/>
              <a:t> entre a </a:t>
            </a:r>
            <a:r>
              <a:rPr lang="fr-FR" dirty="0" err="1"/>
              <a:t>poda</a:t>
            </a:r>
            <a:r>
              <a:rPr lang="fr-FR" dirty="0"/>
              <a:t> e a </a:t>
            </a:r>
            <a:r>
              <a:rPr lang="fr-FR" dirty="0" err="1"/>
              <a:t>aplicação</a:t>
            </a:r>
            <a:endParaRPr lang="fr-FR" dirty="0"/>
          </a:p>
          <a:p>
            <a:pPr>
              <a:buClr>
                <a:srgbClr val="70AD47"/>
              </a:buClr>
              <a:buFont typeface="Wingdings" panose="05000000000000000000" pitchFamily="2" charset="2"/>
              <a:buChar char="Ø"/>
            </a:pPr>
            <a:r>
              <a:rPr lang="fr-FR" dirty="0" err="1"/>
              <a:t>Condições</a:t>
            </a:r>
            <a:r>
              <a:rPr lang="fr-FR" dirty="0"/>
              <a:t> </a:t>
            </a:r>
            <a:r>
              <a:rPr lang="fr-FR" dirty="0" err="1"/>
              <a:t>climáticas</a:t>
            </a:r>
            <a:r>
              <a:rPr lang="fr-FR" dirty="0"/>
              <a:t> </a:t>
            </a:r>
            <a:r>
              <a:rPr lang="fr-FR" dirty="0" err="1"/>
              <a:t>durante</a:t>
            </a:r>
            <a:r>
              <a:rPr lang="fr-FR" dirty="0"/>
              <a:t> e </a:t>
            </a:r>
            <a:r>
              <a:rPr lang="fr-FR" dirty="0" err="1"/>
              <a:t>após</a:t>
            </a:r>
            <a:r>
              <a:rPr lang="fr-FR" dirty="0"/>
              <a:t> a </a:t>
            </a:r>
            <a:r>
              <a:rPr lang="fr-FR" dirty="0" err="1"/>
              <a:t>aplicação</a:t>
            </a:r>
            <a:endParaRPr lang="fr-FR" dirty="0"/>
          </a:p>
          <a:p>
            <a:pPr>
              <a:buClr>
                <a:srgbClr val="70AD47"/>
              </a:buClr>
              <a:buFont typeface="Wingdings" panose="05000000000000000000" pitchFamily="2" charset="2"/>
              <a:buChar char="Ø"/>
            </a:pPr>
            <a:r>
              <a:rPr lang="fr-FR" dirty="0" err="1"/>
              <a:t>Interacção</a:t>
            </a:r>
            <a:r>
              <a:rPr lang="fr-FR" dirty="0"/>
              <a:t> </a:t>
            </a:r>
            <a:r>
              <a:rPr lang="fr-FR" dirty="0" err="1"/>
              <a:t>Videira-</a:t>
            </a:r>
            <a:r>
              <a:rPr lang="fr-FR" i="1" dirty="0" err="1"/>
              <a:t>Trichoderma</a:t>
            </a:r>
            <a:endParaRPr lang="fr-FR" i="1" dirty="0"/>
          </a:p>
          <a:p>
            <a:pPr>
              <a:buClr>
                <a:srgbClr val="70AD47"/>
              </a:buClr>
              <a:buFont typeface="Wingdings" panose="05000000000000000000" pitchFamily="2" charset="2"/>
              <a:buChar char="Ø"/>
            </a:pPr>
            <a:r>
              <a:rPr lang="fr-FR" b="1" i="1" dirty="0" err="1"/>
              <a:t>Factores</a:t>
            </a:r>
            <a:r>
              <a:rPr lang="fr-FR" b="1" i="1" dirty="0"/>
              <a:t> </a:t>
            </a:r>
            <a:r>
              <a:rPr lang="fr-FR" b="1" i="1" dirty="0" err="1"/>
              <a:t>ambientais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0" t="8772" r="35763" b="-901"/>
          <a:stretch/>
        </p:blipFill>
        <p:spPr>
          <a:xfrm>
            <a:off x="5549900" y="1244600"/>
            <a:ext cx="3594100" cy="574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3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0100" y="365126"/>
            <a:ext cx="7715250" cy="1325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fr-FR" dirty="0" err="1"/>
              <a:t>Qual</a:t>
            </a:r>
            <a:r>
              <a:rPr lang="fr-FR" dirty="0"/>
              <a:t> a </a:t>
            </a:r>
            <a:r>
              <a:rPr lang="fr-FR" dirty="0" err="1"/>
              <a:t>eficiência</a:t>
            </a:r>
            <a:r>
              <a:rPr lang="fr-FR" dirty="0"/>
              <a:t> do </a:t>
            </a:r>
            <a:r>
              <a:rPr lang="fr-FR" i="1" dirty="0" err="1"/>
              <a:t>Trichoderma</a:t>
            </a:r>
            <a:r>
              <a:rPr lang="fr-FR" dirty="0"/>
              <a:t> ?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47180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800" b="1" dirty="0"/>
              <a:t>A Eficácia das espécies de </a:t>
            </a:r>
            <a:r>
              <a:rPr lang="pt-PT" sz="2800" b="1" i="1" dirty="0" err="1"/>
              <a:t>Trichoderma</a:t>
            </a:r>
            <a:r>
              <a:rPr lang="pt-PT" sz="2800" b="1" dirty="0"/>
              <a:t> varia com as condições locais. </a:t>
            </a:r>
          </a:p>
          <a:p>
            <a:pPr marL="0" indent="0">
              <a:buNone/>
            </a:pPr>
            <a:r>
              <a:rPr lang="pt-PT" sz="2800" b="1" dirty="0"/>
              <a:t>É essencial complementar com boas práticas de gestão da vinha: boas práticas de poda, restrição de inóculo, equilíbrio da videira ...</a:t>
            </a: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0" t="8772" r="35763" b="-901"/>
          <a:stretch/>
        </p:blipFill>
        <p:spPr>
          <a:xfrm>
            <a:off x="5549900" y="1244600"/>
            <a:ext cx="3594100" cy="574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59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939" y="3999236"/>
            <a:ext cx="3731061" cy="290381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0100" y="97631"/>
            <a:ext cx="7867650" cy="1325563"/>
          </a:xfrm>
        </p:spPr>
        <p:txBody>
          <a:bodyPr/>
          <a:lstStyle/>
          <a:p>
            <a:r>
              <a:rPr lang="fr-FR" dirty="0" err="1"/>
              <a:t>Projecto</a:t>
            </a:r>
            <a:r>
              <a:rPr lang="fr-FR" dirty="0"/>
              <a:t> </a:t>
            </a:r>
            <a:r>
              <a:rPr lang="fr-FR" dirty="0" err="1"/>
              <a:t>Winetwork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4237" y="1325373"/>
            <a:ext cx="8437027" cy="1934021"/>
          </a:xfrm>
        </p:spPr>
        <p:txBody>
          <a:bodyPr/>
          <a:lstStyle/>
          <a:p>
            <a:pPr marL="0" indent="0" algn="just">
              <a:buNone/>
            </a:pPr>
            <a:r>
              <a:rPr lang="pt-PT" dirty="0"/>
              <a:t>Financiado pelo programa de investigação e inovação H2020 da União Europeia, sob o acordo de subvenção No 652601.</a:t>
            </a:r>
          </a:p>
          <a:p>
            <a:pPr algn="just">
              <a:buClr>
                <a:schemeClr val="accent6"/>
              </a:buClr>
            </a:pPr>
            <a:r>
              <a:rPr lang="fr-FR" dirty="0" err="1"/>
              <a:t>Duração</a:t>
            </a:r>
            <a:r>
              <a:rPr lang="fr-FR" dirty="0"/>
              <a:t>: Abril 2015- Set. 2017</a:t>
            </a:r>
          </a:p>
          <a:p>
            <a:pPr algn="just">
              <a:buClr>
                <a:schemeClr val="accent6"/>
              </a:buClr>
            </a:pPr>
            <a:r>
              <a:rPr lang="fr-FR" dirty="0"/>
              <a:t>11 </a:t>
            </a:r>
            <a:r>
              <a:rPr lang="fr-FR" dirty="0" err="1"/>
              <a:t>parceiros</a:t>
            </a:r>
            <a:endParaRPr lang="fr-FR" dirty="0"/>
          </a:p>
          <a:p>
            <a:pPr algn="just">
              <a:buClr>
                <a:schemeClr val="accent6"/>
              </a:buClr>
            </a:pPr>
            <a:r>
              <a:rPr lang="fr-FR" dirty="0" err="1"/>
              <a:t>Orçamento</a:t>
            </a:r>
            <a:r>
              <a:rPr lang="fr-FR" dirty="0"/>
              <a:t> de 2 M€</a:t>
            </a:r>
          </a:p>
        </p:txBody>
      </p:sp>
      <p:sp>
        <p:nvSpPr>
          <p:cNvPr id="5" name="Rectangle 4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082488" y="6342665"/>
            <a:ext cx="2324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/>
              <a:t>Parceiros</a:t>
            </a:r>
            <a:r>
              <a:rPr lang="fr-FR" sz="1100" dirty="0"/>
              <a:t> (</a:t>
            </a:r>
            <a:r>
              <a:rPr lang="fr-FR" sz="1100" dirty="0" err="1"/>
              <a:t>branco</a:t>
            </a:r>
            <a:r>
              <a:rPr lang="fr-FR" sz="1100"/>
              <a:t>)  </a:t>
            </a:r>
            <a:endParaRPr lang="fr-FR" sz="1100" dirty="0"/>
          </a:p>
          <a:p>
            <a:r>
              <a:rPr lang="fr-FR" sz="1100" dirty="0" err="1"/>
              <a:t>Regiões</a:t>
            </a:r>
            <a:r>
              <a:rPr lang="fr-FR" sz="1100" dirty="0"/>
              <a:t> </a:t>
            </a:r>
            <a:r>
              <a:rPr lang="fr-FR" sz="1100" dirty="0" err="1"/>
              <a:t>vitícolas</a:t>
            </a:r>
            <a:r>
              <a:rPr lang="fr-FR" sz="1100" dirty="0"/>
              <a:t> </a:t>
            </a:r>
            <a:r>
              <a:rPr lang="fr-FR" sz="1100" dirty="0" err="1"/>
              <a:t>envolvidas</a:t>
            </a:r>
            <a:r>
              <a:rPr lang="fr-FR" sz="1100" dirty="0"/>
              <a:t> (</a:t>
            </a:r>
            <a:r>
              <a:rPr lang="fr-FR" sz="1100" dirty="0" err="1"/>
              <a:t>lilás</a:t>
            </a:r>
            <a:r>
              <a:rPr lang="fr-FR" sz="1100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565901" y="3259394"/>
            <a:ext cx="83360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dirty="0"/>
              <a:t>Esta apresentação foi realizada no âmbito do </a:t>
            </a:r>
            <a:r>
              <a:rPr lang="pt-PT" sz="2000" dirty="0" err="1"/>
              <a:t>projecto</a:t>
            </a:r>
            <a:r>
              <a:rPr lang="pt-PT" sz="2000" dirty="0"/>
              <a:t> </a:t>
            </a:r>
            <a:r>
              <a:rPr lang="pt-PT" sz="2000" dirty="0" err="1"/>
              <a:t>winetwork</a:t>
            </a:r>
            <a:r>
              <a:rPr lang="pt-PT" sz="2000" dirty="0"/>
              <a:t> utilizando dados práticos através de 219 entrevistas, feitas em 10 regiões de vinhos de 7 países europeus, e de uma análise da literatura científica sobre o tema.</a:t>
            </a:r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Mais </a:t>
            </a:r>
            <a:r>
              <a:rPr lang="fr-FR" sz="2000" dirty="0" err="1"/>
              <a:t>informação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>
                <a:hlinkClick r:id="rId3"/>
              </a:rPr>
              <a:t>www.winetwork.eu</a:t>
            </a:r>
            <a:r>
              <a:rPr lang="fr-FR" sz="2000" dirty="0"/>
              <a:t> </a:t>
            </a:r>
          </a:p>
          <a:p>
            <a:pPr algn="just"/>
            <a:r>
              <a:rPr lang="fr-FR" sz="2000" dirty="0"/>
              <a:t>E </a:t>
            </a:r>
            <a:r>
              <a:rPr lang="fr-FR" sz="2000" dirty="0" err="1"/>
              <a:t>em</a:t>
            </a:r>
            <a:r>
              <a:rPr lang="fr-FR" sz="2000" dirty="0"/>
              <a:t> www.winetwork-data.eu</a:t>
            </a:r>
          </a:p>
        </p:txBody>
      </p:sp>
    </p:spTree>
    <p:extLst>
      <p:ext uri="{BB962C8B-B14F-4D97-AF65-F5344CB8AC3E}">
        <p14:creationId xmlns:p14="http://schemas.microsoft.com/office/powerpoint/2010/main" val="112942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Sumário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0334" y="1607094"/>
            <a:ext cx="7715250" cy="4351338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dirty="0" err="1"/>
              <a:t>Apresentação</a:t>
            </a:r>
            <a:r>
              <a:rPr lang="fr-FR" dirty="0"/>
              <a:t> do </a:t>
            </a:r>
            <a:r>
              <a:rPr lang="fr-FR" i="1" dirty="0" err="1"/>
              <a:t>Trichoderma</a:t>
            </a:r>
            <a:r>
              <a:rPr lang="fr-FR" dirty="0"/>
              <a:t> fungi</a:t>
            </a:r>
          </a:p>
          <a:p>
            <a:pPr lvl="1">
              <a:lnSpc>
                <a:spcPct val="150000"/>
              </a:lnSpc>
              <a:buClr>
                <a:schemeClr val="accent6"/>
              </a:buClr>
            </a:pPr>
            <a:r>
              <a:rPr lang="fr-FR" dirty="0"/>
              <a:t>Modo de </a:t>
            </a:r>
            <a:r>
              <a:rPr lang="fr-FR" dirty="0" err="1"/>
              <a:t>acção</a:t>
            </a:r>
            <a:endParaRPr lang="fr-FR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dirty="0" err="1"/>
              <a:t>Como</a:t>
            </a:r>
            <a:r>
              <a:rPr lang="fr-FR" dirty="0"/>
              <a:t> o </a:t>
            </a:r>
            <a:r>
              <a:rPr lang="fr-FR" i="1" dirty="0" err="1"/>
              <a:t>Trichoderma</a:t>
            </a:r>
            <a:r>
              <a:rPr lang="fr-FR" dirty="0"/>
              <a:t> </a:t>
            </a:r>
            <a:r>
              <a:rPr lang="pt-PT" dirty="0"/>
              <a:t>auxilia</a:t>
            </a:r>
            <a:r>
              <a:rPr lang="fr-FR" dirty="0"/>
              <a:t> no </a:t>
            </a:r>
            <a:r>
              <a:rPr lang="fr-FR" dirty="0" err="1"/>
              <a:t>controlo</a:t>
            </a:r>
            <a:r>
              <a:rPr lang="fr-FR" dirty="0"/>
              <a:t> </a:t>
            </a:r>
            <a:r>
              <a:rPr lang="fr-FR" dirty="0" err="1"/>
              <a:t>das</a:t>
            </a:r>
            <a:r>
              <a:rPr lang="fr-FR" dirty="0"/>
              <a:t> DL?</a:t>
            </a:r>
          </a:p>
          <a:p>
            <a:pPr lvl="1">
              <a:lnSpc>
                <a:spcPct val="150000"/>
              </a:lnSpc>
              <a:buClr>
                <a:schemeClr val="accent6"/>
              </a:buClr>
            </a:pPr>
            <a:r>
              <a:rPr lang="fr-FR" dirty="0" err="1"/>
              <a:t>Estirpes</a:t>
            </a:r>
            <a:r>
              <a:rPr lang="fr-FR" dirty="0"/>
              <a:t> </a:t>
            </a:r>
            <a:r>
              <a:rPr lang="fr-FR" dirty="0" err="1"/>
              <a:t>existentes</a:t>
            </a:r>
            <a:r>
              <a:rPr lang="fr-FR" dirty="0"/>
              <a:t> para </a:t>
            </a:r>
            <a:r>
              <a:rPr lang="fr-FR" dirty="0" err="1"/>
              <a:t>uso</a:t>
            </a:r>
            <a:r>
              <a:rPr lang="fr-FR" dirty="0"/>
              <a:t> </a:t>
            </a:r>
            <a:r>
              <a:rPr lang="fr-FR" dirty="0" err="1"/>
              <a:t>em</a:t>
            </a:r>
            <a:r>
              <a:rPr lang="fr-FR" dirty="0"/>
              <a:t> Viticultura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dirty="0" err="1"/>
              <a:t>Como</a:t>
            </a:r>
            <a:r>
              <a:rPr lang="fr-FR" dirty="0"/>
              <a:t> </a:t>
            </a:r>
            <a:r>
              <a:rPr lang="fr-FR" dirty="0" err="1"/>
              <a:t>utilizar</a:t>
            </a:r>
            <a:r>
              <a:rPr lang="fr-FR" dirty="0"/>
              <a:t> </a:t>
            </a:r>
            <a:r>
              <a:rPr lang="fr-FR" dirty="0" err="1"/>
              <a:t>produtos</a:t>
            </a:r>
            <a:r>
              <a:rPr lang="fr-FR" dirty="0"/>
              <a:t> com </a:t>
            </a:r>
            <a:r>
              <a:rPr lang="fr-FR" i="1" dirty="0" err="1"/>
              <a:t>Trichoderma</a:t>
            </a:r>
            <a:r>
              <a:rPr lang="fr-FR" dirty="0"/>
              <a:t>?</a:t>
            </a:r>
          </a:p>
          <a:p>
            <a:pPr lvl="1">
              <a:lnSpc>
                <a:spcPct val="150000"/>
              </a:lnSpc>
              <a:buClr>
                <a:schemeClr val="accent6"/>
              </a:buClr>
            </a:pPr>
            <a:r>
              <a:rPr lang="fr-FR" dirty="0" err="1"/>
              <a:t>Método</a:t>
            </a:r>
            <a:r>
              <a:rPr lang="fr-FR" dirty="0"/>
              <a:t> e </a:t>
            </a:r>
            <a:r>
              <a:rPr lang="fr-FR" dirty="0" err="1"/>
              <a:t>período</a:t>
            </a:r>
            <a:r>
              <a:rPr lang="fr-FR" dirty="0"/>
              <a:t> de </a:t>
            </a:r>
            <a:r>
              <a:rPr lang="fr-FR" dirty="0" err="1"/>
              <a:t>aplicação</a:t>
            </a:r>
            <a:endParaRPr lang="fr-FR" dirty="0"/>
          </a:p>
          <a:p>
            <a:pPr lvl="1">
              <a:lnSpc>
                <a:spcPct val="150000"/>
              </a:lnSpc>
              <a:buClr>
                <a:schemeClr val="accent6"/>
              </a:buClr>
            </a:pPr>
            <a:r>
              <a:rPr lang="fr-FR" dirty="0" err="1"/>
              <a:t>Produtos</a:t>
            </a:r>
            <a:r>
              <a:rPr lang="fr-FR" dirty="0"/>
              <a:t> </a:t>
            </a:r>
            <a:r>
              <a:rPr lang="fr-FR" dirty="0" err="1"/>
              <a:t>disponíveis</a:t>
            </a:r>
            <a:r>
              <a:rPr lang="fr-FR" dirty="0"/>
              <a:t> </a:t>
            </a:r>
            <a:r>
              <a:rPr lang="fr-FR" dirty="0" err="1"/>
              <a:t>nas</a:t>
            </a:r>
            <a:r>
              <a:rPr lang="fr-FR" dirty="0"/>
              <a:t> </a:t>
            </a:r>
            <a:r>
              <a:rPr lang="fr-FR" dirty="0" err="1"/>
              <a:t>Regiões</a:t>
            </a:r>
            <a:r>
              <a:rPr lang="fr-FR" dirty="0"/>
              <a:t> </a:t>
            </a:r>
            <a:r>
              <a:rPr lang="fr-FR" dirty="0" err="1"/>
              <a:t>em</a:t>
            </a:r>
            <a:r>
              <a:rPr lang="fr-FR" dirty="0"/>
              <a:t> </a:t>
            </a:r>
            <a:r>
              <a:rPr lang="fr-FR" dirty="0" err="1"/>
              <a:t>estudo</a:t>
            </a:r>
            <a:r>
              <a:rPr lang="fr-FR" dirty="0"/>
              <a:t> no </a:t>
            </a:r>
            <a:r>
              <a:rPr lang="fr-FR" dirty="0" err="1"/>
              <a:t>Projecto</a:t>
            </a:r>
            <a:endParaRPr lang="fr-FR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dirty="0" err="1"/>
              <a:t>Qual</a:t>
            </a:r>
            <a:r>
              <a:rPr lang="fr-FR" dirty="0"/>
              <a:t> a </a:t>
            </a:r>
            <a:r>
              <a:rPr lang="fr-FR" dirty="0" err="1"/>
              <a:t>eficiência</a:t>
            </a:r>
            <a:r>
              <a:rPr lang="fr-FR" dirty="0"/>
              <a:t> do </a:t>
            </a:r>
            <a:r>
              <a:rPr lang="fr-FR" i="1" dirty="0" err="1"/>
              <a:t>Trichoderma</a:t>
            </a:r>
            <a:r>
              <a:rPr lang="fr-FR" dirty="0"/>
              <a:t> 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fr-FR" dirty="0"/>
          </a:p>
        </p:txBody>
      </p:sp>
      <p:pic>
        <p:nvPicPr>
          <p:cNvPr id="4" name="Kép 678" descr="C:\Users\HP\Desktop\Tokaj, Disznókő képek 2017.03.22\Trichoderma képek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49517" y="2704307"/>
            <a:ext cx="6033664" cy="13553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91067" y="748507"/>
            <a:ext cx="59267" cy="558800"/>
          </a:xfrm>
          <a:prstGeom prst="rect">
            <a:avLst/>
          </a:prstGeom>
          <a:solidFill>
            <a:srgbClr val="4B7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35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1268" y="365126"/>
            <a:ext cx="6688666" cy="1325563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fr-FR" dirty="0" err="1"/>
              <a:t>Apresentação</a:t>
            </a:r>
            <a:r>
              <a:rPr lang="fr-FR" dirty="0"/>
              <a:t> do </a:t>
            </a:r>
            <a:r>
              <a:rPr lang="fr-FR" i="1" dirty="0" err="1"/>
              <a:t>Trichoderma</a:t>
            </a:r>
            <a:r>
              <a:rPr lang="fr-FR" dirty="0"/>
              <a:t> fungi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1868" y="1371601"/>
            <a:ext cx="8602132" cy="52542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pt-PT" sz="2400" i="1" dirty="0"/>
              <a:t>O género </a:t>
            </a:r>
            <a:r>
              <a:rPr lang="pt-PT" sz="2400" i="1" dirty="0" err="1"/>
              <a:t>Trichoderma</a:t>
            </a:r>
            <a:r>
              <a:rPr lang="pt-PT" sz="2400" i="1" dirty="0"/>
              <a:t> reúne vários fungos saprófitas geralmente encontrados no solo, na madeira morta, detritos verdes e plantas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fr-FR" sz="2400" i="1" dirty="0"/>
              <a:t>O </a:t>
            </a:r>
            <a:r>
              <a:rPr lang="fr-FR" sz="2400" i="1" dirty="0" err="1"/>
              <a:t>Trichoderma</a:t>
            </a:r>
            <a:r>
              <a:rPr lang="fr-FR" sz="2400" dirty="0"/>
              <a:t> </a:t>
            </a:r>
            <a:r>
              <a:rPr lang="fr-FR" sz="2400" dirty="0" err="1"/>
              <a:t>spp</a:t>
            </a:r>
            <a:r>
              <a:rPr lang="fr-FR" sz="2400" dirty="0"/>
              <a:t>. </a:t>
            </a:r>
            <a:r>
              <a:rPr lang="fr-FR" sz="2400" dirty="0" err="1"/>
              <a:t>apresenta</a:t>
            </a:r>
            <a:r>
              <a:rPr lang="fr-FR" sz="2400" dirty="0"/>
              <a:t> </a:t>
            </a:r>
            <a:r>
              <a:rPr lang="fr-FR" sz="2400" dirty="0" err="1"/>
              <a:t>características</a:t>
            </a:r>
            <a:r>
              <a:rPr lang="fr-FR" sz="2400" dirty="0"/>
              <a:t> </a:t>
            </a:r>
            <a:r>
              <a:rPr lang="fr-FR" sz="2400" dirty="0" err="1"/>
              <a:t>antagonistas</a:t>
            </a:r>
            <a:r>
              <a:rPr lang="fr-FR" sz="2400" dirty="0"/>
              <a:t> </a:t>
            </a:r>
            <a:r>
              <a:rPr lang="fr-FR" sz="2400" dirty="0" err="1"/>
              <a:t>em</a:t>
            </a:r>
            <a:r>
              <a:rPr lang="fr-FR" sz="2400" dirty="0"/>
              <a:t> </a:t>
            </a:r>
            <a:r>
              <a:rPr lang="fr-FR" sz="2400" dirty="0" err="1"/>
              <a:t>relação</a:t>
            </a:r>
            <a:r>
              <a:rPr lang="fr-FR" sz="2400" dirty="0"/>
              <a:t> a </a:t>
            </a:r>
            <a:r>
              <a:rPr lang="fr-FR" sz="2400" dirty="0" err="1"/>
              <a:t>um</a:t>
            </a:r>
            <a:r>
              <a:rPr lang="fr-FR" sz="2400" dirty="0"/>
              <a:t> </a:t>
            </a:r>
            <a:r>
              <a:rPr lang="fr-FR" sz="2400" dirty="0" err="1"/>
              <a:t>elevado</a:t>
            </a:r>
            <a:r>
              <a:rPr lang="fr-FR" sz="2400" dirty="0"/>
              <a:t> </a:t>
            </a:r>
            <a:r>
              <a:rPr lang="fr-FR" sz="2400" dirty="0" err="1"/>
              <a:t>número</a:t>
            </a:r>
            <a:r>
              <a:rPr lang="fr-FR" sz="2400" dirty="0"/>
              <a:t> de </a:t>
            </a:r>
            <a:r>
              <a:rPr lang="fr-FR" sz="2400" dirty="0" err="1"/>
              <a:t>patógenos</a:t>
            </a:r>
            <a:r>
              <a:rPr lang="fr-FR" sz="2400" dirty="0"/>
              <a:t> (1887)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fr-FR" sz="2000" dirty="0"/>
              <a:t>O que </a:t>
            </a:r>
            <a:r>
              <a:rPr lang="fr-FR" sz="2000" dirty="0" err="1"/>
              <a:t>significa</a:t>
            </a:r>
            <a:r>
              <a:rPr lang="fr-FR" sz="2000" dirty="0"/>
              <a:t> </a:t>
            </a:r>
            <a:r>
              <a:rPr lang="fr-FR" sz="2000" dirty="0" err="1"/>
              <a:t>antagonista</a:t>
            </a:r>
            <a:r>
              <a:rPr lang="fr-FR" sz="2000" dirty="0"/>
              <a:t>?</a:t>
            </a:r>
          </a:p>
          <a:p>
            <a:pPr marL="457200" lvl="1" indent="0" algn="just">
              <a:lnSpc>
                <a:spcPct val="110000"/>
              </a:lnSpc>
              <a:buNone/>
            </a:pPr>
            <a:r>
              <a:rPr lang="fr-FR" sz="2000" dirty="0" err="1">
                <a:solidFill>
                  <a:srgbClr val="4B7B03"/>
                </a:solidFill>
              </a:rPr>
              <a:t>Capacidade</a:t>
            </a:r>
            <a:r>
              <a:rPr lang="fr-FR" sz="2000" dirty="0">
                <a:solidFill>
                  <a:srgbClr val="4B7B03"/>
                </a:solidFill>
              </a:rPr>
              <a:t> de </a:t>
            </a:r>
            <a:r>
              <a:rPr lang="fr-FR" sz="2000" dirty="0" err="1">
                <a:solidFill>
                  <a:srgbClr val="4B7B03"/>
                </a:solidFill>
              </a:rPr>
              <a:t>um</a:t>
            </a:r>
            <a:r>
              <a:rPr lang="fr-FR" sz="2000" dirty="0">
                <a:solidFill>
                  <a:srgbClr val="4B7B03"/>
                </a:solidFill>
              </a:rPr>
              <a:t> </a:t>
            </a:r>
            <a:r>
              <a:rPr lang="fr-FR" sz="2000" dirty="0" err="1">
                <a:solidFill>
                  <a:srgbClr val="4B7B03"/>
                </a:solidFill>
              </a:rPr>
              <a:t>organismo</a:t>
            </a:r>
            <a:r>
              <a:rPr lang="fr-FR" sz="2000" dirty="0">
                <a:solidFill>
                  <a:srgbClr val="4B7B03"/>
                </a:solidFill>
              </a:rPr>
              <a:t> vivo </a:t>
            </a:r>
            <a:r>
              <a:rPr lang="fr-FR" sz="2000" dirty="0" err="1">
                <a:solidFill>
                  <a:srgbClr val="4B7B03"/>
                </a:solidFill>
              </a:rPr>
              <a:t>suprimir</a:t>
            </a:r>
            <a:r>
              <a:rPr lang="fr-FR" sz="2000" dirty="0">
                <a:solidFill>
                  <a:srgbClr val="4B7B03"/>
                </a:solidFill>
              </a:rPr>
              <a:t> ou </a:t>
            </a:r>
            <a:r>
              <a:rPr lang="fr-FR" sz="2000" dirty="0" err="1">
                <a:solidFill>
                  <a:srgbClr val="4B7B03"/>
                </a:solidFill>
              </a:rPr>
              <a:t>retardar</a:t>
            </a:r>
            <a:r>
              <a:rPr lang="fr-FR" sz="2000" dirty="0">
                <a:solidFill>
                  <a:srgbClr val="4B7B03"/>
                </a:solidFill>
              </a:rPr>
              <a:t> o </a:t>
            </a:r>
            <a:r>
              <a:rPr lang="fr-FR" sz="2000" dirty="0" err="1">
                <a:solidFill>
                  <a:srgbClr val="4B7B03"/>
                </a:solidFill>
              </a:rPr>
              <a:t>crescimento</a:t>
            </a:r>
            <a:r>
              <a:rPr lang="fr-FR" sz="2000" dirty="0">
                <a:solidFill>
                  <a:srgbClr val="4B7B03"/>
                </a:solidFill>
              </a:rPr>
              <a:t> ou </a:t>
            </a:r>
            <a:r>
              <a:rPr lang="fr-FR" sz="2000" dirty="0" err="1">
                <a:solidFill>
                  <a:srgbClr val="4B7B03"/>
                </a:solidFill>
              </a:rPr>
              <a:t>actividade</a:t>
            </a:r>
            <a:r>
              <a:rPr lang="fr-FR" sz="2000" dirty="0">
                <a:solidFill>
                  <a:srgbClr val="4B7B03"/>
                </a:solidFill>
              </a:rPr>
              <a:t> de </a:t>
            </a:r>
            <a:r>
              <a:rPr lang="fr-FR" sz="2000" dirty="0" err="1">
                <a:solidFill>
                  <a:srgbClr val="4B7B03"/>
                </a:solidFill>
              </a:rPr>
              <a:t>um</a:t>
            </a:r>
            <a:r>
              <a:rPr lang="fr-FR" sz="2000" dirty="0">
                <a:solidFill>
                  <a:srgbClr val="4B7B03"/>
                </a:solidFill>
              </a:rPr>
              <a:t> agente </a:t>
            </a:r>
            <a:r>
              <a:rPr lang="fr-FR" sz="2000" dirty="0" err="1">
                <a:solidFill>
                  <a:srgbClr val="4B7B03"/>
                </a:solidFill>
              </a:rPr>
              <a:t>patogénico</a:t>
            </a:r>
            <a:endParaRPr lang="fr-FR" sz="2000" dirty="0">
              <a:solidFill>
                <a:srgbClr val="4B7B03"/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fr-FR" sz="2400" dirty="0" err="1"/>
              <a:t>Capacidade</a:t>
            </a:r>
            <a:r>
              <a:rPr lang="fr-FR" sz="2400" dirty="0"/>
              <a:t> de </a:t>
            </a:r>
            <a:r>
              <a:rPr lang="fr-FR" sz="2400" dirty="0" err="1"/>
              <a:t>protecção</a:t>
            </a:r>
            <a:r>
              <a:rPr lang="fr-FR" sz="2400" dirty="0"/>
              <a:t> </a:t>
            </a:r>
            <a:r>
              <a:rPr lang="fr-FR" sz="2400" dirty="0" err="1"/>
              <a:t>das</a:t>
            </a:r>
            <a:r>
              <a:rPr lang="fr-FR" sz="2400" dirty="0"/>
              <a:t> </a:t>
            </a:r>
            <a:r>
              <a:rPr lang="fr-FR" sz="2400" dirty="0" err="1"/>
              <a:t>raízes</a:t>
            </a:r>
            <a:r>
              <a:rPr lang="fr-FR" sz="2400" dirty="0"/>
              <a:t> </a:t>
            </a:r>
            <a:r>
              <a:rPr lang="fr-FR" sz="2400" dirty="0" err="1"/>
              <a:t>das</a:t>
            </a:r>
            <a:r>
              <a:rPr lang="fr-FR" sz="2400" dirty="0"/>
              <a:t> </a:t>
            </a:r>
            <a:r>
              <a:rPr lang="fr-FR" sz="2400" dirty="0" err="1"/>
              <a:t>infecções</a:t>
            </a:r>
            <a:r>
              <a:rPr lang="fr-FR" sz="2400" dirty="0"/>
              <a:t>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fr-FR" sz="2400" dirty="0" err="1"/>
              <a:t>provocadas</a:t>
            </a:r>
            <a:r>
              <a:rPr lang="fr-FR" sz="2400" dirty="0"/>
              <a:t> pelos </a:t>
            </a:r>
            <a:r>
              <a:rPr lang="fr-FR" sz="2400" dirty="0" err="1"/>
              <a:t>patógenos</a:t>
            </a:r>
            <a:r>
              <a:rPr lang="fr-FR" sz="2400" dirty="0"/>
              <a:t>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fr-FR" sz="2400" i="1" dirty="0" err="1"/>
              <a:t>Trichoderma</a:t>
            </a:r>
            <a:r>
              <a:rPr lang="fr-FR" sz="2400" dirty="0"/>
              <a:t> </a:t>
            </a:r>
            <a:r>
              <a:rPr lang="fr-FR" sz="2400" dirty="0" err="1"/>
              <a:t>pode</a:t>
            </a:r>
            <a:r>
              <a:rPr lang="fr-FR" sz="2400" dirty="0"/>
              <a:t> </a:t>
            </a:r>
            <a:r>
              <a:rPr lang="fr-FR" sz="2400" dirty="0" err="1"/>
              <a:t>controlar</a:t>
            </a:r>
            <a:r>
              <a:rPr lang="fr-FR" sz="2400" dirty="0"/>
              <a:t> </a:t>
            </a:r>
            <a:r>
              <a:rPr lang="fr-FR" sz="2400" dirty="0" err="1"/>
              <a:t>patógenos</a:t>
            </a:r>
            <a:r>
              <a:rPr lang="fr-FR" sz="2400" dirty="0"/>
              <a:t> com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fr-FR" sz="2400" dirty="0" err="1"/>
              <a:t>diferentes</a:t>
            </a:r>
            <a:r>
              <a:rPr lang="fr-FR" sz="2400" dirty="0"/>
              <a:t> </a:t>
            </a:r>
            <a:r>
              <a:rPr lang="fr-FR" sz="2400" dirty="0" err="1"/>
              <a:t>modos</a:t>
            </a:r>
            <a:r>
              <a:rPr lang="fr-FR" sz="2400" dirty="0"/>
              <a:t> de </a:t>
            </a:r>
            <a:r>
              <a:rPr lang="fr-FR" sz="2400" dirty="0" err="1"/>
              <a:t>acção</a:t>
            </a:r>
            <a:endParaRPr lang="fr-FR" sz="2400" dirty="0"/>
          </a:p>
          <a:p>
            <a:pPr algn="just">
              <a:lnSpc>
                <a:spcPct val="110000"/>
              </a:lnSpc>
            </a:pPr>
            <a:endParaRPr lang="fr-FR" sz="2400" dirty="0"/>
          </a:p>
          <a:p>
            <a:pPr algn="just">
              <a:lnSpc>
                <a:spcPct val="110000"/>
              </a:lnSpc>
            </a:pPr>
            <a:endParaRPr lang="fr-FR" sz="2400" dirty="0"/>
          </a:p>
        </p:txBody>
      </p:sp>
      <p:pic>
        <p:nvPicPr>
          <p:cNvPr id="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252" y="4774753"/>
            <a:ext cx="2346748" cy="1851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06424" y="469107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740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5866" y="365126"/>
            <a:ext cx="7719483" cy="13255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r-FR" dirty="0" err="1"/>
              <a:t>Apresentação</a:t>
            </a:r>
            <a:r>
              <a:rPr lang="fr-FR" dirty="0"/>
              <a:t> do </a:t>
            </a:r>
            <a:r>
              <a:rPr lang="fr-FR" i="1" dirty="0" err="1"/>
              <a:t>Trichoderma</a:t>
            </a:r>
            <a:r>
              <a:rPr lang="fr-FR" dirty="0"/>
              <a:t> fungi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6424" y="1337733"/>
            <a:ext cx="8537576" cy="5020734"/>
          </a:xfrm>
        </p:spPr>
        <p:txBody>
          <a:bodyPr>
            <a:normAutofit lnSpcReduction="10000"/>
          </a:bodyPr>
          <a:lstStyle/>
          <a:p>
            <a:r>
              <a:rPr lang="pt-PT" b="1" dirty="0"/>
              <a:t>Modos de </a:t>
            </a:r>
            <a:r>
              <a:rPr lang="pt-PT" b="1" dirty="0" err="1"/>
              <a:t>acção</a:t>
            </a:r>
            <a:endParaRPr lang="pt-PT" b="1" dirty="0"/>
          </a:p>
          <a:p>
            <a:endParaRPr lang="pt-PT" b="1" dirty="0"/>
          </a:p>
          <a:p>
            <a:pPr marL="514350" indent="-514350">
              <a:buAutoNum type="arabicParenR"/>
            </a:pPr>
            <a:r>
              <a:rPr lang="pt-PT" dirty="0">
                <a:solidFill>
                  <a:schemeClr val="accent6">
                    <a:lumMod val="75000"/>
                  </a:schemeClr>
                </a:solidFill>
              </a:rPr>
              <a:t>Antibiose</a:t>
            </a:r>
          </a:p>
          <a:p>
            <a:pPr marL="0" indent="0">
              <a:buNone/>
            </a:pPr>
            <a:r>
              <a:rPr lang="pt-PT" dirty="0"/>
              <a:t>Produção de substâncias inibidoras do crescimento de outros competidores, incluindo os </a:t>
            </a:r>
            <a:r>
              <a:rPr lang="pt-PT" sz="2000" dirty="0"/>
              <a:t>patógeno</a:t>
            </a:r>
            <a:r>
              <a:rPr lang="pt-PT" dirty="0"/>
              <a:t>s da planta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pt-PT" dirty="0">
                <a:solidFill>
                  <a:schemeClr val="accent6">
                    <a:lumMod val="75000"/>
                  </a:schemeClr>
                </a:solidFill>
              </a:rPr>
              <a:t>Competição por nutrientes</a:t>
            </a:r>
          </a:p>
          <a:p>
            <a:pPr marL="0" indent="0">
              <a:buNone/>
            </a:pPr>
            <a:r>
              <a:rPr lang="pt-PT" i="1" dirty="0"/>
              <a:t>O </a:t>
            </a:r>
            <a:r>
              <a:rPr lang="pt-PT" i="1" dirty="0" err="1"/>
              <a:t>Trichoderma</a:t>
            </a:r>
            <a:r>
              <a:rPr lang="pt-PT" dirty="0"/>
              <a:t> utiliza as mesmas fontes de nutrição dos </a:t>
            </a:r>
            <a:r>
              <a:rPr lang="pt-PT" sz="2000" dirty="0"/>
              <a:t>patógenos</a:t>
            </a:r>
            <a:endParaRPr lang="pt-PT" dirty="0"/>
          </a:p>
          <a:p>
            <a:pPr marL="514350" indent="-514350">
              <a:buFont typeface="+mj-lt"/>
              <a:buAutoNum type="arabicParenR" startAt="3"/>
            </a:pPr>
            <a:r>
              <a:rPr lang="pt-PT" dirty="0">
                <a:solidFill>
                  <a:srgbClr val="006600"/>
                </a:solidFill>
              </a:rPr>
              <a:t>Competição pelo espaço</a:t>
            </a:r>
          </a:p>
          <a:p>
            <a:pPr marL="0" indent="0">
              <a:buNone/>
            </a:pPr>
            <a:r>
              <a:rPr lang="pt-PT" dirty="0"/>
              <a:t>Elevada taxa de crescimento do </a:t>
            </a:r>
            <a:r>
              <a:rPr lang="pt-PT" i="1" dirty="0" err="1"/>
              <a:t>Trichoderma</a:t>
            </a:r>
            <a:r>
              <a:rPr lang="pt-PT" dirty="0"/>
              <a:t> comparativamente a outros organismos</a:t>
            </a:r>
          </a:p>
          <a:p>
            <a:pPr marL="514350" indent="-514350">
              <a:buFont typeface="+mj-lt"/>
              <a:buAutoNum type="arabicParenR" startAt="4"/>
            </a:pPr>
            <a:r>
              <a:rPr lang="pt-PT" dirty="0" err="1">
                <a:solidFill>
                  <a:schemeClr val="accent6">
                    <a:lumMod val="50000"/>
                  </a:schemeClr>
                </a:solidFill>
              </a:rPr>
              <a:t>Hiperparasitismo</a:t>
            </a:r>
            <a:endParaRPr lang="pt-PT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PT" dirty="0"/>
              <a:t>Destruição de </a:t>
            </a:r>
            <a:r>
              <a:rPr lang="pt-PT" sz="2000" dirty="0"/>
              <a:t>patógenos</a:t>
            </a:r>
            <a:r>
              <a:rPr lang="pt-PT" dirty="0"/>
              <a:t> pela produção de enzimas letais (líticas)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Estes modos de </a:t>
            </a:r>
            <a:r>
              <a:rPr lang="pt-PT" dirty="0" err="1"/>
              <a:t>acção</a:t>
            </a:r>
            <a:r>
              <a:rPr lang="pt-PT" dirty="0"/>
              <a:t> são específicos da espécies e da estirpe</a:t>
            </a:r>
          </a:p>
        </p:txBody>
      </p:sp>
      <p:sp>
        <p:nvSpPr>
          <p:cNvPr id="4" name="Rectangle 3"/>
          <p:cNvSpPr/>
          <p:nvPr/>
        </p:nvSpPr>
        <p:spPr>
          <a:xfrm>
            <a:off x="606424" y="469107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31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332" y="365126"/>
            <a:ext cx="7711017" cy="1325563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fr-FR" dirty="0" err="1"/>
              <a:t>Como</a:t>
            </a:r>
            <a:r>
              <a:rPr lang="fr-FR" dirty="0"/>
              <a:t> </a:t>
            </a:r>
            <a:r>
              <a:rPr lang="fr-FR" dirty="0" err="1"/>
              <a:t>auxilia</a:t>
            </a:r>
            <a:r>
              <a:rPr lang="fr-FR" dirty="0"/>
              <a:t> o </a:t>
            </a:r>
            <a:r>
              <a:rPr lang="fr-FR" i="1" dirty="0" err="1"/>
              <a:t>Trichoderma</a:t>
            </a:r>
            <a:r>
              <a:rPr lang="fr-FR" dirty="0"/>
              <a:t> no </a:t>
            </a:r>
            <a:r>
              <a:rPr lang="fr-FR" dirty="0" err="1"/>
              <a:t>controlo</a:t>
            </a:r>
            <a:r>
              <a:rPr lang="fr-FR" dirty="0"/>
              <a:t> </a:t>
            </a:r>
            <a:r>
              <a:rPr lang="fr-FR" dirty="0" err="1"/>
              <a:t>das</a:t>
            </a:r>
            <a:r>
              <a:rPr lang="fr-FR" dirty="0"/>
              <a:t> DL?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1974" y="1339205"/>
            <a:ext cx="8124826" cy="5270499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 err="1"/>
              <a:t>Muitos</a:t>
            </a:r>
            <a:r>
              <a:rPr lang="fr-FR" dirty="0"/>
              <a:t> </a:t>
            </a:r>
            <a:r>
              <a:rPr lang="fr-FR" dirty="0" err="1"/>
              <a:t>ensaios</a:t>
            </a:r>
            <a:r>
              <a:rPr lang="fr-FR" dirty="0"/>
              <a:t> </a:t>
            </a:r>
            <a:r>
              <a:rPr lang="fr-FR" dirty="0" err="1"/>
              <a:t>realizados</a:t>
            </a:r>
            <a:r>
              <a:rPr lang="fr-FR" dirty="0"/>
              <a:t> </a:t>
            </a:r>
            <a:r>
              <a:rPr lang="fr-FR" dirty="0" err="1"/>
              <a:t>desde</a:t>
            </a:r>
            <a:r>
              <a:rPr lang="fr-FR" dirty="0"/>
              <a:t> 2000: </a:t>
            </a:r>
            <a:r>
              <a:rPr lang="fr-FR" dirty="0" err="1"/>
              <a:t>objectivo</a:t>
            </a:r>
            <a:r>
              <a:rPr lang="fr-FR" dirty="0"/>
              <a:t>? </a:t>
            </a:r>
            <a:r>
              <a:rPr lang="fr-FR" dirty="0" err="1"/>
              <a:t>Avaliar</a:t>
            </a:r>
            <a:r>
              <a:rPr lang="fr-FR" dirty="0"/>
              <a:t> a </a:t>
            </a:r>
            <a:r>
              <a:rPr lang="fr-FR" dirty="0" err="1"/>
              <a:t>eficácia</a:t>
            </a:r>
            <a:r>
              <a:rPr lang="fr-FR" dirty="0"/>
              <a:t> do </a:t>
            </a:r>
            <a:r>
              <a:rPr lang="fr-FR" i="1" dirty="0" err="1"/>
              <a:t>Trichoderma</a:t>
            </a:r>
            <a:r>
              <a:rPr lang="fr-FR" dirty="0"/>
              <a:t> </a:t>
            </a:r>
            <a:r>
              <a:rPr lang="fr-FR" dirty="0" err="1"/>
              <a:t>spp</a:t>
            </a:r>
            <a:r>
              <a:rPr lang="fr-FR" dirty="0"/>
              <a:t>. no </a:t>
            </a:r>
            <a:r>
              <a:rPr lang="fr-FR" dirty="0" err="1"/>
              <a:t>controlo</a:t>
            </a:r>
            <a:r>
              <a:rPr lang="fr-FR" dirty="0"/>
              <a:t> </a:t>
            </a:r>
            <a:r>
              <a:rPr lang="fr-FR" dirty="0" err="1"/>
              <a:t>das</a:t>
            </a:r>
            <a:r>
              <a:rPr lang="fr-FR" dirty="0"/>
              <a:t> DL</a:t>
            </a:r>
          </a:p>
          <a:p>
            <a:pPr marL="0" indent="0" algn="just">
              <a:buNone/>
            </a:pPr>
            <a:r>
              <a:rPr lang="fr-FR" dirty="0"/>
              <a:t>	</a:t>
            </a:r>
          </a:p>
          <a:p>
            <a:pPr marL="0" indent="0" algn="just">
              <a:buNone/>
            </a:pP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Como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? </a:t>
            </a:r>
          </a:p>
          <a:p>
            <a:pPr marL="0" indent="0" algn="just">
              <a:buNone/>
            </a:pPr>
            <a:r>
              <a:rPr lang="fr-FR" dirty="0"/>
              <a:t>Teste </a:t>
            </a:r>
            <a:r>
              <a:rPr lang="fr-FR" dirty="0" err="1"/>
              <a:t>em</a:t>
            </a:r>
            <a:r>
              <a:rPr lang="fr-FR" dirty="0"/>
              <a:t> </a:t>
            </a:r>
            <a:r>
              <a:rPr lang="fr-FR" dirty="0" err="1"/>
              <a:t>patógenos</a:t>
            </a:r>
            <a:r>
              <a:rPr lang="fr-FR" dirty="0"/>
              <a:t>: </a:t>
            </a:r>
            <a:r>
              <a:rPr lang="fr-FR" i="1" dirty="0" err="1"/>
              <a:t>Phaeomoniella</a:t>
            </a:r>
            <a:r>
              <a:rPr lang="fr-FR" i="1" dirty="0"/>
              <a:t> </a:t>
            </a:r>
            <a:r>
              <a:rPr lang="fr-FR" i="1" dirty="0" err="1"/>
              <a:t>chlamydospora</a:t>
            </a:r>
            <a:r>
              <a:rPr lang="fr-FR" i="1" dirty="0"/>
              <a:t>, </a:t>
            </a:r>
            <a:r>
              <a:rPr lang="fr-FR" i="1" dirty="0" err="1"/>
              <a:t>Phaeoacremonium</a:t>
            </a:r>
            <a:r>
              <a:rPr lang="fr-FR" i="1" dirty="0"/>
              <a:t> minimum, </a:t>
            </a:r>
            <a:r>
              <a:rPr lang="fr-FR" i="1" dirty="0" err="1"/>
              <a:t>Diplodia</a:t>
            </a:r>
            <a:r>
              <a:rPr lang="fr-FR" i="1" dirty="0"/>
              <a:t> </a:t>
            </a:r>
            <a:r>
              <a:rPr lang="fr-FR" i="1" dirty="0" err="1"/>
              <a:t>seriata</a:t>
            </a:r>
            <a:r>
              <a:rPr lang="fr-FR" i="1" dirty="0"/>
              <a:t>, </a:t>
            </a:r>
            <a:r>
              <a:rPr lang="fr-FR" i="1" dirty="0" err="1"/>
              <a:t>Neofusicoccum</a:t>
            </a:r>
            <a:r>
              <a:rPr lang="fr-FR" i="1" dirty="0"/>
              <a:t> </a:t>
            </a:r>
            <a:r>
              <a:rPr lang="fr-FR" i="1" dirty="0" err="1"/>
              <a:t>parvum</a:t>
            </a:r>
            <a:endParaRPr lang="fr-FR" i="1" dirty="0"/>
          </a:p>
          <a:p>
            <a:pPr marL="0" indent="0" algn="just">
              <a:buNone/>
            </a:pPr>
            <a:r>
              <a:rPr lang="fr-FR" dirty="0" err="1"/>
              <a:t>Ensaios</a:t>
            </a:r>
            <a:r>
              <a:rPr lang="fr-FR" dirty="0"/>
              <a:t> In vitro e </a:t>
            </a:r>
            <a:r>
              <a:rPr lang="fr-FR" dirty="0" err="1"/>
              <a:t>inoculação</a:t>
            </a:r>
            <a:r>
              <a:rPr lang="fr-FR" dirty="0"/>
              <a:t> </a:t>
            </a:r>
            <a:r>
              <a:rPr lang="fr-FR" dirty="0" err="1"/>
              <a:t>artificial</a:t>
            </a:r>
            <a:r>
              <a:rPr lang="fr-FR" dirty="0"/>
              <a:t> </a:t>
            </a:r>
            <a:r>
              <a:rPr lang="fr-FR" dirty="0" err="1"/>
              <a:t>em</a:t>
            </a:r>
            <a:r>
              <a:rPr lang="fr-FR" dirty="0"/>
              <a:t> </a:t>
            </a:r>
            <a:r>
              <a:rPr lang="fr-FR" dirty="0" err="1"/>
              <a:t>feridas</a:t>
            </a:r>
            <a:r>
              <a:rPr lang="fr-FR" dirty="0"/>
              <a:t> de </a:t>
            </a:r>
            <a:r>
              <a:rPr lang="fr-FR" dirty="0" err="1"/>
              <a:t>poda</a:t>
            </a:r>
            <a:r>
              <a:rPr lang="fr-FR" dirty="0"/>
              <a:t> ou </a:t>
            </a:r>
            <a:r>
              <a:rPr lang="fr-FR" dirty="0" err="1"/>
              <a:t>em</a:t>
            </a:r>
            <a:r>
              <a:rPr lang="fr-FR" dirty="0"/>
              <a:t> plantas, </a:t>
            </a:r>
            <a:r>
              <a:rPr lang="fr-FR" dirty="0" err="1"/>
              <a:t>sob</a:t>
            </a:r>
            <a:r>
              <a:rPr lang="fr-FR" dirty="0"/>
              <a:t> </a:t>
            </a:r>
            <a:r>
              <a:rPr lang="fr-FR" dirty="0" err="1"/>
              <a:t>condições</a:t>
            </a:r>
            <a:r>
              <a:rPr lang="fr-FR" dirty="0"/>
              <a:t> </a:t>
            </a:r>
            <a:r>
              <a:rPr lang="fr-FR" dirty="0" err="1"/>
              <a:t>controladas</a:t>
            </a:r>
            <a:endParaRPr lang="fr-FR" dirty="0"/>
          </a:p>
          <a:p>
            <a:pPr marL="0" indent="0" algn="just">
              <a:buNone/>
            </a:pPr>
            <a:endParaRPr lang="fr-FR" b="1" dirty="0">
              <a:solidFill>
                <a:srgbClr val="4B7B03"/>
              </a:solidFill>
            </a:endParaRPr>
          </a:p>
          <a:p>
            <a:pPr marL="0" indent="0" algn="just">
              <a:buNone/>
            </a:pPr>
            <a:r>
              <a:rPr lang="fr-FR" b="1" dirty="0" err="1">
                <a:solidFill>
                  <a:srgbClr val="006600"/>
                </a:solidFill>
              </a:rPr>
              <a:t>Resultados</a:t>
            </a:r>
            <a:r>
              <a:rPr lang="fr-FR" b="1" dirty="0">
                <a:solidFill>
                  <a:srgbClr val="006600"/>
                </a:solidFill>
              </a:rPr>
              <a:t>? </a:t>
            </a:r>
          </a:p>
          <a:p>
            <a:pPr marL="0" indent="0" algn="just">
              <a:buNone/>
            </a:pPr>
            <a:r>
              <a:rPr lang="pt-PT" dirty="0"/>
              <a:t>Efeito parcial, de acordo com os métodos de avaliação utilizados no controlo de patógenos das DL.</a:t>
            </a:r>
          </a:p>
          <a:p>
            <a:pPr marL="0" indent="0" algn="just">
              <a:buNone/>
            </a:pPr>
            <a:r>
              <a:rPr lang="pt-PT" dirty="0"/>
              <a:t>Uma actividade de amplo espectro e capaz de atrasar a 	infecção de uma ampla gama de patógenos. 	</a:t>
            </a:r>
          </a:p>
          <a:p>
            <a:pPr marL="0" indent="0" algn="just">
              <a:buNone/>
            </a:pPr>
            <a:r>
              <a:rPr lang="pt-PT" dirty="0"/>
              <a:t>O </a:t>
            </a:r>
            <a:r>
              <a:rPr lang="pt-PT" i="1" dirty="0" err="1"/>
              <a:t>Trichoderma</a:t>
            </a:r>
            <a:r>
              <a:rPr lang="pt-PT" dirty="0"/>
              <a:t> pode permanecer viável nos tecidos lenhosos </a:t>
            </a:r>
            <a:r>
              <a:rPr lang="pt-PT" b="1" dirty="0"/>
              <a:t>até 1 ano</a:t>
            </a:r>
            <a:r>
              <a:rPr lang="pt-PT" dirty="0"/>
              <a:t>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06424" y="469107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821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5866" y="365126"/>
            <a:ext cx="7719483" cy="1325563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fr-FR" dirty="0" err="1"/>
              <a:t>Como</a:t>
            </a:r>
            <a:r>
              <a:rPr lang="fr-FR" dirty="0"/>
              <a:t> </a:t>
            </a:r>
            <a:r>
              <a:rPr lang="fr-FR" dirty="0" err="1"/>
              <a:t>auxilia</a:t>
            </a:r>
            <a:r>
              <a:rPr lang="fr-FR" dirty="0"/>
              <a:t> o </a:t>
            </a:r>
            <a:r>
              <a:rPr lang="fr-FR" i="1" dirty="0" err="1"/>
              <a:t>Trichoderma</a:t>
            </a:r>
            <a:r>
              <a:rPr lang="fr-FR" dirty="0"/>
              <a:t> no </a:t>
            </a:r>
            <a:r>
              <a:rPr lang="fr-FR" dirty="0" err="1"/>
              <a:t>controlo</a:t>
            </a:r>
            <a:r>
              <a:rPr lang="fr-FR" dirty="0"/>
              <a:t> </a:t>
            </a:r>
            <a:r>
              <a:rPr lang="fr-FR" dirty="0" err="1"/>
              <a:t>das</a:t>
            </a:r>
            <a:r>
              <a:rPr lang="fr-FR" dirty="0"/>
              <a:t> DL?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1825625"/>
            <a:ext cx="7886699" cy="36226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fr-FR" sz="2400" i="1" dirty="0"/>
              <a:t>O </a:t>
            </a:r>
            <a:r>
              <a:rPr lang="fr-FR" sz="2400" i="1" dirty="0" err="1"/>
              <a:t>Trichoderma</a:t>
            </a:r>
            <a:r>
              <a:rPr lang="fr-FR" sz="2400" dirty="0"/>
              <a:t> é </a:t>
            </a:r>
            <a:r>
              <a:rPr lang="fr-FR" sz="2400" dirty="0" err="1"/>
              <a:t>um</a:t>
            </a:r>
            <a:r>
              <a:rPr lang="fr-FR" sz="2400" dirty="0"/>
              <a:t> </a:t>
            </a:r>
            <a:r>
              <a:rPr lang="fr-FR" sz="2400" dirty="0" err="1"/>
              <a:t>produto</a:t>
            </a:r>
            <a:r>
              <a:rPr lang="fr-FR" sz="2400" dirty="0"/>
              <a:t> vivo, a sua </a:t>
            </a:r>
            <a:r>
              <a:rPr lang="fr-FR" sz="2400" dirty="0" err="1"/>
              <a:t>eficiência</a:t>
            </a:r>
            <a:r>
              <a:rPr lang="fr-FR" sz="2400" dirty="0"/>
              <a:t> </a:t>
            </a:r>
            <a:r>
              <a:rPr lang="fr-FR" sz="2400" dirty="0" err="1"/>
              <a:t>pode</a:t>
            </a:r>
            <a:r>
              <a:rPr lang="fr-FR" sz="2400" dirty="0"/>
              <a:t> </a:t>
            </a:r>
            <a:r>
              <a:rPr lang="fr-FR" sz="2400" dirty="0" err="1"/>
              <a:t>ser</a:t>
            </a:r>
            <a:r>
              <a:rPr lang="fr-FR" sz="2400" dirty="0"/>
              <a:t> </a:t>
            </a:r>
            <a:r>
              <a:rPr lang="fr-FR" sz="2400" dirty="0" err="1"/>
              <a:t>influenciada</a:t>
            </a:r>
            <a:r>
              <a:rPr lang="fr-FR" sz="2400" dirty="0"/>
              <a:t> pelo </a:t>
            </a:r>
            <a:r>
              <a:rPr lang="fr-FR" sz="2400" dirty="0" err="1"/>
              <a:t>ambiente</a:t>
            </a:r>
            <a:r>
              <a:rPr lang="fr-FR" sz="2400" dirty="0"/>
              <a:t>: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fr-FR" sz="2400" dirty="0"/>
              <a:t>A </a:t>
            </a:r>
            <a:r>
              <a:rPr lang="fr-FR" sz="2400" dirty="0" err="1"/>
              <a:t>capacidade</a:t>
            </a:r>
            <a:r>
              <a:rPr lang="fr-FR" sz="2400" dirty="0"/>
              <a:t> de </a:t>
            </a:r>
            <a:r>
              <a:rPr lang="fr-FR" sz="2400" dirty="0" err="1"/>
              <a:t>colonização</a:t>
            </a:r>
            <a:r>
              <a:rPr lang="fr-FR" sz="2400" dirty="0"/>
              <a:t> do </a:t>
            </a:r>
            <a:r>
              <a:rPr lang="fr-FR" sz="2400" dirty="0" err="1"/>
              <a:t>lenho</a:t>
            </a:r>
            <a:r>
              <a:rPr lang="fr-FR" sz="2400" dirty="0"/>
              <a:t> e a sua </a:t>
            </a:r>
            <a:r>
              <a:rPr lang="fr-FR" sz="2400" dirty="0" err="1"/>
              <a:t>persistência</a:t>
            </a:r>
            <a:r>
              <a:rPr lang="fr-FR" sz="2400" dirty="0"/>
              <a:t> </a:t>
            </a:r>
            <a:r>
              <a:rPr lang="fr-FR" sz="2400" dirty="0" err="1"/>
              <a:t>pode</a:t>
            </a:r>
            <a:r>
              <a:rPr lang="fr-FR" sz="2400" dirty="0"/>
              <a:t> </a:t>
            </a:r>
            <a:r>
              <a:rPr lang="fr-FR" sz="2400" dirty="0" err="1"/>
              <a:t>depender</a:t>
            </a:r>
            <a:r>
              <a:rPr lang="fr-FR" sz="2400" dirty="0"/>
              <a:t> de </a:t>
            </a:r>
            <a:r>
              <a:rPr lang="fr-FR" sz="2400" dirty="0" err="1"/>
              <a:t>factores</a:t>
            </a:r>
            <a:r>
              <a:rPr lang="fr-FR" sz="2400" dirty="0"/>
              <a:t> </a:t>
            </a:r>
            <a:r>
              <a:rPr lang="fr-FR" sz="2400" dirty="0" err="1"/>
              <a:t>intrínsecos</a:t>
            </a:r>
            <a:r>
              <a:rPr lang="fr-FR" sz="2400" dirty="0"/>
              <a:t> do </a:t>
            </a:r>
            <a:r>
              <a:rPr lang="fr-FR" sz="2400" dirty="0" err="1"/>
              <a:t>lenho</a:t>
            </a:r>
            <a:r>
              <a:rPr lang="fr-FR" sz="2400" dirty="0"/>
              <a:t> e do </a:t>
            </a:r>
            <a:r>
              <a:rPr lang="fr-FR" sz="2400" dirty="0" err="1"/>
              <a:t>estado</a:t>
            </a:r>
            <a:r>
              <a:rPr lang="fr-FR" sz="2400" dirty="0"/>
              <a:t> </a:t>
            </a:r>
            <a:r>
              <a:rPr lang="fr-FR" sz="2400" dirty="0" err="1"/>
              <a:t>fisiológico</a:t>
            </a:r>
            <a:r>
              <a:rPr lang="fr-FR" sz="2400" dirty="0"/>
              <a:t> da </a:t>
            </a:r>
            <a:r>
              <a:rPr lang="fr-FR" sz="2400" dirty="0" err="1"/>
              <a:t>videira</a:t>
            </a:r>
            <a:r>
              <a:rPr lang="fr-FR" sz="2400" dirty="0"/>
              <a:t> </a:t>
            </a:r>
            <a:r>
              <a:rPr lang="fr-FR" sz="2400" dirty="0" err="1"/>
              <a:t>aquando</a:t>
            </a:r>
            <a:r>
              <a:rPr lang="fr-FR" sz="2400" dirty="0"/>
              <a:t> da </a:t>
            </a:r>
            <a:r>
              <a:rPr lang="fr-FR" sz="2400" dirty="0" err="1"/>
              <a:t>aplicação</a:t>
            </a:r>
            <a:r>
              <a:rPr lang="fr-FR" sz="2400" dirty="0"/>
              <a:t>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sz="2400" dirty="0"/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fr-FR" sz="2400" i="1" dirty="0"/>
              <a:t>O </a:t>
            </a:r>
            <a:r>
              <a:rPr lang="fr-FR" sz="2400" i="1" dirty="0" err="1"/>
              <a:t>efeito</a:t>
            </a:r>
            <a:r>
              <a:rPr lang="fr-FR" sz="2400" i="1" dirty="0"/>
              <a:t> do </a:t>
            </a:r>
            <a:r>
              <a:rPr lang="fr-FR" sz="2400" i="1" dirty="0" err="1"/>
              <a:t>Trichoderma</a:t>
            </a:r>
            <a:r>
              <a:rPr lang="fr-FR" sz="2400" dirty="0"/>
              <a:t> na </a:t>
            </a:r>
            <a:r>
              <a:rPr lang="fr-FR" sz="2400" dirty="0" err="1"/>
              <a:t>protecção</a:t>
            </a:r>
            <a:r>
              <a:rPr lang="fr-FR" sz="2400" dirty="0"/>
              <a:t> </a:t>
            </a:r>
            <a:r>
              <a:rPr lang="fr-FR" sz="2400" dirty="0" err="1"/>
              <a:t>das</a:t>
            </a:r>
            <a:r>
              <a:rPr lang="fr-FR" sz="2400" dirty="0"/>
              <a:t> </a:t>
            </a:r>
            <a:r>
              <a:rPr lang="fr-FR" sz="2400" dirty="0" err="1"/>
              <a:t>feridas</a:t>
            </a:r>
            <a:r>
              <a:rPr lang="fr-FR" sz="2400" dirty="0"/>
              <a:t> </a:t>
            </a:r>
            <a:r>
              <a:rPr lang="fr-FR" sz="2400" dirty="0" err="1"/>
              <a:t>depende</a:t>
            </a:r>
            <a:r>
              <a:rPr lang="fr-FR" sz="2400" dirty="0"/>
              <a:t> da </a:t>
            </a:r>
            <a:r>
              <a:rPr lang="fr-FR" sz="2400" dirty="0" err="1"/>
              <a:t>interacção</a:t>
            </a:r>
            <a:r>
              <a:rPr lang="fr-FR" sz="2400" dirty="0"/>
              <a:t> </a:t>
            </a:r>
            <a:r>
              <a:rPr lang="fr-FR" sz="2400" dirty="0" err="1"/>
              <a:t>deste</a:t>
            </a:r>
            <a:r>
              <a:rPr lang="fr-FR" sz="2400" dirty="0"/>
              <a:t> com a </a:t>
            </a:r>
            <a:r>
              <a:rPr lang="fr-FR" sz="2400" dirty="0" err="1"/>
              <a:t>videira</a:t>
            </a:r>
            <a:endParaRPr lang="fr-FR" sz="2400" b="1" dirty="0">
              <a:solidFill>
                <a:srgbClr val="4B7B0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6424" y="469107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286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365127"/>
            <a:ext cx="7753350" cy="752474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pt-PT" dirty="0"/>
              <a:t>Como auxilia o </a:t>
            </a:r>
            <a:r>
              <a:rPr lang="pt-PT" dirty="0" err="1"/>
              <a:t>Trichoderma</a:t>
            </a:r>
            <a:r>
              <a:rPr lang="pt-PT" dirty="0"/>
              <a:t> no controlo das DL?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1684867"/>
            <a:ext cx="7975600" cy="3617690"/>
          </a:xfrm>
        </p:spPr>
        <p:txBody>
          <a:bodyPr>
            <a:normAutofit/>
          </a:bodyPr>
          <a:lstStyle/>
          <a:p>
            <a:r>
              <a:rPr lang="fr-FR" sz="2800" dirty="0"/>
              <a:t>O </a:t>
            </a:r>
            <a:r>
              <a:rPr lang="fr-FR" sz="2800" dirty="0" err="1"/>
              <a:t>género</a:t>
            </a:r>
            <a:r>
              <a:rPr lang="fr-FR" sz="2800" dirty="0"/>
              <a:t> </a:t>
            </a:r>
            <a:r>
              <a:rPr lang="fr-FR" sz="2800" i="1" dirty="0" err="1"/>
              <a:t>Trichoderma</a:t>
            </a:r>
            <a:r>
              <a:rPr lang="fr-FR" sz="2800" dirty="0"/>
              <a:t> </a:t>
            </a:r>
            <a:r>
              <a:rPr lang="fr-FR" sz="2800" dirty="0" err="1"/>
              <a:t>reúne</a:t>
            </a:r>
            <a:r>
              <a:rPr lang="fr-FR" sz="2800" dirty="0"/>
              <a:t> </a:t>
            </a:r>
            <a:r>
              <a:rPr lang="fr-FR" sz="2800" dirty="0" err="1"/>
              <a:t>diferentes</a:t>
            </a:r>
            <a:r>
              <a:rPr lang="fr-FR" sz="2800" dirty="0"/>
              <a:t> </a:t>
            </a:r>
            <a:r>
              <a:rPr lang="fr-FR" sz="2800" dirty="0" err="1"/>
              <a:t>espécies</a:t>
            </a:r>
            <a:r>
              <a:rPr lang="fr-FR" sz="2800" dirty="0"/>
              <a:t>, e </a:t>
            </a:r>
            <a:r>
              <a:rPr lang="fr-FR" sz="2800" dirty="0" err="1"/>
              <a:t>cada</a:t>
            </a:r>
            <a:r>
              <a:rPr lang="fr-FR" sz="2800" dirty="0"/>
              <a:t> </a:t>
            </a:r>
            <a:r>
              <a:rPr lang="fr-FR" sz="2800" dirty="0" err="1"/>
              <a:t>uma</a:t>
            </a:r>
            <a:r>
              <a:rPr lang="fr-FR" sz="2800" dirty="0"/>
              <a:t> </a:t>
            </a:r>
            <a:r>
              <a:rPr lang="fr-FR" sz="2800" dirty="0" err="1"/>
              <a:t>destas</a:t>
            </a:r>
            <a:r>
              <a:rPr lang="fr-FR" sz="2800" dirty="0"/>
              <a:t> </a:t>
            </a:r>
            <a:r>
              <a:rPr lang="fr-FR" sz="2800" dirty="0" err="1"/>
              <a:t>possui</a:t>
            </a:r>
            <a:r>
              <a:rPr lang="fr-FR" sz="2800" dirty="0"/>
              <a:t> </a:t>
            </a:r>
            <a:r>
              <a:rPr lang="fr-FR" sz="2800" dirty="0" err="1"/>
              <a:t>diferentes</a:t>
            </a:r>
            <a:r>
              <a:rPr lang="fr-FR" sz="2800" dirty="0"/>
              <a:t> </a:t>
            </a:r>
            <a:r>
              <a:rPr lang="fr-FR" sz="2800" dirty="0" err="1"/>
              <a:t>estirpes</a:t>
            </a:r>
            <a:endParaRPr lang="fr-FR" sz="2800" dirty="0"/>
          </a:p>
          <a:p>
            <a:endParaRPr lang="fr-FR" sz="2800" dirty="0"/>
          </a:p>
          <a:p>
            <a:pPr marL="457200" lvl="1" indent="0">
              <a:buNone/>
            </a:pPr>
            <a:r>
              <a:rPr lang="fr-FR" sz="2400" dirty="0"/>
              <a:t>As </a:t>
            </a:r>
            <a:r>
              <a:rPr lang="fr-FR" sz="2400" dirty="0" err="1"/>
              <a:t>estirpes</a:t>
            </a:r>
            <a:r>
              <a:rPr lang="fr-FR" sz="2400" dirty="0"/>
              <a:t> </a:t>
            </a:r>
            <a:r>
              <a:rPr lang="fr-FR" sz="2400" dirty="0" err="1"/>
              <a:t>diferem</a:t>
            </a:r>
            <a:r>
              <a:rPr lang="fr-FR" sz="2400" dirty="0"/>
              <a:t> no </a:t>
            </a:r>
            <a:r>
              <a:rPr lang="fr-FR" sz="2400" dirty="0" err="1"/>
              <a:t>seu</a:t>
            </a:r>
            <a:r>
              <a:rPr lang="fr-FR" sz="2400" dirty="0"/>
              <a:t> </a:t>
            </a:r>
            <a:r>
              <a:rPr lang="fr-FR" sz="2400" dirty="0" err="1"/>
              <a:t>potencial</a:t>
            </a:r>
            <a:r>
              <a:rPr lang="fr-FR" sz="2400" dirty="0"/>
              <a:t> </a:t>
            </a:r>
            <a:r>
              <a:rPr lang="fr-FR" sz="2400" dirty="0" err="1"/>
              <a:t>antagonista</a:t>
            </a:r>
            <a:r>
              <a:rPr lang="fr-FR" sz="2400" dirty="0"/>
              <a:t> e </a:t>
            </a:r>
            <a:r>
              <a:rPr lang="fr-FR" sz="2400" dirty="0" err="1"/>
              <a:t>podem</a:t>
            </a:r>
            <a:r>
              <a:rPr lang="fr-FR" sz="2400" dirty="0"/>
              <a:t> </a:t>
            </a:r>
            <a:r>
              <a:rPr lang="fr-FR" sz="2400" dirty="0" err="1"/>
              <a:t>não</a:t>
            </a:r>
            <a:r>
              <a:rPr lang="fr-FR" sz="2400" dirty="0"/>
              <a:t> ter os </a:t>
            </a:r>
            <a:r>
              <a:rPr lang="fr-FR" sz="2400" dirty="0" err="1"/>
              <a:t>mesmos</a:t>
            </a:r>
            <a:r>
              <a:rPr lang="fr-FR" sz="2400" dirty="0"/>
              <a:t> </a:t>
            </a:r>
            <a:r>
              <a:rPr lang="fr-FR" sz="2400" dirty="0" err="1"/>
              <a:t>efeitos</a:t>
            </a:r>
            <a:r>
              <a:rPr lang="fr-FR" sz="2400" dirty="0"/>
              <a:t> contra os </a:t>
            </a:r>
            <a:r>
              <a:rPr lang="fr-FR" sz="2400" dirty="0" err="1"/>
              <a:t>patógenos</a:t>
            </a:r>
            <a:r>
              <a:rPr lang="fr-FR" sz="2400" dirty="0"/>
              <a:t> </a:t>
            </a:r>
            <a:r>
              <a:rPr lang="fr-FR" sz="2400" dirty="0" err="1"/>
              <a:t>das</a:t>
            </a:r>
            <a:r>
              <a:rPr lang="fr-FR" sz="2400" dirty="0"/>
              <a:t> DL</a:t>
            </a:r>
          </a:p>
          <a:p>
            <a:pPr marL="0" indent="0">
              <a:buNone/>
            </a:pP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/>
          <a:stretch/>
        </p:blipFill>
        <p:spPr>
          <a:xfrm>
            <a:off x="6106160" y="4515157"/>
            <a:ext cx="3037840" cy="23368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r="4682"/>
          <a:stretch/>
        </p:blipFill>
        <p:spPr>
          <a:xfrm>
            <a:off x="3042920" y="4509392"/>
            <a:ext cx="3050540" cy="234256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97797" y="3851054"/>
            <a:ext cx="887730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/>
              <a:t>Sintomas</a:t>
            </a:r>
            <a:r>
              <a:rPr lang="fr-FR" sz="2000" dirty="0"/>
              <a:t> de </a:t>
            </a:r>
            <a:r>
              <a:rPr lang="fr-FR" sz="2000" dirty="0" err="1"/>
              <a:t>Doenças</a:t>
            </a:r>
            <a:r>
              <a:rPr lang="fr-FR" sz="2000" dirty="0"/>
              <a:t> do </a:t>
            </a:r>
            <a:r>
              <a:rPr lang="fr-FR" sz="2000" dirty="0" err="1"/>
              <a:t>Lenho</a:t>
            </a:r>
            <a:r>
              <a:rPr lang="fr-FR" sz="2000" dirty="0"/>
              <a:t> </a:t>
            </a:r>
            <a:r>
              <a:rPr lang="fr-FR" sz="2000" dirty="0" err="1"/>
              <a:t>nas</a:t>
            </a:r>
            <a:r>
              <a:rPr lang="fr-FR" sz="2000" dirty="0"/>
              <a:t> </a:t>
            </a:r>
            <a:r>
              <a:rPr lang="fr-FR" sz="2000" dirty="0" err="1"/>
              <a:t>castas</a:t>
            </a:r>
            <a:r>
              <a:rPr lang="fr-FR" sz="2000" dirty="0"/>
              <a:t> </a:t>
            </a:r>
          </a:p>
          <a:p>
            <a:r>
              <a:rPr lang="fr-FR" sz="1050" dirty="0"/>
              <a:t>Sauvignon		 		Fer </a:t>
            </a:r>
            <a:r>
              <a:rPr lang="fr-FR" sz="1050" dirty="0" err="1"/>
              <a:t>Servadou</a:t>
            </a:r>
            <a:r>
              <a:rPr lang="fr-FR" sz="1050" dirty="0"/>
              <a:t> 			     Cabernet Franc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0" r="18163" b="19076"/>
          <a:stretch/>
        </p:blipFill>
        <p:spPr>
          <a:xfrm>
            <a:off x="25400" y="4503349"/>
            <a:ext cx="2997200" cy="234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27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604170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400" i="1" dirty="0" err="1">
                <a:solidFill>
                  <a:srgbClr val="4B7B03"/>
                </a:solidFill>
              </a:rPr>
              <a:t>Trichoderma</a:t>
            </a:r>
            <a:r>
              <a:rPr lang="fr-FR" sz="2400" i="1" dirty="0">
                <a:solidFill>
                  <a:srgbClr val="4B7B03"/>
                </a:solidFill>
              </a:rPr>
              <a:t> </a:t>
            </a:r>
            <a:r>
              <a:rPr lang="fr-FR" sz="2400" i="1" dirty="0" err="1">
                <a:solidFill>
                  <a:srgbClr val="4B7B03"/>
                </a:solidFill>
              </a:rPr>
              <a:t>atroviride</a:t>
            </a:r>
            <a:endParaRPr lang="fr-FR" sz="2400" i="1" dirty="0">
              <a:solidFill>
                <a:srgbClr val="4B7B03"/>
              </a:solidFill>
            </a:endParaRPr>
          </a:p>
          <a:p>
            <a:pPr lvl="0" algn="just"/>
            <a:r>
              <a:rPr lang="en-GB" sz="2400" i="1" dirty="0"/>
              <a:t>O Trichoderma</a:t>
            </a:r>
            <a:r>
              <a:rPr lang="en-US" sz="2400" i="1" dirty="0"/>
              <a:t>  </a:t>
            </a:r>
            <a:r>
              <a:rPr lang="en-GB" sz="2400" i="1" dirty="0" err="1"/>
              <a:t>atroviride</a:t>
            </a:r>
            <a:r>
              <a:rPr lang="en-GB" sz="2400" i="1" dirty="0"/>
              <a:t> </a:t>
            </a:r>
            <a:r>
              <a:rPr lang="en-GB" sz="2400" dirty="0"/>
              <a:t>SC1 </a:t>
            </a:r>
            <a:r>
              <a:rPr lang="en-GB" sz="2400" dirty="0" err="1"/>
              <a:t>foi</a:t>
            </a:r>
            <a:r>
              <a:rPr lang="en-GB" sz="2400" dirty="0"/>
              <a:t> </a:t>
            </a:r>
            <a:r>
              <a:rPr lang="en-GB" sz="2400" dirty="0" err="1"/>
              <a:t>isolado</a:t>
            </a:r>
            <a:r>
              <a:rPr lang="en-GB" sz="2400" dirty="0"/>
              <a:t> </a:t>
            </a:r>
            <a:r>
              <a:rPr lang="pt-PT" sz="2400" dirty="0"/>
              <a:t>do lenho de avelã e seleccionado pela sua alta capacidade de colonização e produtividade de enzimas líticas que degradam os patógenos.</a:t>
            </a:r>
          </a:p>
          <a:p>
            <a:pPr marL="0" lvl="0" indent="0" algn="just">
              <a:buNone/>
            </a:pPr>
            <a:endParaRPr lang="pt-PT" sz="2400" dirty="0"/>
          </a:p>
          <a:p>
            <a:pPr lvl="0" algn="just"/>
            <a:r>
              <a:rPr lang="en-GB" sz="2400" i="1" dirty="0"/>
              <a:t>O Trichoderma </a:t>
            </a:r>
            <a:r>
              <a:rPr lang="en-GB" sz="2400" i="1" dirty="0" err="1"/>
              <a:t>atroviride</a:t>
            </a:r>
            <a:r>
              <a:rPr lang="en-GB" sz="2400" i="1" dirty="0"/>
              <a:t> </a:t>
            </a:r>
            <a:r>
              <a:rPr lang="en-GB" sz="2400" dirty="0"/>
              <a:t>I1237 </a:t>
            </a:r>
            <a:r>
              <a:rPr lang="pt-PT" sz="2400" dirty="0"/>
              <a:t>tem a capacidade de colonizar rapidamente as feridas de poda, competir com fungos patogénicos por nutrientes e espaço e tem propriedades de antibiose e </a:t>
            </a:r>
            <a:r>
              <a:rPr lang="pt-PT" sz="2400" dirty="0" err="1"/>
              <a:t>micoparasitismo</a:t>
            </a:r>
            <a:r>
              <a:rPr lang="pt-PT" sz="2400" dirty="0"/>
              <a:t>.</a:t>
            </a:r>
            <a:endParaRPr lang="fr-FR" sz="2400" dirty="0"/>
          </a:p>
          <a:p>
            <a:pPr marL="0" indent="0" algn="just">
              <a:buNone/>
            </a:pPr>
            <a:endParaRPr lang="fr-FR" sz="24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89146" y="365126"/>
            <a:ext cx="59628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 startAt="2"/>
            </a:pPr>
            <a:r>
              <a:rPr lang="pt-PT" dirty="0"/>
              <a:t>Como auxilia o </a:t>
            </a:r>
            <a:r>
              <a:rPr lang="pt-PT" dirty="0" err="1"/>
              <a:t>Trichoderma</a:t>
            </a:r>
            <a:r>
              <a:rPr lang="pt-PT" dirty="0"/>
              <a:t> no controlo das DL?</a:t>
            </a:r>
            <a:endParaRPr lang="fr-FR" dirty="0"/>
          </a:p>
        </p:txBody>
      </p:sp>
      <p:pic>
        <p:nvPicPr>
          <p:cNvPr id="5" name="Grafik 4" descr="D:\WINETWORK\BilderVideos\Trichoderma\T. antroviride SC1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55" y="5035314"/>
            <a:ext cx="2131695" cy="14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7018655" y="6407073"/>
            <a:ext cx="202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T. </a:t>
            </a:r>
            <a:r>
              <a:rPr lang="fr-FR" i="1" dirty="0" err="1"/>
              <a:t>Atroviride</a:t>
            </a:r>
            <a:r>
              <a:rPr lang="fr-FR" i="1" dirty="0"/>
              <a:t> </a:t>
            </a:r>
            <a:r>
              <a:rPr lang="fr-FR" dirty="0"/>
              <a:t>SC1</a:t>
            </a:r>
          </a:p>
        </p:txBody>
      </p:sp>
      <p:pic>
        <p:nvPicPr>
          <p:cNvPr id="7" name="Grafik 3" descr="D:\WINETWORK\BilderVideos\Trichoderma\T. antroviride SC1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54" y="3642284"/>
            <a:ext cx="2131695" cy="1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2" descr="D:\WINETWORK\BilderVideos\Trichoderma\T. antroviride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54" y="368006"/>
            <a:ext cx="2050096" cy="145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1" descr="D:\WINETWORK\BilderVideos\Trichoderma\T. antroviride 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54" y="1825625"/>
            <a:ext cx="2050096" cy="137152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6858157" y="3124639"/>
            <a:ext cx="202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T. </a:t>
            </a:r>
            <a:r>
              <a:rPr lang="fr-FR" i="1" dirty="0" err="1"/>
              <a:t>Atroviride</a:t>
            </a:r>
            <a:r>
              <a:rPr lang="fr-FR" i="1" dirty="0"/>
              <a:t> </a:t>
            </a:r>
            <a:r>
              <a:rPr lang="fr-FR" dirty="0"/>
              <a:t>I1237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86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336799"/>
            <a:ext cx="5924550" cy="3840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i="1" dirty="0">
                <a:solidFill>
                  <a:srgbClr val="4B7B03"/>
                </a:solidFill>
              </a:rPr>
              <a:t>Trichoderma </a:t>
            </a:r>
            <a:r>
              <a:rPr lang="en-GB" sz="2400" i="1" dirty="0" err="1">
                <a:solidFill>
                  <a:srgbClr val="4B7B03"/>
                </a:solidFill>
              </a:rPr>
              <a:t>asperellum</a:t>
            </a:r>
            <a:r>
              <a:rPr lang="en-GB" sz="2400" i="1" dirty="0">
                <a:solidFill>
                  <a:srgbClr val="4B7B03"/>
                </a:solidFill>
              </a:rPr>
              <a:t> </a:t>
            </a:r>
            <a:r>
              <a:rPr lang="en-GB" sz="2400" dirty="0"/>
              <a:t>ICC012</a:t>
            </a:r>
            <a:r>
              <a:rPr lang="en-GB" sz="2400" i="1" dirty="0"/>
              <a:t> </a:t>
            </a:r>
            <a:r>
              <a:rPr lang="en-GB" sz="2400" dirty="0"/>
              <a:t>e </a:t>
            </a:r>
            <a:r>
              <a:rPr lang="en-GB" sz="2400" dirty="0">
                <a:solidFill>
                  <a:srgbClr val="4B7B03"/>
                </a:solidFill>
              </a:rPr>
              <a:t>T</a:t>
            </a:r>
            <a:r>
              <a:rPr lang="en-GB" sz="2400" i="1" dirty="0">
                <a:solidFill>
                  <a:srgbClr val="4B7B03"/>
                </a:solidFill>
              </a:rPr>
              <a:t>richoderma </a:t>
            </a:r>
            <a:r>
              <a:rPr lang="en-GB" sz="2400" i="1" dirty="0" err="1">
                <a:solidFill>
                  <a:srgbClr val="4B7B03"/>
                </a:solidFill>
              </a:rPr>
              <a:t>gamsii</a:t>
            </a:r>
            <a:r>
              <a:rPr lang="en-GB" sz="2400" i="1" dirty="0">
                <a:solidFill>
                  <a:srgbClr val="4B7B03"/>
                </a:solidFill>
              </a:rPr>
              <a:t> </a:t>
            </a:r>
            <a:r>
              <a:rPr lang="en-GB" sz="2400" dirty="0"/>
              <a:t>ICC080 </a:t>
            </a:r>
            <a:r>
              <a:rPr lang="pt-PT" sz="2400" dirty="0"/>
              <a:t>podem actuar como </a:t>
            </a:r>
            <a:r>
              <a:rPr lang="pt-PT" sz="2400" dirty="0" err="1"/>
              <a:t>micoparasitas</a:t>
            </a:r>
            <a:r>
              <a:rPr lang="pt-PT" sz="2400" dirty="0"/>
              <a:t> em patógenos das DL a 10 e 15 °C, respectivamente. </a:t>
            </a:r>
          </a:p>
          <a:p>
            <a:pPr marL="0" indent="0" algn="just">
              <a:buNone/>
            </a:pPr>
            <a:endParaRPr lang="pt-PT" sz="2400" dirty="0"/>
          </a:p>
          <a:p>
            <a:pPr marL="0" indent="0" algn="just">
              <a:buNone/>
            </a:pPr>
            <a:r>
              <a:rPr lang="pt-PT" sz="2400" dirty="0"/>
              <a:t>Ambas as espécies permanecem viáveis a 5 °C e são capazes de actuar quando a  temperatura aumenta</a:t>
            </a:r>
            <a:endParaRPr lang="fr-FR" sz="24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812799" y="365126"/>
            <a:ext cx="62913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 startAt="2"/>
            </a:pPr>
            <a:r>
              <a:rPr lang="pt-PT" dirty="0"/>
              <a:t>Como auxilia o </a:t>
            </a:r>
            <a:r>
              <a:rPr lang="pt-PT" dirty="0" err="1"/>
              <a:t>Trichoderma</a:t>
            </a:r>
            <a:r>
              <a:rPr lang="pt-PT" dirty="0"/>
              <a:t> no controlo das DL?</a:t>
            </a:r>
            <a:endParaRPr lang="fr-FR" dirty="0"/>
          </a:p>
        </p:txBody>
      </p:sp>
      <p:pic>
        <p:nvPicPr>
          <p:cNvPr id="5" name="Kép 678" descr="C:\Users\HP\Desktop\Tokaj, Disznókő képek 2017.03.22\Trichoderma képek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3" r="60366"/>
          <a:stretch/>
        </p:blipFill>
        <p:spPr bwMode="auto">
          <a:xfrm>
            <a:off x="6667500" y="3907366"/>
            <a:ext cx="2384423" cy="246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ésultat de recherche d'images pour &quot;trichoderma asperellum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1866"/>
            <a:ext cx="2384424" cy="178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896100" y="3278329"/>
            <a:ext cx="2155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T. </a:t>
            </a:r>
            <a:r>
              <a:rPr lang="en-GB" i="1" dirty="0" err="1"/>
              <a:t>asperellum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1372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1271</Words>
  <Application>Microsoft Office PowerPoint</Application>
  <PresentationFormat>Apresentação no Ecrã (4:3)</PresentationFormat>
  <Paragraphs>208</Paragraphs>
  <Slides>19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dos diapositivos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Thème Office</vt:lpstr>
      <vt:lpstr>1_Conception personnalisée</vt:lpstr>
      <vt:lpstr>Conception personnalisée</vt:lpstr>
      <vt:lpstr>Aplicação de Trichoderma spp. na gestão das Doenças do Lenho na Europa</vt:lpstr>
      <vt:lpstr>Sumário</vt:lpstr>
      <vt:lpstr>Apresentação do Trichoderma fungi </vt:lpstr>
      <vt:lpstr>Apresentação do Trichoderma fungi </vt:lpstr>
      <vt:lpstr>Como auxilia o Trichoderma no controlo das DL? </vt:lpstr>
      <vt:lpstr>Como auxilia o Trichoderma no controlo das DL? </vt:lpstr>
      <vt:lpstr>Como auxilia o Trichoderma no controlo das DL?</vt:lpstr>
      <vt:lpstr>Apresentação do PowerPoint</vt:lpstr>
      <vt:lpstr>Apresentação do PowerPoint</vt:lpstr>
      <vt:lpstr>Apresentação do PowerPoint</vt:lpstr>
      <vt:lpstr>Como utilizar produtos com Trichoderma?  </vt:lpstr>
      <vt:lpstr>Como utilizar produtos com Trichoderma? </vt:lpstr>
      <vt:lpstr>Como utilizar produtos com Trichoderma? </vt:lpstr>
      <vt:lpstr>Como utilizar produtos com Trichoderma? </vt:lpstr>
      <vt:lpstr>Como utilizar produtos com Trichoderma? </vt:lpstr>
      <vt:lpstr>Qual a eficiência do Trichoderma ? </vt:lpstr>
      <vt:lpstr>Qual a eficiência do Trichoderma ? </vt:lpstr>
      <vt:lpstr>Qual a eficiência do Trichoderma ? </vt:lpstr>
      <vt:lpstr>Projecto Winetwork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Trichoderma spp. in the management of GTDs in Europe</dc:title>
  <dc:creator>PREZMAN Fanny</dc:creator>
  <cp:lastModifiedBy>Igor Goncalves</cp:lastModifiedBy>
  <cp:revision>54</cp:revision>
  <dcterms:created xsi:type="dcterms:W3CDTF">2017-05-04T14:38:41Z</dcterms:created>
  <dcterms:modified xsi:type="dcterms:W3CDTF">2017-09-26T13:20:25Z</dcterms:modified>
</cp:coreProperties>
</file>