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9" r:id="rId3"/>
    <p:sldId id="284" r:id="rId4"/>
    <p:sldId id="285" r:id="rId5"/>
    <p:sldId id="286" r:id="rId6"/>
    <p:sldId id="287" r:id="rId7"/>
    <p:sldId id="288" r:id="rId8"/>
    <p:sldId id="289" r:id="rId9"/>
    <p:sldId id="290" r:id="rId10"/>
    <p:sldId id="291" r:id="rId11"/>
    <p:sldId id="292" r:id="rId12"/>
    <p:sldId id="276" r:id="rId13"/>
    <p:sldId id="277" r:id="rId14"/>
    <p:sldId id="293" r:id="rId15"/>
    <p:sldId id="294" r:id="rId16"/>
    <p:sldId id="295" r:id="rId17"/>
    <p:sldId id="279" r:id="rId18"/>
    <p:sldId id="280" r:id="rId19"/>
    <p:sldId id="281" r:id="rId20"/>
    <p:sldId id="282" r:id="rId21"/>
    <p:sldId id="283" r:id="rId22"/>
    <p:sldId id="275"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gor Goncalves" initials="IG" lastIdx="1" clrIdx="0">
    <p:extLst>
      <p:ext uri="{19B8F6BF-5375-455C-9EA6-DF929625EA0E}">
        <p15:presenceInfo xmlns:p15="http://schemas.microsoft.com/office/powerpoint/2012/main" userId="Igor Goncalv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C9D400"/>
    <a:srgbClr val="2614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0959" autoAdjust="0"/>
  </p:normalViewPr>
  <p:slideViewPr>
    <p:cSldViewPr>
      <p:cViewPr varScale="1">
        <p:scale>
          <a:sx n="66" d="100"/>
          <a:sy n="66" d="100"/>
        </p:scale>
        <p:origin x="149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69030A-A775-49AA-8B87-60C4C00FA711}" type="doc">
      <dgm:prSet loTypeId="urn:microsoft.com/office/officeart/2005/8/layout/vList4" loCatId="list" qsTypeId="urn:microsoft.com/office/officeart/2005/8/quickstyle/simple1" qsCatId="simple" csTypeId="urn:microsoft.com/office/officeart/2005/8/colors/accent4_1" csCatId="accent4" phldr="1"/>
      <dgm:spPr/>
      <dgm:t>
        <a:bodyPr/>
        <a:lstStyle/>
        <a:p>
          <a:endParaRPr lang="fr-FR"/>
        </a:p>
      </dgm:t>
    </dgm:pt>
    <dgm:pt modelId="{AABABF93-4752-49EA-83F1-5480A9175DA5}">
      <dgm:prSet phldrT="[Texte]"/>
      <dgm:spPr>
        <a:ln>
          <a:solidFill>
            <a:schemeClr val="accent4">
              <a:lumMod val="60000"/>
              <a:lumOff val="40000"/>
            </a:schemeClr>
          </a:solidFill>
        </a:ln>
      </dgm:spPr>
      <dgm:t>
        <a:bodyPr/>
        <a:lstStyle/>
        <a:p>
          <a:r>
            <a:rPr lang="en-US" noProof="0" dirty="0" err="1"/>
            <a:t>Sintomas</a:t>
          </a:r>
          <a:r>
            <a:rPr lang="en-US" noProof="0" dirty="0"/>
            <a:t> </a:t>
          </a:r>
          <a:r>
            <a:rPr lang="en-US" noProof="0" dirty="0" err="1"/>
            <a:t>primários</a:t>
          </a:r>
          <a:endParaRPr lang="en-US" noProof="0" dirty="0"/>
        </a:p>
      </dgm:t>
    </dgm:pt>
    <dgm:pt modelId="{A796C1A1-17B7-4FDD-A348-351F24F446B9}" type="parTrans" cxnId="{4E80265C-99D4-4FCA-A4A1-7FDC1E4376D8}">
      <dgm:prSet/>
      <dgm:spPr/>
      <dgm:t>
        <a:bodyPr/>
        <a:lstStyle/>
        <a:p>
          <a:endParaRPr lang="en-US" noProof="0"/>
        </a:p>
      </dgm:t>
    </dgm:pt>
    <dgm:pt modelId="{D2938379-1AE7-4245-8F62-7959E67F0EE7}" type="sibTrans" cxnId="{4E80265C-99D4-4FCA-A4A1-7FDC1E4376D8}">
      <dgm:prSet/>
      <dgm:spPr/>
      <dgm:t>
        <a:bodyPr/>
        <a:lstStyle/>
        <a:p>
          <a:endParaRPr lang="en-US" noProof="0"/>
        </a:p>
      </dgm:t>
    </dgm:pt>
    <dgm:pt modelId="{069599CE-2CCA-45B9-BD56-293521759331}">
      <dgm:prSet phldrT="[Texte]"/>
      <dgm:spPr>
        <a:ln>
          <a:solidFill>
            <a:schemeClr val="accent4">
              <a:lumMod val="60000"/>
              <a:lumOff val="40000"/>
            </a:schemeClr>
          </a:solidFill>
        </a:ln>
      </dgm:spPr>
      <dgm:t>
        <a:bodyPr/>
        <a:lstStyle/>
        <a:p>
          <a:r>
            <a:rPr lang="en-US" noProof="0" dirty="0" err="1"/>
            <a:t>Atraso</a:t>
          </a:r>
          <a:r>
            <a:rPr lang="en-US" noProof="0" dirty="0"/>
            <a:t> no </a:t>
          </a:r>
          <a:r>
            <a:rPr lang="en-US" noProof="0" dirty="0" err="1"/>
            <a:t>abrolhamento</a:t>
          </a:r>
          <a:endParaRPr lang="en-US" noProof="0" dirty="0"/>
        </a:p>
      </dgm:t>
    </dgm:pt>
    <dgm:pt modelId="{783FA435-FF8C-480A-9278-9F7532A3E5C4}" type="parTrans" cxnId="{6C44414C-92A0-4A97-AD76-662C34A9722F}">
      <dgm:prSet/>
      <dgm:spPr/>
      <dgm:t>
        <a:bodyPr/>
        <a:lstStyle/>
        <a:p>
          <a:endParaRPr lang="en-US" noProof="0"/>
        </a:p>
      </dgm:t>
    </dgm:pt>
    <dgm:pt modelId="{ED0425DB-8953-4210-ABB7-039EB1383A6F}" type="sibTrans" cxnId="{6C44414C-92A0-4A97-AD76-662C34A9722F}">
      <dgm:prSet/>
      <dgm:spPr/>
      <dgm:t>
        <a:bodyPr/>
        <a:lstStyle/>
        <a:p>
          <a:endParaRPr lang="en-US" noProof="0"/>
        </a:p>
      </dgm:t>
    </dgm:pt>
    <dgm:pt modelId="{B773B5F3-A88E-4ED9-BB03-C758F9E99DBC}">
      <dgm:prSet phldrT="[Texte]"/>
      <dgm:spPr>
        <a:ln>
          <a:solidFill>
            <a:schemeClr val="accent4">
              <a:lumMod val="60000"/>
              <a:lumOff val="40000"/>
            </a:schemeClr>
          </a:solidFill>
        </a:ln>
      </dgm:spPr>
      <dgm:t>
        <a:bodyPr/>
        <a:lstStyle/>
        <a:p>
          <a:r>
            <a:rPr lang="en-US" noProof="0" dirty="0" err="1"/>
            <a:t>Não</a:t>
          </a:r>
          <a:r>
            <a:rPr lang="en-US" noProof="0" dirty="0"/>
            <a:t> </a:t>
          </a:r>
          <a:r>
            <a:rPr lang="en-US" noProof="0" dirty="0" err="1"/>
            <a:t>abrolhamento</a:t>
          </a:r>
          <a:endParaRPr lang="en-US" noProof="0" dirty="0"/>
        </a:p>
      </dgm:t>
    </dgm:pt>
    <dgm:pt modelId="{BD2AC64F-897E-4C8F-BCA3-4C8DB03FFE4E}" type="parTrans" cxnId="{09B82CB3-9A5C-4BE8-AC5A-C81A3007D977}">
      <dgm:prSet/>
      <dgm:spPr/>
      <dgm:t>
        <a:bodyPr/>
        <a:lstStyle/>
        <a:p>
          <a:endParaRPr lang="en-US" noProof="0"/>
        </a:p>
      </dgm:t>
    </dgm:pt>
    <dgm:pt modelId="{86BAF2AB-D210-463C-9BE3-5E6920716BEE}" type="sibTrans" cxnId="{09B82CB3-9A5C-4BE8-AC5A-C81A3007D977}">
      <dgm:prSet/>
      <dgm:spPr/>
      <dgm:t>
        <a:bodyPr/>
        <a:lstStyle/>
        <a:p>
          <a:endParaRPr lang="en-US" noProof="0"/>
        </a:p>
      </dgm:t>
    </dgm:pt>
    <dgm:pt modelId="{6C1FDCD5-B144-456A-8C49-8F949468C6E1}">
      <dgm:prSet phldrT="[Texte]"/>
      <dgm:spPr>
        <a:ln>
          <a:solidFill>
            <a:schemeClr val="accent4">
              <a:lumMod val="60000"/>
              <a:lumOff val="40000"/>
            </a:schemeClr>
          </a:solidFill>
        </a:ln>
      </dgm:spPr>
      <dgm:t>
        <a:bodyPr/>
        <a:lstStyle/>
        <a:p>
          <a:r>
            <a:rPr lang="en-US" noProof="0" dirty="0"/>
            <a:t>Primavera</a:t>
          </a:r>
        </a:p>
      </dgm:t>
    </dgm:pt>
    <dgm:pt modelId="{35763B58-349A-4AB6-90A8-FABF23138B85}" type="parTrans" cxnId="{63EDBA5E-3A96-42D0-B036-FDAB7C9362D8}">
      <dgm:prSet/>
      <dgm:spPr/>
      <dgm:t>
        <a:bodyPr/>
        <a:lstStyle/>
        <a:p>
          <a:endParaRPr lang="en-US" noProof="0"/>
        </a:p>
      </dgm:t>
    </dgm:pt>
    <dgm:pt modelId="{4F8F6BD3-50A9-4898-9EAC-999BD183E3C2}" type="sibTrans" cxnId="{63EDBA5E-3A96-42D0-B036-FDAB7C9362D8}">
      <dgm:prSet/>
      <dgm:spPr/>
      <dgm:t>
        <a:bodyPr/>
        <a:lstStyle/>
        <a:p>
          <a:endParaRPr lang="en-US" noProof="0"/>
        </a:p>
      </dgm:t>
    </dgm:pt>
    <dgm:pt modelId="{DFE0BB5E-6243-4305-A2AB-33EAA3AB7AB3}">
      <dgm:prSet phldrT="[Texte]"/>
      <dgm:spPr>
        <a:ln>
          <a:solidFill>
            <a:schemeClr val="accent4">
              <a:lumMod val="60000"/>
              <a:lumOff val="40000"/>
            </a:schemeClr>
          </a:solidFill>
        </a:ln>
      </dgm:spPr>
      <dgm:t>
        <a:bodyPr/>
        <a:lstStyle/>
        <a:p>
          <a:r>
            <a:rPr lang="en-US" noProof="0" dirty="0" err="1"/>
            <a:t>Reduzido</a:t>
          </a:r>
          <a:r>
            <a:rPr lang="en-US" noProof="0" dirty="0"/>
            <a:t> </a:t>
          </a:r>
          <a:r>
            <a:rPr lang="en-US" noProof="0" dirty="0" err="1"/>
            <a:t>crescimento</a:t>
          </a:r>
          <a:r>
            <a:rPr lang="en-US" noProof="0" dirty="0"/>
            <a:t> das </a:t>
          </a:r>
          <a:r>
            <a:rPr lang="en-US" noProof="0" dirty="0" err="1"/>
            <a:t>varas</a:t>
          </a:r>
          <a:endParaRPr lang="en-US" noProof="0" dirty="0"/>
        </a:p>
      </dgm:t>
    </dgm:pt>
    <dgm:pt modelId="{87DC193D-676F-4E4F-A5C7-A745A285BD0F}" type="parTrans" cxnId="{38538C57-AD62-4634-809D-4976E04DA2DF}">
      <dgm:prSet/>
      <dgm:spPr/>
      <dgm:t>
        <a:bodyPr/>
        <a:lstStyle/>
        <a:p>
          <a:endParaRPr lang="en-US" noProof="0"/>
        </a:p>
      </dgm:t>
    </dgm:pt>
    <dgm:pt modelId="{95F838CD-4407-482F-983A-51C5033E4272}" type="sibTrans" cxnId="{38538C57-AD62-4634-809D-4976E04DA2DF}">
      <dgm:prSet/>
      <dgm:spPr/>
      <dgm:t>
        <a:bodyPr/>
        <a:lstStyle/>
        <a:p>
          <a:endParaRPr lang="en-US" noProof="0"/>
        </a:p>
      </dgm:t>
    </dgm:pt>
    <dgm:pt modelId="{FDD47F4A-6A3E-4D6D-9BD7-36849AEAE4A2}">
      <dgm:prSet phldrT="[Texte]"/>
      <dgm:spPr>
        <a:ln>
          <a:solidFill>
            <a:schemeClr val="accent4">
              <a:lumMod val="60000"/>
              <a:lumOff val="40000"/>
            </a:schemeClr>
          </a:solidFill>
        </a:ln>
      </dgm:spPr>
      <dgm:t>
        <a:bodyPr/>
        <a:lstStyle/>
        <a:p>
          <a:r>
            <a:rPr lang="en-US" noProof="0" dirty="0" err="1"/>
            <a:t>Alteração</a:t>
          </a:r>
          <a:r>
            <a:rPr lang="en-US" noProof="0" dirty="0"/>
            <a:t> </a:t>
          </a:r>
          <a:r>
            <a:rPr lang="en-US" noProof="0" dirty="0" err="1"/>
            <a:t>na</a:t>
          </a:r>
          <a:r>
            <a:rPr lang="en-US" noProof="0" dirty="0"/>
            <a:t> </a:t>
          </a:r>
          <a:r>
            <a:rPr lang="en-US" noProof="0" dirty="0" err="1"/>
            <a:t>coloração</a:t>
          </a:r>
          <a:r>
            <a:rPr lang="en-US" noProof="0" dirty="0"/>
            <a:t> das </a:t>
          </a:r>
          <a:r>
            <a:rPr lang="en-US" noProof="0" dirty="0" err="1"/>
            <a:t>folhas</a:t>
          </a:r>
          <a:r>
            <a:rPr lang="en-US" noProof="0" dirty="0"/>
            <a:t> e </a:t>
          </a:r>
          <a:r>
            <a:rPr lang="en-US" noProof="0" dirty="0" err="1"/>
            <a:t>enrolamento</a:t>
          </a:r>
          <a:endParaRPr lang="en-US" noProof="0" dirty="0"/>
        </a:p>
      </dgm:t>
    </dgm:pt>
    <dgm:pt modelId="{F5121B75-1425-44C5-8A68-3AA355F18941}" type="parTrans" cxnId="{581B406A-66B8-4F7E-86D1-2F6C2D53AEA1}">
      <dgm:prSet/>
      <dgm:spPr/>
      <dgm:t>
        <a:bodyPr/>
        <a:lstStyle/>
        <a:p>
          <a:endParaRPr lang="en-US" noProof="0"/>
        </a:p>
      </dgm:t>
    </dgm:pt>
    <dgm:pt modelId="{6600B65E-AFDC-4FE4-806F-249D2D2305C3}" type="sibTrans" cxnId="{581B406A-66B8-4F7E-86D1-2F6C2D53AEA1}">
      <dgm:prSet/>
      <dgm:spPr/>
      <dgm:t>
        <a:bodyPr/>
        <a:lstStyle/>
        <a:p>
          <a:endParaRPr lang="en-US" noProof="0"/>
        </a:p>
      </dgm:t>
    </dgm:pt>
    <dgm:pt modelId="{5D1A1CBA-8873-4E63-96A8-8AFE33C0B080}">
      <dgm:prSet phldrT="[Texte]"/>
      <dgm:spPr>
        <a:ln>
          <a:solidFill>
            <a:schemeClr val="accent4">
              <a:lumMod val="60000"/>
              <a:lumOff val="40000"/>
            </a:schemeClr>
          </a:solidFill>
        </a:ln>
      </dgm:spPr>
      <dgm:t>
        <a:bodyPr/>
        <a:lstStyle/>
        <a:p>
          <a:r>
            <a:rPr lang="pt-PT" noProof="0" dirty="0"/>
            <a:t>Verão</a:t>
          </a:r>
        </a:p>
      </dgm:t>
    </dgm:pt>
    <dgm:pt modelId="{D8195E76-A7F2-4BEE-8D6B-74046A57C14C}" type="parTrans" cxnId="{45A1D702-D3F6-4B83-9A33-5D8C7BD55DE5}">
      <dgm:prSet/>
      <dgm:spPr/>
      <dgm:t>
        <a:bodyPr/>
        <a:lstStyle/>
        <a:p>
          <a:endParaRPr lang="en-US" noProof="0"/>
        </a:p>
      </dgm:t>
    </dgm:pt>
    <dgm:pt modelId="{6CA7897C-02ED-46A6-9DCD-A742B8927BDC}" type="sibTrans" cxnId="{45A1D702-D3F6-4B83-9A33-5D8C7BD55DE5}">
      <dgm:prSet/>
      <dgm:spPr/>
      <dgm:t>
        <a:bodyPr/>
        <a:lstStyle/>
        <a:p>
          <a:endParaRPr lang="en-US" noProof="0"/>
        </a:p>
      </dgm:t>
    </dgm:pt>
    <dgm:pt modelId="{5F28E8D0-2AB3-4A7A-8A7E-B15E257049CE}">
      <dgm:prSet phldrT="[Texte]"/>
      <dgm:spPr>
        <a:ln>
          <a:solidFill>
            <a:schemeClr val="accent4">
              <a:lumMod val="60000"/>
              <a:lumOff val="40000"/>
            </a:schemeClr>
          </a:solidFill>
        </a:ln>
      </dgm:spPr>
      <dgm:t>
        <a:bodyPr/>
        <a:lstStyle/>
        <a:p>
          <a:r>
            <a:rPr lang="pt-PT" noProof="0" dirty="0"/>
            <a:t>Não lignificação</a:t>
          </a:r>
        </a:p>
      </dgm:t>
    </dgm:pt>
    <dgm:pt modelId="{E86CE846-EF83-404E-A9B7-018AFF169BA8}" type="parTrans" cxnId="{B5285B44-1065-4C3A-B5B7-4722B1FE4B52}">
      <dgm:prSet/>
      <dgm:spPr/>
      <dgm:t>
        <a:bodyPr/>
        <a:lstStyle/>
        <a:p>
          <a:endParaRPr lang="en-US" noProof="0"/>
        </a:p>
      </dgm:t>
    </dgm:pt>
    <dgm:pt modelId="{6B66A4D9-0545-49C6-B3CD-3CCF0AE02815}" type="sibTrans" cxnId="{B5285B44-1065-4C3A-B5B7-4722B1FE4B52}">
      <dgm:prSet/>
      <dgm:spPr/>
      <dgm:t>
        <a:bodyPr/>
        <a:lstStyle/>
        <a:p>
          <a:endParaRPr lang="en-US" noProof="0"/>
        </a:p>
      </dgm:t>
    </dgm:pt>
    <dgm:pt modelId="{6579E68E-E19C-4056-BA25-DA3254A96F4F}">
      <dgm:prSet phldrT="[Texte]"/>
      <dgm:spPr>
        <a:ln>
          <a:solidFill>
            <a:schemeClr val="accent4">
              <a:lumMod val="60000"/>
              <a:lumOff val="40000"/>
            </a:schemeClr>
          </a:solidFill>
        </a:ln>
      </dgm:spPr>
      <dgm:t>
        <a:bodyPr/>
        <a:lstStyle/>
        <a:p>
          <a:r>
            <a:rPr lang="pt-PT" noProof="0" dirty="0"/>
            <a:t>Dessecação das inflorescências e dos cachos</a:t>
          </a:r>
        </a:p>
      </dgm:t>
    </dgm:pt>
    <dgm:pt modelId="{849A17EB-395B-4C37-9240-47C93C197327}" type="parTrans" cxnId="{BF481893-F039-4957-8C29-B0AA72DDC74C}">
      <dgm:prSet/>
      <dgm:spPr/>
      <dgm:t>
        <a:bodyPr/>
        <a:lstStyle/>
        <a:p>
          <a:endParaRPr lang="en-US" noProof="0"/>
        </a:p>
      </dgm:t>
    </dgm:pt>
    <dgm:pt modelId="{08BBB63A-0708-4F40-B057-7651803CB5F2}" type="sibTrans" cxnId="{BF481893-F039-4957-8C29-B0AA72DDC74C}">
      <dgm:prSet/>
      <dgm:spPr/>
      <dgm:t>
        <a:bodyPr/>
        <a:lstStyle/>
        <a:p>
          <a:endParaRPr lang="en-US" noProof="0"/>
        </a:p>
      </dgm:t>
    </dgm:pt>
    <dgm:pt modelId="{C98B5B43-034B-414E-9BC6-871F9C509712}">
      <dgm:prSet phldrT="[Texte]"/>
      <dgm:spPr>
        <a:ln>
          <a:solidFill>
            <a:schemeClr val="accent4">
              <a:lumMod val="60000"/>
              <a:lumOff val="40000"/>
            </a:schemeClr>
          </a:solidFill>
        </a:ln>
      </dgm:spPr>
      <dgm:t>
        <a:bodyPr/>
        <a:lstStyle/>
        <a:p>
          <a:r>
            <a:rPr lang="en-US" noProof="0" dirty="0" err="1"/>
            <a:t>Senescência</a:t>
          </a:r>
          <a:r>
            <a:rPr lang="en-US" noProof="0" dirty="0"/>
            <a:t> </a:t>
          </a:r>
          <a:r>
            <a:rPr lang="en-US" noProof="0" dirty="0" err="1"/>
            <a:t>prematura</a:t>
          </a:r>
          <a:r>
            <a:rPr lang="en-US" noProof="0" dirty="0"/>
            <a:t> das </a:t>
          </a:r>
          <a:r>
            <a:rPr lang="en-US" noProof="0" dirty="0" err="1"/>
            <a:t>folhas</a:t>
          </a:r>
          <a:endParaRPr lang="en-US" noProof="0" dirty="0"/>
        </a:p>
      </dgm:t>
    </dgm:pt>
    <dgm:pt modelId="{9F4AF7E0-ACEA-40CF-8EB5-EDA7B3BF302E}" type="parTrans" cxnId="{7E17094C-F594-4A71-BDE9-26D4D42F4C1B}">
      <dgm:prSet/>
      <dgm:spPr/>
      <dgm:t>
        <a:bodyPr/>
        <a:lstStyle/>
        <a:p>
          <a:endParaRPr lang="en-US" noProof="0"/>
        </a:p>
      </dgm:t>
    </dgm:pt>
    <dgm:pt modelId="{2619D5C8-EEB6-4BA7-8B44-4D9329B1719D}" type="sibTrans" cxnId="{7E17094C-F594-4A71-BDE9-26D4D42F4C1B}">
      <dgm:prSet/>
      <dgm:spPr/>
      <dgm:t>
        <a:bodyPr/>
        <a:lstStyle/>
        <a:p>
          <a:endParaRPr lang="en-US" noProof="0"/>
        </a:p>
      </dgm:t>
    </dgm:pt>
    <dgm:pt modelId="{C2FAEDE5-6251-4E8B-A99E-A121376262D0}" type="pres">
      <dgm:prSet presAssocID="{D269030A-A775-49AA-8B87-60C4C00FA711}" presName="linear" presStyleCnt="0">
        <dgm:presLayoutVars>
          <dgm:dir/>
          <dgm:resizeHandles val="exact"/>
        </dgm:presLayoutVars>
      </dgm:prSet>
      <dgm:spPr/>
    </dgm:pt>
    <dgm:pt modelId="{ACC06E45-121E-46E3-9C43-65C8349531BA}" type="pres">
      <dgm:prSet presAssocID="{AABABF93-4752-49EA-83F1-5480A9175DA5}" presName="comp" presStyleCnt="0"/>
      <dgm:spPr/>
    </dgm:pt>
    <dgm:pt modelId="{4317BCE6-4D24-4FF3-99D1-28E5294C4C26}" type="pres">
      <dgm:prSet presAssocID="{AABABF93-4752-49EA-83F1-5480A9175DA5}" presName="box" presStyleLbl="node1" presStyleIdx="0" presStyleCnt="3"/>
      <dgm:spPr/>
    </dgm:pt>
    <dgm:pt modelId="{EEF8793D-6D4C-4E55-8671-90E6B7AC18D2}" type="pres">
      <dgm:prSet presAssocID="{AABABF93-4752-49EA-83F1-5480A9175DA5}" presName="img" presStyleLbl="fgImgPlace1" presStyleIdx="0" presStyleCnt="3"/>
      <dgm:spPr>
        <a:blipFill rotWithShape="1">
          <a:blip xmlns:r="http://schemas.openxmlformats.org/officeDocument/2006/relationships" r:embed="rId1"/>
          <a:stretch>
            <a:fillRect/>
          </a:stretch>
        </a:blipFill>
      </dgm:spPr>
    </dgm:pt>
    <dgm:pt modelId="{823110EE-E757-4A0B-93DA-0EC14DF6C059}" type="pres">
      <dgm:prSet presAssocID="{AABABF93-4752-49EA-83F1-5480A9175DA5}" presName="text" presStyleLbl="node1" presStyleIdx="0" presStyleCnt="3">
        <dgm:presLayoutVars>
          <dgm:bulletEnabled val="1"/>
        </dgm:presLayoutVars>
      </dgm:prSet>
      <dgm:spPr/>
    </dgm:pt>
    <dgm:pt modelId="{44665D55-D0BA-40C4-AA3E-B4B9DF3DE1CE}" type="pres">
      <dgm:prSet presAssocID="{D2938379-1AE7-4245-8F62-7959E67F0EE7}" presName="spacer" presStyleCnt="0"/>
      <dgm:spPr/>
    </dgm:pt>
    <dgm:pt modelId="{35282095-67A5-479C-B633-0726AD97CC43}" type="pres">
      <dgm:prSet presAssocID="{6C1FDCD5-B144-456A-8C49-8F949468C6E1}" presName="comp" presStyleCnt="0"/>
      <dgm:spPr/>
    </dgm:pt>
    <dgm:pt modelId="{05859F48-C442-4092-B1E2-9B1D6F9569B1}" type="pres">
      <dgm:prSet presAssocID="{6C1FDCD5-B144-456A-8C49-8F949468C6E1}" presName="box" presStyleLbl="node1" presStyleIdx="1" presStyleCnt="3"/>
      <dgm:spPr/>
    </dgm:pt>
    <dgm:pt modelId="{E8218B51-3F1D-428E-95C6-C7BCEB07FFB2}" type="pres">
      <dgm:prSet presAssocID="{6C1FDCD5-B144-456A-8C49-8F949468C6E1}"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dgm:spPr>
    </dgm:pt>
    <dgm:pt modelId="{DA6B48E9-BC2F-4797-B2B8-0A35EDB9D1A7}" type="pres">
      <dgm:prSet presAssocID="{6C1FDCD5-B144-456A-8C49-8F949468C6E1}" presName="text" presStyleLbl="node1" presStyleIdx="1" presStyleCnt="3">
        <dgm:presLayoutVars>
          <dgm:bulletEnabled val="1"/>
        </dgm:presLayoutVars>
      </dgm:prSet>
      <dgm:spPr/>
    </dgm:pt>
    <dgm:pt modelId="{9D720DDE-BD38-4C5D-BC9A-2E05987F758A}" type="pres">
      <dgm:prSet presAssocID="{4F8F6BD3-50A9-4898-9EAC-999BD183E3C2}" presName="spacer" presStyleCnt="0"/>
      <dgm:spPr/>
    </dgm:pt>
    <dgm:pt modelId="{AB97AE77-1E5A-4155-937C-1B3850FCAB2A}" type="pres">
      <dgm:prSet presAssocID="{5D1A1CBA-8873-4E63-96A8-8AFE33C0B080}" presName="comp" presStyleCnt="0"/>
      <dgm:spPr/>
    </dgm:pt>
    <dgm:pt modelId="{57E7503D-1277-4BDE-AE6C-754B861FAD02}" type="pres">
      <dgm:prSet presAssocID="{5D1A1CBA-8873-4E63-96A8-8AFE33C0B080}" presName="box" presStyleLbl="node1" presStyleIdx="2" presStyleCnt="3"/>
      <dgm:spPr/>
    </dgm:pt>
    <dgm:pt modelId="{45B59797-5FC2-4641-90C2-031FFBD8EDCB}" type="pres">
      <dgm:prSet presAssocID="{5D1A1CBA-8873-4E63-96A8-8AFE33C0B080}"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0" b="-30000"/>
          </a:stretch>
        </a:blipFill>
      </dgm:spPr>
    </dgm:pt>
    <dgm:pt modelId="{C755956A-23B8-484D-93AB-89B0526F60BD}" type="pres">
      <dgm:prSet presAssocID="{5D1A1CBA-8873-4E63-96A8-8AFE33C0B080}" presName="text" presStyleLbl="node1" presStyleIdx="2" presStyleCnt="3">
        <dgm:presLayoutVars>
          <dgm:bulletEnabled val="1"/>
        </dgm:presLayoutVars>
      </dgm:prSet>
      <dgm:spPr/>
    </dgm:pt>
  </dgm:ptLst>
  <dgm:cxnLst>
    <dgm:cxn modelId="{E15A0D02-803A-423E-88FC-68DAC3F031FD}" type="presOf" srcId="{6579E68E-E19C-4056-BA25-DA3254A96F4F}" destId="{57E7503D-1277-4BDE-AE6C-754B861FAD02}" srcOrd="0" destOrd="2" presId="urn:microsoft.com/office/officeart/2005/8/layout/vList4"/>
    <dgm:cxn modelId="{45A1D702-D3F6-4B83-9A33-5D8C7BD55DE5}" srcId="{D269030A-A775-49AA-8B87-60C4C00FA711}" destId="{5D1A1CBA-8873-4E63-96A8-8AFE33C0B080}" srcOrd="2" destOrd="0" parTransId="{D8195E76-A7F2-4BEE-8D6B-74046A57C14C}" sibTransId="{6CA7897C-02ED-46A6-9DCD-A742B8927BDC}"/>
    <dgm:cxn modelId="{5BB89007-0ED0-4F79-BC7E-6F2C7E4713C0}" type="presOf" srcId="{C98B5B43-034B-414E-9BC6-871F9C509712}" destId="{DA6B48E9-BC2F-4797-B2B8-0A35EDB9D1A7}" srcOrd="1" destOrd="3" presId="urn:microsoft.com/office/officeart/2005/8/layout/vList4"/>
    <dgm:cxn modelId="{B50AF50C-8593-4F7E-B207-7CE42562D5C9}" type="presOf" srcId="{5F28E8D0-2AB3-4A7A-8A7E-B15E257049CE}" destId="{57E7503D-1277-4BDE-AE6C-754B861FAD02}" srcOrd="0" destOrd="1" presId="urn:microsoft.com/office/officeart/2005/8/layout/vList4"/>
    <dgm:cxn modelId="{6703E928-60F8-491C-8C08-2CC41C2BF75C}" type="presOf" srcId="{DFE0BB5E-6243-4305-A2AB-33EAA3AB7AB3}" destId="{05859F48-C442-4092-B1E2-9B1D6F9569B1}" srcOrd="0" destOrd="1" presId="urn:microsoft.com/office/officeart/2005/8/layout/vList4"/>
    <dgm:cxn modelId="{5CA71F32-9615-4FCC-A2F8-5752AFE800BE}" type="presOf" srcId="{AABABF93-4752-49EA-83F1-5480A9175DA5}" destId="{4317BCE6-4D24-4FF3-99D1-28E5294C4C26}" srcOrd="0" destOrd="0" presId="urn:microsoft.com/office/officeart/2005/8/layout/vList4"/>
    <dgm:cxn modelId="{4E80265C-99D4-4FCA-A4A1-7FDC1E4376D8}" srcId="{D269030A-A775-49AA-8B87-60C4C00FA711}" destId="{AABABF93-4752-49EA-83F1-5480A9175DA5}" srcOrd="0" destOrd="0" parTransId="{A796C1A1-17B7-4FDD-A348-351F24F446B9}" sibTransId="{D2938379-1AE7-4245-8F62-7959E67F0EE7}"/>
    <dgm:cxn modelId="{63EDBA5E-3A96-42D0-B036-FDAB7C9362D8}" srcId="{D269030A-A775-49AA-8B87-60C4C00FA711}" destId="{6C1FDCD5-B144-456A-8C49-8F949468C6E1}" srcOrd="1" destOrd="0" parTransId="{35763B58-349A-4AB6-90A8-FABF23138B85}" sibTransId="{4F8F6BD3-50A9-4898-9EAC-999BD183E3C2}"/>
    <dgm:cxn modelId="{3CE57662-5DD6-4208-835E-4739214EFA6B}" type="presOf" srcId="{AABABF93-4752-49EA-83F1-5480A9175DA5}" destId="{823110EE-E757-4A0B-93DA-0EC14DF6C059}" srcOrd="1" destOrd="0" presId="urn:microsoft.com/office/officeart/2005/8/layout/vList4"/>
    <dgm:cxn modelId="{E3AFF042-867F-42F2-8CBF-C5A53BCC1D18}" type="presOf" srcId="{B773B5F3-A88E-4ED9-BB03-C758F9E99DBC}" destId="{4317BCE6-4D24-4FF3-99D1-28E5294C4C26}" srcOrd="0" destOrd="2" presId="urn:microsoft.com/office/officeart/2005/8/layout/vList4"/>
    <dgm:cxn modelId="{3D8C7D43-32EA-4A18-8916-B3F3EF3D646C}" type="presOf" srcId="{FDD47F4A-6A3E-4D6D-9BD7-36849AEAE4A2}" destId="{05859F48-C442-4092-B1E2-9B1D6F9569B1}" srcOrd="0" destOrd="2" presId="urn:microsoft.com/office/officeart/2005/8/layout/vList4"/>
    <dgm:cxn modelId="{B5285B44-1065-4C3A-B5B7-4722B1FE4B52}" srcId="{5D1A1CBA-8873-4E63-96A8-8AFE33C0B080}" destId="{5F28E8D0-2AB3-4A7A-8A7E-B15E257049CE}" srcOrd="0" destOrd="0" parTransId="{E86CE846-EF83-404E-A9B7-018AFF169BA8}" sibTransId="{6B66A4D9-0545-49C6-B3CD-3CCF0AE02815}"/>
    <dgm:cxn modelId="{F0BA3767-F49D-4504-AE42-345A2C89F282}" type="presOf" srcId="{C98B5B43-034B-414E-9BC6-871F9C509712}" destId="{05859F48-C442-4092-B1E2-9B1D6F9569B1}" srcOrd="0" destOrd="3" presId="urn:microsoft.com/office/officeart/2005/8/layout/vList4"/>
    <dgm:cxn modelId="{2D3F3C69-F585-44BE-99E9-039775BD4709}" type="presOf" srcId="{069599CE-2CCA-45B9-BD56-293521759331}" destId="{823110EE-E757-4A0B-93DA-0EC14DF6C059}" srcOrd="1" destOrd="1" presId="urn:microsoft.com/office/officeart/2005/8/layout/vList4"/>
    <dgm:cxn modelId="{581B406A-66B8-4F7E-86D1-2F6C2D53AEA1}" srcId="{6C1FDCD5-B144-456A-8C49-8F949468C6E1}" destId="{FDD47F4A-6A3E-4D6D-9BD7-36849AEAE4A2}" srcOrd="1" destOrd="0" parTransId="{F5121B75-1425-44C5-8A68-3AA355F18941}" sibTransId="{6600B65E-AFDC-4FE4-806F-249D2D2305C3}"/>
    <dgm:cxn modelId="{7E17094C-F594-4A71-BDE9-26D4D42F4C1B}" srcId="{6C1FDCD5-B144-456A-8C49-8F949468C6E1}" destId="{C98B5B43-034B-414E-9BC6-871F9C509712}" srcOrd="2" destOrd="0" parTransId="{9F4AF7E0-ACEA-40CF-8EB5-EDA7B3BF302E}" sibTransId="{2619D5C8-EEB6-4BA7-8B44-4D9329B1719D}"/>
    <dgm:cxn modelId="{6C44414C-92A0-4A97-AD76-662C34A9722F}" srcId="{AABABF93-4752-49EA-83F1-5480A9175DA5}" destId="{069599CE-2CCA-45B9-BD56-293521759331}" srcOrd="0" destOrd="0" parTransId="{783FA435-FF8C-480A-9278-9F7532A3E5C4}" sibTransId="{ED0425DB-8953-4210-ABB7-039EB1383A6F}"/>
    <dgm:cxn modelId="{C489F74C-1249-48E8-B3E7-99D487F6038B}" type="presOf" srcId="{FDD47F4A-6A3E-4D6D-9BD7-36849AEAE4A2}" destId="{DA6B48E9-BC2F-4797-B2B8-0A35EDB9D1A7}" srcOrd="1" destOrd="2" presId="urn:microsoft.com/office/officeart/2005/8/layout/vList4"/>
    <dgm:cxn modelId="{E4446C56-43F5-411E-B801-4F4A4492994E}" type="presOf" srcId="{B773B5F3-A88E-4ED9-BB03-C758F9E99DBC}" destId="{823110EE-E757-4A0B-93DA-0EC14DF6C059}" srcOrd="1" destOrd="2" presId="urn:microsoft.com/office/officeart/2005/8/layout/vList4"/>
    <dgm:cxn modelId="{38538C57-AD62-4634-809D-4976E04DA2DF}" srcId="{6C1FDCD5-B144-456A-8C49-8F949468C6E1}" destId="{DFE0BB5E-6243-4305-A2AB-33EAA3AB7AB3}" srcOrd="0" destOrd="0" parTransId="{87DC193D-676F-4E4F-A5C7-A745A285BD0F}" sibTransId="{95F838CD-4407-482F-983A-51C5033E4272}"/>
    <dgm:cxn modelId="{6CCB667F-D71B-456B-8EE2-35351F5928F0}" type="presOf" srcId="{6C1FDCD5-B144-456A-8C49-8F949468C6E1}" destId="{DA6B48E9-BC2F-4797-B2B8-0A35EDB9D1A7}" srcOrd="1" destOrd="0" presId="urn:microsoft.com/office/officeart/2005/8/layout/vList4"/>
    <dgm:cxn modelId="{BF481893-F039-4957-8C29-B0AA72DDC74C}" srcId="{5D1A1CBA-8873-4E63-96A8-8AFE33C0B080}" destId="{6579E68E-E19C-4056-BA25-DA3254A96F4F}" srcOrd="1" destOrd="0" parTransId="{849A17EB-395B-4C37-9240-47C93C197327}" sibTransId="{08BBB63A-0708-4F40-B057-7651803CB5F2}"/>
    <dgm:cxn modelId="{B1C11799-2CE2-4356-B237-300BC90E0004}" type="presOf" srcId="{5D1A1CBA-8873-4E63-96A8-8AFE33C0B080}" destId="{57E7503D-1277-4BDE-AE6C-754B861FAD02}" srcOrd="0" destOrd="0" presId="urn:microsoft.com/office/officeart/2005/8/layout/vList4"/>
    <dgm:cxn modelId="{16F0659F-D324-43C1-804B-EDA1E4C4EC7F}" type="presOf" srcId="{6579E68E-E19C-4056-BA25-DA3254A96F4F}" destId="{C755956A-23B8-484D-93AB-89B0526F60BD}" srcOrd="1" destOrd="2" presId="urn:microsoft.com/office/officeart/2005/8/layout/vList4"/>
    <dgm:cxn modelId="{E82CCEA9-AB62-48C2-84F3-BE093B3F34AF}" type="presOf" srcId="{D269030A-A775-49AA-8B87-60C4C00FA711}" destId="{C2FAEDE5-6251-4E8B-A99E-A121376262D0}" srcOrd="0" destOrd="0" presId="urn:microsoft.com/office/officeart/2005/8/layout/vList4"/>
    <dgm:cxn modelId="{09B82CB3-9A5C-4BE8-AC5A-C81A3007D977}" srcId="{AABABF93-4752-49EA-83F1-5480A9175DA5}" destId="{B773B5F3-A88E-4ED9-BB03-C758F9E99DBC}" srcOrd="1" destOrd="0" parTransId="{BD2AC64F-897E-4C8F-BCA3-4C8DB03FFE4E}" sibTransId="{86BAF2AB-D210-463C-9BE3-5E6920716BEE}"/>
    <dgm:cxn modelId="{0B2B04CA-4D99-4A36-9CEA-5235190D2563}" type="presOf" srcId="{DFE0BB5E-6243-4305-A2AB-33EAA3AB7AB3}" destId="{DA6B48E9-BC2F-4797-B2B8-0A35EDB9D1A7}" srcOrd="1" destOrd="1" presId="urn:microsoft.com/office/officeart/2005/8/layout/vList4"/>
    <dgm:cxn modelId="{7039ACCB-02AA-48D3-B2BA-5CF6096F1CF9}" type="presOf" srcId="{6C1FDCD5-B144-456A-8C49-8F949468C6E1}" destId="{05859F48-C442-4092-B1E2-9B1D6F9569B1}" srcOrd="0" destOrd="0" presId="urn:microsoft.com/office/officeart/2005/8/layout/vList4"/>
    <dgm:cxn modelId="{F5FBCCCC-77D1-483E-A1B9-E74C7887A3E0}" type="presOf" srcId="{5F28E8D0-2AB3-4A7A-8A7E-B15E257049CE}" destId="{C755956A-23B8-484D-93AB-89B0526F60BD}" srcOrd="1" destOrd="1" presId="urn:microsoft.com/office/officeart/2005/8/layout/vList4"/>
    <dgm:cxn modelId="{25916BCF-B0D8-456C-A7EF-2AFF70EF7A78}" type="presOf" srcId="{069599CE-2CCA-45B9-BD56-293521759331}" destId="{4317BCE6-4D24-4FF3-99D1-28E5294C4C26}" srcOrd="0" destOrd="1" presId="urn:microsoft.com/office/officeart/2005/8/layout/vList4"/>
    <dgm:cxn modelId="{274BA6F1-3EE1-4892-866C-D0EE3EEB5DE4}" type="presOf" srcId="{5D1A1CBA-8873-4E63-96A8-8AFE33C0B080}" destId="{C755956A-23B8-484D-93AB-89B0526F60BD}" srcOrd="1" destOrd="0" presId="urn:microsoft.com/office/officeart/2005/8/layout/vList4"/>
    <dgm:cxn modelId="{2A4FCC11-D34F-45E1-95A6-57ABD41CDE8F}" type="presParOf" srcId="{C2FAEDE5-6251-4E8B-A99E-A121376262D0}" destId="{ACC06E45-121E-46E3-9C43-65C8349531BA}" srcOrd="0" destOrd="0" presId="urn:microsoft.com/office/officeart/2005/8/layout/vList4"/>
    <dgm:cxn modelId="{1556D856-74AC-43B9-80C1-75B7CCABF508}" type="presParOf" srcId="{ACC06E45-121E-46E3-9C43-65C8349531BA}" destId="{4317BCE6-4D24-4FF3-99D1-28E5294C4C26}" srcOrd="0" destOrd="0" presId="urn:microsoft.com/office/officeart/2005/8/layout/vList4"/>
    <dgm:cxn modelId="{EAC8015E-25B1-482C-AAFD-19B822476D3F}" type="presParOf" srcId="{ACC06E45-121E-46E3-9C43-65C8349531BA}" destId="{EEF8793D-6D4C-4E55-8671-90E6B7AC18D2}" srcOrd="1" destOrd="0" presId="urn:microsoft.com/office/officeart/2005/8/layout/vList4"/>
    <dgm:cxn modelId="{78F0A95A-C160-4E9A-867C-8C1059F495CF}" type="presParOf" srcId="{ACC06E45-121E-46E3-9C43-65C8349531BA}" destId="{823110EE-E757-4A0B-93DA-0EC14DF6C059}" srcOrd="2" destOrd="0" presId="urn:microsoft.com/office/officeart/2005/8/layout/vList4"/>
    <dgm:cxn modelId="{DF7DDDB4-64B5-447F-8EF8-195D854FA525}" type="presParOf" srcId="{C2FAEDE5-6251-4E8B-A99E-A121376262D0}" destId="{44665D55-D0BA-40C4-AA3E-B4B9DF3DE1CE}" srcOrd="1" destOrd="0" presId="urn:microsoft.com/office/officeart/2005/8/layout/vList4"/>
    <dgm:cxn modelId="{0A8B135C-B56B-4DFC-9059-264E10A81D90}" type="presParOf" srcId="{C2FAEDE5-6251-4E8B-A99E-A121376262D0}" destId="{35282095-67A5-479C-B633-0726AD97CC43}" srcOrd="2" destOrd="0" presId="urn:microsoft.com/office/officeart/2005/8/layout/vList4"/>
    <dgm:cxn modelId="{3FD689A6-E275-4DEC-B8AF-D9C70BE3DD80}" type="presParOf" srcId="{35282095-67A5-479C-B633-0726AD97CC43}" destId="{05859F48-C442-4092-B1E2-9B1D6F9569B1}" srcOrd="0" destOrd="0" presId="urn:microsoft.com/office/officeart/2005/8/layout/vList4"/>
    <dgm:cxn modelId="{809AC498-57FB-4300-8259-B1AB3435B44A}" type="presParOf" srcId="{35282095-67A5-479C-B633-0726AD97CC43}" destId="{E8218B51-3F1D-428E-95C6-C7BCEB07FFB2}" srcOrd="1" destOrd="0" presId="urn:microsoft.com/office/officeart/2005/8/layout/vList4"/>
    <dgm:cxn modelId="{EB2C5DFD-16C3-4041-AA27-8DF7DB79C1E2}" type="presParOf" srcId="{35282095-67A5-479C-B633-0726AD97CC43}" destId="{DA6B48E9-BC2F-4797-B2B8-0A35EDB9D1A7}" srcOrd="2" destOrd="0" presId="urn:microsoft.com/office/officeart/2005/8/layout/vList4"/>
    <dgm:cxn modelId="{A84E5B4B-1C3F-4375-A64F-D957FE6C6698}" type="presParOf" srcId="{C2FAEDE5-6251-4E8B-A99E-A121376262D0}" destId="{9D720DDE-BD38-4C5D-BC9A-2E05987F758A}" srcOrd="3" destOrd="0" presId="urn:microsoft.com/office/officeart/2005/8/layout/vList4"/>
    <dgm:cxn modelId="{56D7386D-657B-4ADC-9FFB-BDC6586E4F7A}" type="presParOf" srcId="{C2FAEDE5-6251-4E8B-A99E-A121376262D0}" destId="{AB97AE77-1E5A-4155-937C-1B3850FCAB2A}" srcOrd="4" destOrd="0" presId="urn:microsoft.com/office/officeart/2005/8/layout/vList4"/>
    <dgm:cxn modelId="{FC5A6401-7566-4DA7-9BA8-E8063E2C59F8}" type="presParOf" srcId="{AB97AE77-1E5A-4155-937C-1B3850FCAB2A}" destId="{57E7503D-1277-4BDE-AE6C-754B861FAD02}" srcOrd="0" destOrd="0" presId="urn:microsoft.com/office/officeart/2005/8/layout/vList4"/>
    <dgm:cxn modelId="{090036ED-25CC-4A2C-9F59-59541943E033}" type="presParOf" srcId="{AB97AE77-1E5A-4155-937C-1B3850FCAB2A}" destId="{45B59797-5FC2-4641-90C2-031FFBD8EDCB}" srcOrd="1" destOrd="0" presId="urn:microsoft.com/office/officeart/2005/8/layout/vList4"/>
    <dgm:cxn modelId="{8ED086AC-9206-4E33-BDDF-695B6AE5FA20}" type="presParOf" srcId="{AB97AE77-1E5A-4155-937C-1B3850FCAB2A}" destId="{C755956A-23B8-484D-93AB-89B0526F60BD}" srcOrd="2" destOrd="0" presId="urn:microsoft.com/office/officeart/2005/8/layout/vList4"/>
  </dgm:cxnLst>
  <dgm:bg/>
  <dgm:whole>
    <a:ln>
      <a:solidFill>
        <a:schemeClr val="accent4">
          <a:lumMod val="60000"/>
          <a:lumOff val="4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95F3D8-E6E5-47B9-99F3-A407FFBA6331}" type="doc">
      <dgm:prSet loTypeId="urn:microsoft.com/office/officeart/2005/8/layout/chevron1" loCatId="process" qsTypeId="urn:microsoft.com/office/officeart/2005/8/quickstyle/simple1" qsCatId="simple" csTypeId="urn:microsoft.com/office/officeart/2005/8/colors/accent1_2" csCatId="accent1" phldr="1"/>
      <dgm:spPr/>
    </dgm:pt>
    <dgm:pt modelId="{0F04FB78-8340-400C-8033-A96C836A617D}">
      <dgm:prSet phldrT="[Texte]"/>
      <dgm:spPr>
        <a:solidFill>
          <a:schemeClr val="accent4">
            <a:lumMod val="40000"/>
            <a:lumOff val="60000"/>
          </a:schemeClr>
        </a:solidFill>
      </dgm:spPr>
      <dgm:t>
        <a:bodyPr/>
        <a:lstStyle/>
        <a:p>
          <a:r>
            <a:rPr lang="fr-FR" dirty="0"/>
            <a:t>May</a:t>
          </a:r>
        </a:p>
      </dgm:t>
    </dgm:pt>
    <dgm:pt modelId="{833DE45F-0C08-4BE9-8E06-47EF039C086C}" type="parTrans" cxnId="{B20DC011-B43E-45D4-9C47-A457DBA45AAF}">
      <dgm:prSet/>
      <dgm:spPr/>
      <dgm:t>
        <a:bodyPr/>
        <a:lstStyle/>
        <a:p>
          <a:endParaRPr lang="fr-FR"/>
        </a:p>
      </dgm:t>
    </dgm:pt>
    <dgm:pt modelId="{A824BD0A-17AD-473D-B4E7-56F1E3074E24}" type="sibTrans" cxnId="{B20DC011-B43E-45D4-9C47-A457DBA45AAF}">
      <dgm:prSet/>
      <dgm:spPr/>
      <dgm:t>
        <a:bodyPr/>
        <a:lstStyle/>
        <a:p>
          <a:endParaRPr lang="fr-FR"/>
        </a:p>
      </dgm:t>
    </dgm:pt>
    <dgm:pt modelId="{59D35882-1B6D-4EA5-A506-A3BEF6BBD55F}">
      <dgm:prSet/>
      <dgm:spPr>
        <a:solidFill>
          <a:schemeClr val="accent4">
            <a:lumMod val="60000"/>
            <a:lumOff val="40000"/>
          </a:schemeClr>
        </a:solidFill>
      </dgm:spPr>
      <dgm:t>
        <a:bodyPr/>
        <a:lstStyle/>
        <a:p>
          <a:r>
            <a:rPr lang="fr-FR" dirty="0"/>
            <a:t>Jun</a:t>
          </a:r>
        </a:p>
      </dgm:t>
    </dgm:pt>
    <dgm:pt modelId="{E7D0B696-A160-43F5-B6D1-875380066126}" type="parTrans" cxnId="{AA4FC11A-1C8A-4800-8079-C17872E2D069}">
      <dgm:prSet/>
      <dgm:spPr/>
      <dgm:t>
        <a:bodyPr/>
        <a:lstStyle/>
        <a:p>
          <a:endParaRPr lang="fr-FR"/>
        </a:p>
      </dgm:t>
    </dgm:pt>
    <dgm:pt modelId="{FAA18269-A9B6-45E2-97A3-A246B905AB62}" type="sibTrans" cxnId="{AA4FC11A-1C8A-4800-8079-C17872E2D069}">
      <dgm:prSet/>
      <dgm:spPr/>
      <dgm:t>
        <a:bodyPr/>
        <a:lstStyle/>
        <a:p>
          <a:endParaRPr lang="fr-FR"/>
        </a:p>
      </dgm:t>
    </dgm:pt>
    <dgm:pt modelId="{663AFE0A-AEAD-4ABE-B90E-B6AE22519561}">
      <dgm:prSet/>
      <dgm:spPr>
        <a:solidFill>
          <a:schemeClr val="accent4"/>
        </a:solidFill>
      </dgm:spPr>
      <dgm:t>
        <a:bodyPr/>
        <a:lstStyle/>
        <a:p>
          <a:r>
            <a:rPr lang="fr-FR" dirty="0"/>
            <a:t>Jul</a:t>
          </a:r>
        </a:p>
      </dgm:t>
    </dgm:pt>
    <dgm:pt modelId="{1038A3D7-3605-45DB-BC7C-1EACF41DF3FF}" type="parTrans" cxnId="{9710F2BC-40FB-475D-A625-7950A939CE18}">
      <dgm:prSet/>
      <dgm:spPr/>
      <dgm:t>
        <a:bodyPr/>
        <a:lstStyle/>
        <a:p>
          <a:endParaRPr lang="fr-FR"/>
        </a:p>
      </dgm:t>
    </dgm:pt>
    <dgm:pt modelId="{04598CE9-66C9-4B05-8BD8-9F953E115494}" type="sibTrans" cxnId="{9710F2BC-40FB-475D-A625-7950A939CE18}">
      <dgm:prSet/>
      <dgm:spPr/>
      <dgm:t>
        <a:bodyPr/>
        <a:lstStyle/>
        <a:p>
          <a:endParaRPr lang="fr-FR"/>
        </a:p>
      </dgm:t>
    </dgm:pt>
    <dgm:pt modelId="{115DC841-5697-46FB-BAE5-93C5C318C459}">
      <dgm:prSet/>
      <dgm:spPr>
        <a:solidFill>
          <a:schemeClr val="accent4">
            <a:lumMod val="75000"/>
          </a:schemeClr>
        </a:solidFill>
      </dgm:spPr>
      <dgm:t>
        <a:bodyPr/>
        <a:lstStyle/>
        <a:p>
          <a:r>
            <a:rPr lang="fr-FR" dirty="0"/>
            <a:t>Aug</a:t>
          </a:r>
        </a:p>
      </dgm:t>
    </dgm:pt>
    <dgm:pt modelId="{516247D3-4729-4580-B715-628FCEA2389B}" type="parTrans" cxnId="{B17FCA63-245F-4645-9B9B-B8DEEC50387C}">
      <dgm:prSet/>
      <dgm:spPr/>
      <dgm:t>
        <a:bodyPr/>
        <a:lstStyle/>
        <a:p>
          <a:endParaRPr lang="fr-FR"/>
        </a:p>
      </dgm:t>
    </dgm:pt>
    <dgm:pt modelId="{4FF2EDA5-9BB7-4322-BDDD-3AF8A78FEB4E}" type="sibTrans" cxnId="{B17FCA63-245F-4645-9B9B-B8DEEC50387C}">
      <dgm:prSet/>
      <dgm:spPr/>
      <dgm:t>
        <a:bodyPr/>
        <a:lstStyle/>
        <a:p>
          <a:endParaRPr lang="fr-FR"/>
        </a:p>
      </dgm:t>
    </dgm:pt>
    <dgm:pt modelId="{1FF5010D-A055-48FC-BDB7-996EA7A5EACD}">
      <dgm:prSet phldrT="[Texte]"/>
      <dgm:spPr>
        <a:solidFill>
          <a:schemeClr val="accent4">
            <a:lumMod val="20000"/>
            <a:lumOff val="80000"/>
          </a:schemeClr>
        </a:solidFill>
      </dgm:spPr>
      <dgm:t>
        <a:bodyPr/>
        <a:lstStyle/>
        <a:p>
          <a:r>
            <a:rPr lang="fr-FR" dirty="0"/>
            <a:t>Apr</a:t>
          </a:r>
        </a:p>
      </dgm:t>
    </dgm:pt>
    <dgm:pt modelId="{79DC1545-91D4-4532-801A-72D68B4B365A}" type="sibTrans" cxnId="{8CDF967B-A848-4DE3-B742-67E648099FD7}">
      <dgm:prSet/>
      <dgm:spPr/>
      <dgm:t>
        <a:bodyPr/>
        <a:lstStyle/>
        <a:p>
          <a:endParaRPr lang="fr-FR"/>
        </a:p>
      </dgm:t>
    </dgm:pt>
    <dgm:pt modelId="{6B155815-1F21-491A-BB3E-203BF440F282}" type="parTrans" cxnId="{8CDF967B-A848-4DE3-B742-67E648099FD7}">
      <dgm:prSet/>
      <dgm:spPr/>
      <dgm:t>
        <a:bodyPr/>
        <a:lstStyle/>
        <a:p>
          <a:endParaRPr lang="fr-FR"/>
        </a:p>
      </dgm:t>
    </dgm:pt>
    <dgm:pt modelId="{42A7946A-CD61-4DFB-BE70-B8AFCED0E4EB}">
      <dgm:prSet/>
      <dgm:spPr>
        <a:solidFill>
          <a:schemeClr val="accent4">
            <a:lumMod val="50000"/>
          </a:schemeClr>
        </a:solidFill>
      </dgm:spPr>
      <dgm:t>
        <a:bodyPr/>
        <a:lstStyle/>
        <a:p>
          <a:r>
            <a:rPr lang="fr-FR" dirty="0"/>
            <a:t>Sep</a:t>
          </a:r>
        </a:p>
      </dgm:t>
    </dgm:pt>
    <dgm:pt modelId="{68BA5673-3809-4348-A935-AB8BD1BFC97A}" type="parTrans" cxnId="{665FDF79-737B-4658-976B-F4CDE7B29261}">
      <dgm:prSet/>
      <dgm:spPr/>
      <dgm:t>
        <a:bodyPr/>
        <a:lstStyle/>
        <a:p>
          <a:endParaRPr lang="fr-FR"/>
        </a:p>
      </dgm:t>
    </dgm:pt>
    <dgm:pt modelId="{5D22F7F1-C77E-40DF-BCA6-E92F455044DB}" type="sibTrans" cxnId="{665FDF79-737B-4658-976B-F4CDE7B29261}">
      <dgm:prSet/>
      <dgm:spPr/>
      <dgm:t>
        <a:bodyPr/>
        <a:lstStyle/>
        <a:p>
          <a:endParaRPr lang="fr-FR"/>
        </a:p>
      </dgm:t>
    </dgm:pt>
    <dgm:pt modelId="{AE5ABED1-5318-4A0A-B349-E72093774AE3}" type="pres">
      <dgm:prSet presAssocID="{3A95F3D8-E6E5-47B9-99F3-A407FFBA6331}" presName="Name0" presStyleCnt="0">
        <dgm:presLayoutVars>
          <dgm:dir/>
          <dgm:animLvl val="lvl"/>
          <dgm:resizeHandles val="exact"/>
        </dgm:presLayoutVars>
      </dgm:prSet>
      <dgm:spPr/>
    </dgm:pt>
    <dgm:pt modelId="{7343BD50-44DA-4EF6-90AB-A7727DA83A2E}" type="pres">
      <dgm:prSet presAssocID="{1FF5010D-A055-48FC-BDB7-996EA7A5EACD}" presName="parTxOnly" presStyleLbl="node1" presStyleIdx="0" presStyleCnt="6" custLinFactNeighborX="26803" custLinFactNeighborY="-2335">
        <dgm:presLayoutVars>
          <dgm:chMax val="0"/>
          <dgm:chPref val="0"/>
          <dgm:bulletEnabled val="1"/>
        </dgm:presLayoutVars>
      </dgm:prSet>
      <dgm:spPr/>
    </dgm:pt>
    <dgm:pt modelId="{07ED71E8-F326-4CF5-A116-D536C92A9CB3}" type="pres">
      <dgm:prSet presAssocID="{79DC1545-91D4-4532-801A-72D68B4B365A}" presName="parTxOnlySpace" presStyleCnt="0"/>
      <dgm:spPr/>
    </dgm:pt>
    <dgm:pt modelId="{C19C2721-484E-4A64-A896-BA02A165001D}" type="pres">
      <dgm:prSet presAssocID="{0F04FB78-8340-400C-8033-A96C836A617D}" presName="parTxOnly" presStyleLbl="node1" presStyleIdx="1" presStyleCnt="6" custLinFactNeighborX="26803" custLinFactNeighborY="-2335">
        <dgm:presLayoutVars>
          <dgm:chMax val="0"/>
          <dgm:chPref val="0"/>
          <dgm:bulletEnabled val="1"/>
        </dgm:presLayoutVars>
      </dgm:prSet>
      <dgm:spPr/>
    </dgm:pt>
    <dgm:pt modelId="{9FFDB972-DD43-4310-B94C-FA41B6007E6A}" type="pres">
      <dgm:prSet presAssocID="{A824BD0A-17AD-473D-B4E7-56F1E3074E24}" presName="parTxOnlySpace" presStyleCnt="0"/>
      <dgm:spPr/>
    </dgm:pt>
    <dgm:pt modelId="{B6E9C10E-578E-46A5-B943-51BA4DD90BA8}" type="pres">
      <dgm:prSet presAssocID="{59D35882-1B6D-4EA5-A506-A3BEF6BBD55F}" presName="parTxOnly" presStyleLbl="node1" presStyleIdx="2" presStyleCnt="6" custLinFactNeighborX="26803" custLinFactNeighborY="-2335">
        <dgm:presLayoutVars>
          <dgm:chMax val="0"/>
          <dgm:chPref val="0"/>
          <dgm:bulletEnabled val="1"/>
        </dgm:presLayoutVars>
      </dgm:prSet>
      <dgm:spPr/>
    </dgm:pt>
    <dgm:pt modelId="{DD006999-C059-41F5-84AB-FC2C2405F120}" type="pres">
      <dgm:prSet presAssocID="{FAA18269-A9B6-45E2-97A3-A246B905AB62}" presName="parTxOnlySpace" presStyleCnt="0"/>
      <dgm:spPr/>
    </dgm:pt>
    <dgm:pt modelId="{CAD8B023-F5DF-4702-9C94-85896E5DD9A0}" type="pres">
      <dgm:prSet presAssocID="{663AFE0A-AEAD-4ABE-B90E-B6AE22519561}" presName="parTxOnly" presStyleLbl="node1" presStyleIdx="3" presStyleCnt="6" custLinFactNeighborX="26803" custLinFactNeighborY="-2335">
        <dgm:presLayoutVars>
          <dgm:chMax val="0"/>
          <dgm:chPref val="0"/>
          <dgm:bulletEnabled val="1"/>
        </dgm:presLayoutVars>
      </dgm:prSet>
      <dgm:spPr/>
    </dgm:pt>
    <dgm:pt modelId="{501A8B33-B28F-42CF-8986-308F883869B2}" type="pres">
      <dgm:prSet presAssocID="{04598CE9-66C9-4B05-8BD8-9F953E115494}" presName="parTxOnlySpace" presStyleCnt="0"/>
      <dgm:spPr/>
    </dgm:pt>
    <dgm:pt modelId="{48036C4D-0A93-4CAB-989B-CF055CD606A0}" type="pres">
      <dgm:prSet presAssocID="{115DC841-5697-46FB-BAE5-93C5C318C459}" presName="parTxOnly" presStyleLbl="node1" presStyleIdx="4" presStyleCnt="6">
        <dgm:presLayoutVars>
          <dgm:chMax val="0"/>
          <dgm:chPref val="0"/>
          <dgm:bulletEnabled val="1"/>
        </dgm:presLayoutVars>
      </dgm:prSet>
      <dgm:spPr/>
    </dgm:pt>
    <dgm:pt modelId="{A6B54F6D-8624-44AA-AB20-6EE2C4E2E18A}" type="pres">
      <dgm:prSet presAssocID="{4FF2EDA5-9BB7-4322-BDDD-3AF8A78FEB4E}" presName="parTxOnlySpace" presStyleCnt="0"/>
      <dgm:spPr/>
    </dgm:pt>
    <dgm:pt modelId="{AFFEE4E8-1DDE-47AF-915D-7452B541F0FD}" type="pres">
      <dgm:prSet presAssocID="{42A7946A-CD61-4DFB-BE70-B8AFCED0E4EB}" presName="parTxOnly" presStyleLbl="node1" presStyleIdx="5" presStyleCnt="6">
        <dgm:presLayoutVars>
          <dgm:chMax val="0"/>
          <dgm:chPref val="0"/>
          <dgm:bulletEnabled val="1"/>
        </dgm:presLayoutVars>
      </dgm:prSet>
      <dgm:spPr/>
    </dgm:pt>
  </dgm:ptLst>
  <dgm:cxnLst>
    <dgm:cxn modelId="{B20DC011-B43E-45D4-9C47-A457DBA45AAF}" srcId="{3A95F3D8-E6E5-47B9-99F3-A407FFBA6331}" destId="{0F04FB78-8340-400C-8033-A96C836A617D}" srcOrd="1" destOrd="0" parTransId="{833DE45F-0C08-4BE9-8E06-47EF039C086C}" sibTransId="{A824BD0A-17AD-473D-B4E7-56F1E3074E24}"/>
    <dgm:cxn modelId="{AA4FC11A-1C8A-4800-8079-C17872E2D069}" srcId="{3A95F3D8-E6E5-47B9-99F3-A407FFBA6331}" destId="{59D35882-1B6D-4EA5-A506-A3BEF6BBD55F}" srcOrd="2" destOrd="0" parTransId="{E7D0B696-A160-43F5-B6D1-875380066126}" sibTransId="{FAA18269-A9B6-45E2-97A3-A246B905AB62}"/>
    <dgm:cxn modelId="{0B593F3E-9645-4AC1-9711-86F1B01D533A}" type="presOf" srcId="{0F04FB78-8340-400C-8033-A96C836A617D}" destId="{C19C2721-484E-4A64-A896-BA02A165001D}" srcOrd="0" destOrd="0" presId="urn:microsoft.com/office/officeart/2005/8/layout/chevron1"/>
    <dgm:cxn modelId="{B17FCA63-245F-4645-9B9B-B8DEEC50387C}" srcId="{3A95F3D8-E6E5-47B9-99F3-A407FFBA6331}" destId="{115DC841-5697-46FB-BAE5-93C5C318C459}" srcOrd="4" destOrd="0" parTransId="{516247D3-4729-4580-B715-628FCEA2389B}" sibTransId="{4FF2EDA5-9BB7-4322-BDDD-3AF8A78FEB4E}"/>
    <dgm:cxn modelId="{E3198747-EB30-43FE-B96E-77F08E89C890}" type="presOf" srcId="{59D35882-1B6D-4EA5-A506-A3BEF6BBD55F}" destId="{B6E9C10E-578E-46A5-B943-51BA4DD90BA8}" srcOrd="0" destOrd="0" presId="urn:microsoft.com/office/officeart/2005/8/layout/chevron1"/>
    <dgm:cxn modelId="{610E3048-C4B4-4AEC-BDDD-AEED78394C24}" type="presOf" srcId="{1FF5010D-A055-48FC-BDB7-996EA7A5EACD}" destId="{7343BD50-44DA-4EF6-90AB-A7727DA83A2E}" srcOrd="0" destOrd="0" presId="urn:microsoft.com/office/officeart/2005/8/layout/chevron1"/>
    <dgm:cxn modelId="{665FDF79-737B-4658-976B-F4CDE7B29261}" srcId="{3A95F3D8-E6E5-47B9-99F3-A407FFBA6331}" destId="{42A7946A-CD61-4DFB-BE70-B8AFCED0E4EB}" srcOrd="5" destOrd="0" parTransId="{68BA5673-3809-4348-A935-AB8BD1BFC97A}" sibTransId="{5D22F7F1-C77E-40DF-BCA6-E92F455044DB}"/>
    <dgm:cxn modelId="{8CDF967B-A848-4DE3-B742-67E648099FD7}" srcId="{3A95F3D8-E6E5-47B9-99F3-A407FFBA6331}" destId="{1FF5010D-A055-48FC-BDB7-996EA7A5EACD}" srcOrd="0" destOrd="0" parTransId="{6B155815-1F21-491A-BB3E-203BF440F282}" sibTransId="{79DC1545-91D4-4532-801A-72D68B4B365A}"/>
    <dgm:cxn modelId="{BCDDD082-91F8-4DED-8BD6-940F1F2A88AD}" type="presOf" srcId="{42A7946A-CD61-4DFB-BE70-B8AFCED0E4EB}" destId="{AFFEE4E8-1DDE-47AF-915D-7452B541F0FD}" srcOrd="0" destOrd="0" presId="urn:microsoft.com/office/officeart/2005/8/layout/chevron1"/>
    <dgm:cxn modelId="{3F62A1B1-3CE0-4291-8075-91B67CFE19AA}" type="presOf" srcId="{3A95F3D8-E6E5-47B9-99F3-A407FFBA6331}" destId="{AE5ABED1-5318-4A0A-B349-E72093774AE3}" srcOrd="0" destOrd="0" presId="urn:microsoft.com/office/officeart/2005/8/layout/chevron1"/>
    <dgm:cxn modelId="{9710F2BC-40FB-475D-A625-7950A939CE18}" srcId="{3A95F3D8-E6E5-47B9-99F3-A407FFBA6331}" destId="{663AFE0A-AEAD-4ABE-B90E-B6AE22519561}" srcOrd="3" destOrd="0" parTransId="{1038A3D7-3605-45DB-BC7C-1EACF41DF3FF}" sibTransId="{04598CE9-66C9-4B05-8BD8-9F953E115494}"/>
    <dgm:cxn modelId="{16A9A5BD-2044-4A1C-9CFE-6D5E58D9F900}" type="presOf" srcId="{663AFE0A-AEAD-4ABE-B90E-B6AE22519561}" destId="{CAD8B023-F5DF-4702-9C94-85896E5DD9A0}" srcOrd="0" destOrd="0" presId="urn:microsoft.com/office/officeart/2005/8/layout/chevron1"/>
    <dgm:cxn modelId="{22AF1ECE-3361-403B-A193-8285DCBE06B3}" type="presOf" srcId="{115DC841-5697-46FB-BAE5-93C5C318C459}" destId="{48036C4D-0A93-4CAB-989B-CF055CD606A0}" srcOrd="0" destOrd="0" presId="urn:microsoft.com/office/officeart/2005/8/layout/chevron1"/>
    <dgm:cxn modelId="{5006C963-6284-4591-B214-5130281BA6D1}" type="presParOf" srcId="{AE5ABED1-5318-4A0A-B349-E72093774AE3}" destId="{7343BD50-44DA-4EF6-90AB-A7727DA83A2E}" srcOrd="0" destOrd="0" presId="urn:microsoft.com/office/officeart/2005/8/layout/chevron1"/>
    <dgm:cxn modelId="{3827130F-2BA8-4920-9D2E-1670534E8C34}" type="presParOf" srcId="{AE5ABED1-5318-4A0A-B349-E72093774AE3}" destId="{07ED71E8-F326-4CF5-A116-D536C92A9CB3}" srcOrd="1" destOrd="0" presId="urn:microsoft.com/office/officeart/2005/8/layout/chevron1"/>
    <dgm:cxn modelId="{AF173331-BF4D-4B3B-9653-8372958DF33B}" type="presParOf" srcId="{AE5ABED1-5318-4A0A-B349-E72093774AE3}" destId="{C19C2721-484E-4A64-A896-BA02A165001D}" srcOrd="2" destOrd="0" presId="urn:microsoft.com/office/officeart/2005/8/layout/chevron1"/>
    <dgm:cxn modelId="{8E0945F8-8656-4B18-95E7-CC2692C6A49A}" type="presParOf" srcId="{AE5ABED1-5318-4A0A-B349-E72093774AE3}" destId="{9FFDB972-DD43-4310-B94C-FA41B6007E6A}" srcOrd="3" destOrd="0" presId="urn:microsoft.com/office/officeart/2005/8/layout/chevron1"/>
    <dgm:cxn modelId="{BAB16424-A9C6-41E5-ACB1-4A60500181EC}" type="presParOf" srcId="{AE5ABED1-5318-4A0A-B349-E72093774AE3}" destId="{B6E9C10E-578E-46A5-B943-51BA4DD90BA8}" srcOrd="4" destOrd="0" presId="urn:microsoft.com/office/officeart/2005/8/layout/chevron1"/>
    <dgm:cxn modelId="{6AF494AF-959F-4BAA-A30C-B683F0C1D314}" type="presParOf" srcId="{AE5ABED1-5318-4A0A-B349-E72093774AE3}" destId="{DD006999-C059-41F5-84AB-FC2C2405F120}" srcOrd="5" destOrd="0" presId="urn:microsoft.com/office/officeart/2005/8/layout/chevron1"/>
    <dgm:cxn modelId="{045656D4-F93D-41CE-AD57-86687F0DD7C8}" type="presParOf" srcId="{AE5ABED1-5318-4A0A-B349-E72093774AE3}" destId="{CAD8B023-F5DF-4702-9C94-85896E5DD9A0}" srcOrd="6" destOrd="0" presId="urn:microsoft.com/office/officeart/2005/8/layout/chevron1"/>
    <dgm:cxn modelId="{A703CF63-5844-4430-A2B1-1CCB0AA5A036}" type="presParOf" srcId="{AE5ABED1-5318-4A0A-B349-E72093774AE3}" destId="{501A8B33-B28F-42CF-8986-308F883869B2}" srcOrd="7" destOrd="0" presId="urn:microsoft.com/office/officeart/2005/8/layout/chevron1"/>
    <dgm:cxn modelId="{28274963-F97B-44EF-B50D-2D266203DBCD}" type="presParOf" srcId="{AE5ABED1-5318-4A0A-B349-E72093774AE3}" destId="{48036C4D-0A93-4CAB-989B-CF055CD606A0}" srcOrd="8" destOrd="0" presId="urn:microsoft.com/office/officeart/2005/8/layout/chevron1"/>
    <dgm:cxn modelId="{CF0E35F6-6A68-4512-B3B9-44F35ABF22CA}" type="presParOf" srcId="{AE5ABED1-5318-4A0A-B349-E72093774AE3}" destId="{A6B54F6D-8624-44AA-AB20-6EE2C4E2E18A}" srcOrd="9" destOrd="0" presId="urn:microsoft.com/office/officeart/2005/8/layout/chevron1"/>
    <dgm:cxn modelId="{45BFC996-C513-40D1-B5A2-975CC52C3E5E}" type="presParOf" srcId="{AE5ABED1-5318-4A0A-B349-E72093774AE3}" destId="{AFFEE4E8-1DDE-47AF-915D-7452B541F0FD}"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7BCE6-4D24-4FF3-99D1-28E5294C4C26}">
      <dsp:nvSpPr>
        <dsp:cNvPr id="0" name=""/>
        <dsp:cNvSpPr/>
      </dsp:nvSpPr>
      <dsp:spPr>
        <a:xfrm>
          <a:off x="0" y="0"/>
          <a:ext cx="6096000" cy="1269999"/>
        </a:xfrm>
        <a:prstGeom prst="roundRect">
          <a:avLst>
            <a:gd name="adj" fmla="val 10000"/>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noProof="0" dirty="0" err="1"/>
            <a:t>Sintomas</a:t>
          </a:r>
          <a:r>
            <a:rPr lang="en-US" sz="1900" kern="1200" noProof="0" dirty="0"/>
            <a:t> </a:t>
          </a:r>
          <a:r>
            <a:rPr lang="en-US" sz="1900" kern="1200" noProof="0" dirty="0" err="1"/>
            <a:t>primários</a:t>
          </a:r>
          <a:endParaRPr lang="en-US" sz="1900" kern="1200" noProof="0" dirty="0"/>
        </a:p>
        <a:p>
          <a:pPr marL="114300" lvl="1" indent="-114300" algn="l" defTabSz="666750">
            <a:lnSpc>
              <a:spcPct val="90000"/>
            </a:lnSpc>
            <a:spcBef>
              <a:spcPct val="0"/>
            </a:spcBef>
            <a:spcAft>
              <a:spcPct val="15000"/>
            </a:spcAft>
            <a:buChar char="•"/>
          </a:pPr>
          <a:r>
            <a:rPr lang="en-US" sz="1500" kern="1200" noProof="0" dirty="0" err="1"/>
            <a:t>Atraso</a:t>
          </a:r>
          <a:r>
            <a:rPr lang="en-US" sz="1500" kern="1200" noProof="0" dirty="0"/>
            <a:t> no </a:t>
          </a:r>
          <a:r>
            <a:rPr lang="en-US" sz="1500" kern="1200" noProof="0" dirty="0" err="1"/>
            <a:t>abrolhamento</a:t>
          </a:r>
          <a:endParaRPr lang="en-US" sz="1500" kern="1200" noProof="0" dirty="0"/>
        </a:p>
        <a:p>
          <a:pPr marL="114300" lvl="1" indent="-114300" algn="l" defTabSz="666750">
            <a:lnSpc>
              <a:spcPct val="90000"/>
            </a:lnSpc>
            <a:spcBef>
              <a:spcPct val="0"/>
            </a:spcBef>
            <a:spcAft>
              <a:spcPct val="15000"/>
            </a:spcAft>
            <a:buChar char="•"/>
          </a:pPr>
          <a:r>
            <a:rPr lang="en-US" sz="1500" kern="1200" noProof="0" dirty="0" err="1"/>
            <a:t>Não</a:t>
          </a:r>
          <a:r>
            <a:rPr lang="en-US" sz="1500" kern="1200" noProof="0" dirty="0"/>
            <a:t> </a:t>
          </a:r>
          <a:r>
            <a:rPr lang="en-US" sz="1500" kern="1200" noProof="0" dirty="0" err="1"/>
            <a:t>abrolhamento</a:t>
          </a:r>
          <a:endParaRPr lang="en-US" sz="1500" kern="1200" noProof="0" dirty="0"/>
        </a:p>
      </dsp:txBody>
      <dsp:txXfrm>
        <a:off x="1346200" y="0"/>
        <a:ext cx="4749800" cy="1269999"/>
      </dsp:txXfrm>
    </dsp:sp>
    <dsp:sp modelId="{EEF8793D-6D4C-4E55-8671-90E6B7AC18D2}">
      <dsp:nvSpPr>
        <dsp:cNvPr id="0" name=""/>
        <dsp:cNvSpPr/>
      </dsp:nvSpPr>
      <dsp:spPr>
        <a:xfrm>
          <a:off x="126999" y="126999"/>
          <a:ext cx="1219200" cy="1015999"/>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859F48-C442-4092-B1E2-9B1D6F9569B1}">
      <dsp:nvSpPr>
        <dsp:cNvPr id="0" name=""/>
        <dsp:cNvSpPr/>
      </dsp:nvSpPr>
      <dsp:spPr>
        <a:xfrm>
          <a:off x="0" y="1396999"/>
          <a:ext cx="6096000" cy="1269999"/>
        </a:xfrm>
        <a:prstGeom prst="roundRect">
          <a:avLst>
            <a:gd name="adj" fmla="val 10000"/>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noProof="0" dirty="0"/>
            <a:t>Primavera</a:t>
          </a:r>
        </a:p>
        <a:p>
          <a:pPr marL="114300" lvl="1" indent="-114300" algn="l" defTabSz="666750">
            <a:lnSpc>
              <a:spcPct val="90000"/>
            </a:lnSpc>
            <a:spcBef>
              <a:spcPct val="0"/>
            </a:spcBef>
            <a:spcAft>
              <a:spcPct val="15000"/>
            </a:spcAft>
            <a:buChar char="•"/>
          </a:pPr>
          <a:r>
            <a:rPr lang="en-US" sz="1500" kern="1200" noProof="0" dirty="0" err="1"/>
            <a:t>Reduzido</a:t>
          </a:r>
          <a:r>
            <a:rPr lang="en-US" sz="1500" kern="1200" noProof="0" dirty="0"/>
            <a:t> </a:t>
          </a:r>
          <a:r>
            <a:rPr lang="en-US" sz="1500" kern="1200" noProof="0" dirty="0" err="1"/>
            <a:t>crescimento</a:t>
          </a:r>
          <a:r>
            <a:rPr lang="en-US" sz="1500" kern="1200" noProof="0" dirty="0"/>
            <a:t> das </a:t>
          </a:r>
          <a:r>
            <a:rPr lang="en-US" sz="1500" kern="1200" noProof="0" dirty="0" err="1"/>
            <a:t>varas</a:t>
          </a:r>
          <a:endParaRPr lang="en-US" sz="1500" kern="1200" noProof="0" dirty="0"/>
        </a:p>
        <a:p>
          <a:pPr marL="114300" lvl="1" indent="-114300" algn="l" defTabSz="666750">
            <a:lnSpc>
              <a:spcPct val="90000"/>
            </a:lnSpc>
            <a:spcBef>
              <a:spcPct val="0"/>
            </a:spcBef>
            <a:spcAft>
              <a:spcPct val="15000"/>
            </a:spcAft>
            <a:buChar char="•"/>
          </a:pPr>
          <a:r>
            <a:rPr lang="en-US" sz="1500" kern="1200" noProof="0" dirty="0" err="1"/>
            <a:t>Alteração</a:t>
          </a:r>
          <a:r>
            <a:rPr lang="en-US" sz="1500" kern="1200" noProof="0" dirty="0"/>
            <a:t> </a:t>
          </a:r>
          <a:r>
            <a:rPr lang="en-US" sz="1500" kern="1200" noProof="0" dirty="0" err="1"/>
            <a:t>na</a:t>
          </a:r>
          <a:r>
            <a:rPr lang="en-US" sz="1500" kern="1200" noProof="0" dirty="0"/>
            <a:t> </a:t>
          </a:r>
          <a:r>
            <a:rPr lang="en-US" sz="1500" kern="1200" noProof="0" dirty="0" err="1"/>
            <a:t>coloração</a:t>
          </a:r>
          <a:r>
            <a:rPr lang="en-US" sz="1500" kern="1200" noProof="0" dirty="0"/>
            <a:t> das </a:t>
          </a:r>
          <a:r>
            <a:rPr lang="en-US" sz="1500" kern="1200" noProof="0" dirty="0" err="1"/>
            <a:t>folhas</a:t>
          </a:r>
          <a:r>
            <a:rPr lang="en-US" sz="1500" kern="1200" noProof="0" dirty="0"/>
            <a:t> e </a:t>
          </a:r>
          <a:r>
            <a:rPr lang="en-US" sz="1500" kern="1200" noProof="0" dirty="0" err="1"/>
            <a:t>enrolamento</a:t>
          </a:r>
          <a:endParaRPr lang="en-US" sz="1500" kern="1200" noProof="0" dirty="0"/>
        </a:p>
        <a:p>
          <a:pPr marL="114300" lvl="1" indent="-114300" algn="l" defTabSz="666750">
            <a:lnSpc>
              <a:spcPct val="90000"/>
            </a:lnSpc>
            <a:spcBef>
              <a:spcPct val="0"/>
            </a:spcBef>
            <a:spcAft>
              <a:spcPct val="15000"/>
            </a:spcAft>
            <a:buChar char="•"/>
          </a:pPr>
          <a:r>
            <a:rPr lang="en-US" sz="1500" kern="1200" noProof="0" dirty="0" err="1"/>
            <a:t>Senescência</a:t>
          </a:r>
          <a:r>
            <a:rPr lang="en-US" sz="1500" kern="1200" noProof="0" dirty="0"/>
            <a:t> </a:t>
          </a:r>
          <a:r>
            <a:rPr lang="en-US" sz="1500" kern="1200" noProof="0" dirty="0" err="1"/>
            <a:t>prematura</a:t>
          </a:r>
          <a:r>
            <a:rPr lang="en-US" sz="1500" kern="1200" noProof="0" dirty="0"/>
            <a:t> das </a:t>
          </a:r>
          <a:r>
            <a:rPr lang="en-US" sz="1500" kern="1200" noProof="0" dirty="0" err="1"/>
            <a:t>folhas</a:t>
          </a:r>
          <a:endParaRPr lang="en-US" sz="1500" kern="1200" noProof="0" dirty="0"/>
        </a:p>
      </dsp:txBody>
      <dsp:txXfrm>
        <a:off x="1346200" y="1396999"/>
        <a:ext cx="4749800" cy="1269999"/>
      </dsp:txXfrm>
    </dsp:sp>
    <dsp:sp modelId="{E8218B51-3F1D-428E-95C6-C7BCEB07FFB2}">
      <dsp:nvSpPr>
        <dsp:cNvPr id="0" name=""/>
        <dsp:cNvSpPr/>
      </dsp:nvSpPr>
      <dsp:spPr>
        <a:xfrm>
          <a:off x="126999" y="1523999"/>
          <a:ext cx="1219200" cy="1015999"/>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E7503D-1277-4BDE-AE6C-754B861FAD02}">
      <dsp:nvSpPr>
        <dsp:cNvPr id="0" name=""/>
        <dsp:cNvSpPr/>
      </dsp:nvSpPr>
      <dsp:spPr>
        <a:xfrm>
          <a:off x="0" y="2793999"/>
          <a:ext cx="6096000" cy="1269999"/>
        </a:xfrm>
        <a:prstGeom prst="roundRect">
          <a:avLst>
            <a:gd name="adj" fmla="val 10000"/>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pt-PT" sz="1900" kern="1200" noProof="0" dirty="0"/>
            <a:t>Verão</a:t>
          </a:r>
        </a:p>
        <a:p>
          <a:pPr marL="114300" lvl="1" indent="-114300" algn="l" defTabSz="666750">
            <a:lnSpc>
              <a:spcPct val="90000"/>
            </a:lnSpc>
            <a:spcBef>
              <a:spcPct val="0"/>
            </a:spcBef>
            <a:spcAft>
              <a:spcPct val="15000"/>
            </a:spcAft>
            <a:buChar char="•"/>
          </a:pPr>
          <a:r>
            <a:rPr lang="pt-PT" sz="1500" kern="1200" noProof="0" dirty="0"/>
            <a:t>Não lignificação</a:t>
          </a:r>
        </a:p>
        <a:p>
          <a:pPr marL="114300" lvl="1" indent="-114300" algn="l" defTabSz="666750">
            <a:lnSpc>
              <a:spcPct val="90000"/>
            </a:lnSpc>
            <a:spcBef>
              <a:spcPct val="0"/>
            </a:spcBef>
            <a:spcAft>
              <a:spcPct val="15000"/>
            </a:spcAft>
            <a:buChar char="•"/>
          </a:pPr>
          <a:r>
            <a:rPr lang="pt-PT" sz="1500" kern="1200" noProof="0" dirty="0"/>
            <a:t>Dessecação das inflorescências e dos cachos</a:t>
          </a:r>
        </a:p>
      </dsp:txBody>
      <dsp:txXfrm>
        <a:off x="1346200" y="2793999"/>
        <a:ext cx="4749800" cy="1269999"/>
      </dsp:txXfrm>
    </dsp:sp>
    <dsp:sp modelId="{45B59797-5FC2-4641-90C2-031FFBD8EDCB}">
      <dsp:nvSpPr>
        <dsp:cNvPr id="0" name=""/>
        <dsp:cNvSpPr/>
      </dsp:nvSpPr>
      <dsp:spPr>
        <a:xfrm>
          <a:off x="126999" y="2920999"/>
          <a:ext cx="1219200" cy="101599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0" b="-30000"/>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3BD50-44DA-4EF6-90AB-A7727DA83A2E}">
      <dsp:nvSpPr>
        <dsp:cNvPr id="0" name=""/>
        <dsp:cNvSpPr/>
      </dsp:nvSpPr>
      <dsp:spPr>
        <a:xfrm>
          <a:off x="32655" y="1800201"/>
          <a:ext cx="1107281" cy="442912"/>
        </a:xfrm>
        <a:prstGeom prst="chevron">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fr-FR" sz="2300" kern="1200" dirty="0"/>
            <a:t>Apr</a:t>
          </a:r>
        </a:p>
      </dsp:txBody>
      <dsp:txXfrm>
        <a:off x="254111" y="1800201"/>
        <a:ext cx="664369" cy="442912"/>
      </dsp:txXfrm>
    </dsp:sp>
    <dsp:sp modelId="{C19C2721-484E-4A64-A896-BA02A165001D}">
      <dsp:nvSpPr>
        <dsp:cNvPr id="0" name=""/>
        <dsp:cNvSpPr/>
      </dsp:nvSpPr>
      <dsp:spPr>
        <a:xfrm>
          <a:off x="1029208" y="1800201"/>
          <a:ext cx="1107281" cy="442912"/>
        </a:xfrm>
        <a:prstGeom prst="chevron">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fr-FR" sz="2300" kern="1200" dirty="0"/>
            <a:t>May</a:t>
          </a:r>
        </a:p>
      </dsp:txBody>
      <dsp:txXfrm>
        <a:off x="1250664" y="1800201"/>
        <a:ext cx="664369" cy="442912"/>
      </dsp:txXfrm>
    </dsp:sp>
    <dsp:sp modelId="{B6E9C10E-578E-46A5-B943-51BA4DD90BA8}">
      <dsp:nvSpPr>
        <dsp:cNvPr id="0" name=""/>
        <dsp:cNvSpPr/>
      </dsp:nvSpPr>
      <dsp:spPr>
        <a:xfrm>
          <a:off x="2025761" y="1800201"/>
          <a:ext cx="1107281" cy="442912"/>
        </a:xfrm>
        <a:prstGeom prst="chevron">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fr-FR" sz="2300" kern="1200" dirty="0"/>
            <a:t>Jun</a:t>
          </a:r>
        </a:p>
      </dsp:txBody>
      <dsp:txXfrm>
        <a:off x="2247217" y="1800201"/>
        <a:ext cx="664369" cy="442912"/>
      </dsp:txXfrm>
    </dsp:sp>
    <dsp:sp modelId="{CAD8B023-F5DF-4702-9C94-85896E5DD9A0}">
      <dsp:nvSpPr>
        <dsp:cNvPr id="0" name=""/>
        <dsp:cNvSpPr/>
      </dsp:nvSpPr>
      <dsp:spPr>
        <a:xfrm>
          <a:off x="3022314" y="1800201"/>
          <a:ext cx="1107281" cy="442912"/>
        </a:xfrm>
        <a:prstGeom prst="chevron">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fr-FR" sz="2300" kern="1200" dirty="0"/>
            <a:t>Jul</a:t>
          </a:r>
        </a:p>
      </dsp:txBody>
      <dsp:txXfrm>
        <a:off x="3243770" y="1800201"/>
        <a:ext cx="664369" cy="442912"/>
      </dsp:txXfrm>
    </dsp:sp>
    <dsp:sp modelId="{48036C4D-0A93-4CAB-989B-CF055CD606A0}">
      <dsp:nvSpPr>
        <dsp:cNvPr id="0" name=""/>
        <dsp:cNvSpPr/>
      </dsp:nvSpPr>
      <dsp:spPr>
        <a:xfrm>
          <a:off x="3989189" y="1810543"/>
          <a:ext cx="1107281" cy="442912"/>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fr-FR" sz="2300" kern="1200" dirty="0"/>
            <a:t>Aug</a:t>
          </a:r>
        </a:p>
      </dsp:txBody>
      <dsp:txXfrm>
        <a:off x="4210645" y="1810543"/>
        <a:ext cx="664369" cy="442912"/>
      </dsp:txXfrm>
    </dsp:sp>
    <dsp:sp modelId="{AFFEE4E8-1DDE-47AF-915D-7452B541F0FD}">
      <dsp:nvSpPr>
        <dsp:cNvPr id="0" name=""/>
        <dsp:cNvSpPr/>
      </dsp:nvSpPr>
      <dsp:spPr>
        <a:xfrm>
          <a:off x="4985742" y="1810543"/>
          <a:ext cx="1107281" cy="442912"/>
        </a:xfrm>
        <a:prstGeom prst="chevron">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fr-FR" sz="2300" kern="1200" dirty="0"/>
            <a:t>Sep</a:t>
          </a:r>
        </a:p>
      </dsp:txBody>
      <dsp:txXfrm>
        <a:off x="5207198" y="1810543"/>
        <a:ext cx="664369" cy="442912"/>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667811-4931-4AEE-8E7B-FBF25EA6004C}" type="datetimeFigureOut">
              <a:rPr lang="fr-FR" smtClean="0"/>
              <a:t>26/09/2017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C3FAFE-4A52-4137-B861-B500F19A77AE}" type="slidenum">
              <a:rPr lang="fr-FR" smtClean="0"/>
              <a:t>‹nº›</a:t>
            </a:fld>
            <a:endParaRPr lang="fr-FR"/>
          </a:p>
        </p:txBody>
      </p:sp>
    </p:spTree>
    <p:extLst>
      <p:ext uri="{BB962C8B-B14F-4D97-AF65-F5344CB8AC3E}">
        <p14:creationId xmlns:p14="http://schemas.microsoft.com/office/powerpoint/2010/main" val="141762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a:t>
            </a:fld>
            <a:endParaRPr lang="fr-FR"/>
          </a:p>
        </p:txBody>
      </p:sp>
    </p:spTree>
    <p:extLst>
      <p:ext uri="{BB962C8B-B14F-4D97-AF65-F5344CB8AC3E}">
        <p14:creationId xmlns:p14="http://schemas.microsoft.com/office/powerpoint/2010/main" val="465802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O </a:t>
            </a:r>
            <a:r>
              <a:rPr lang="pt-PT" i="1" dirty="0" err="1"/>
              <a:t>Scaphoideus</a:t>
            </a:r>
            <a:r>
              <a:rPr lang="pt-PT" i="1" dirty="0"/>
              <a:t> </a:t>
            </a:r>
            <a:r>
              <a:rPr lang="pt-PT" i="1" dirty="0" err="1"/>
              <a:t>titanus</a:t>
            </a:r>
            <a:r>
              <a:rPr lang="pt-PT" i="1" dirty="0"/>
              <a:t> </a:t>
            </a:r>
            <a:r>
              <a:rPr lang="pt-PT" dirty="0"/>
              <a:t>alimenta-se nas folhas da videira. Geralmente, admite-se que o </a:t>
            </a:r>
            <a:r>
              <a:rPr lang="pt-PT" i="1" dirty="0" err="1"/>
              <a:t>Scaphoideus</a:t>
            </a:r>
            <a:r>
              <a:rPr lang="pt-PT" i="1" dirty="0"/>
              <a:t> </a:t>
            </a:r>
            <a:r>
              <a:rPr lang="pt-PT" i="1" dirty="0" err="1"/>
              <a:t>titanus</a:t>
            </a:r>
            <a:r>
              <a:rPr lang="pt-PT" i="1" dirty="0"/>
              <a:t> </a:t>
            </a:r>
            <a:r>
              <a:rPr lang="pt-PT" dirty="0"/>
              <a:t>alimenta-se sobretudo nos vasos do floema, mas também pode procurar a seiva no xilema. As ninfas preferem alimentar-se nas pequenas nervuras da folha e os adultos alimentam-se mais nas nervuras maiores ou nos pecíolos. Desde o primeiro instar </a:t>
            </a:r>
            <a:r>
              <a:rPr lang="pt-PT" dirty="0" err="1"/>
              <a:t>ninfal</a:t>
            </a:r>
            <a:r>
              <a:rPr lang="pt-PT" dirty="0"/>
              <a:t>, S. </a:t>
            </a:r>
            <a:r>
              <a:rPr lang="pt-PT" dirty="0" err="1"/>
              <a:t>titanus</a:t>
            </a:r>
            <a:r>
              <a:rPr lang="pt-PT" dirty="0"/>
              <a:t> pode adquirir o </a:t>
            </a:r>
            <a:r>
              <a:rPr lang="pt-PT" dirty="0" err="1"/>
              <a:t>fitoplasma</a:t>
            </a:r>
            <a:r>
              <a:rPr lang="pt-PT" dirty="0"/>
              <a:t> quando se alimenta de plantas infectadas, permanecendo infectado pelo resto da vida. É necessário um período de incubação de um mês para que o vector se torne infeccioso. Durante este período, o </a:t>
            </a:r>
            <a:r>
              <a:rPr lang="pt-PT" dirty="0" err="1"/>
              <a:t>fitoplasma</a:t>
            </a:r>
            <a:r>
              <a:rPr lang="pt-PT" dirty="0"/>
              <a:t> circula e multiplica-se na cigarrinha para atingir às glândulas salivares, onde a taxa de multiplicação é ainda maior. Assim que a concentração de </a:t>
            </a:r>
            <a:r>
              <a:rPr lang="pt-PT" dirty="0" err="1"/>
              <a:t>fitoplasma</a:t>
            </a:r>
            <a:r>
              <a:rPr lang="pt-PT" dirty="0"/>
              <a:t> nas glândulas salivares é suficiente, o agente infeccioso pode ser transmitido para uma planta saudável em cada processo de ingestão.</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10</a:t>
            </a:fld>
            <a:endParaRPr lang="fr-FR"/>
          </a:p>
        </p:txBody>
      </p:sp>
    </p:spTree>
    <p:extLst>
      <p:ext uri="{BB962C8B-B14F-4D97-AF65-F5344CB8AC3E}">
        <p14:creationId xmlns:p14="http://schemas.microsoft.com/office/powerpoint/2010/main" val="2105636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Na Europa, o </a:t>
            </a:r>
            <a:r>
              <a:rPr lang="pt-PT" i="1" dirty="0"/>
              <a:t>S. </a:t>
            </a:r>
            <a:r>
              <a:rPr lang="pt-PT" i="1" dirty="0" err="1"/>
              <a:t>titanus</a:t>
            </a:r>
            <a:r>
              <a:rPr lang="pt-PT" i="1" dirty="0"/>
              <a:t> </a:t>
            </a:r>
            <a:r>
              <a:rPr lang="pt-PT" dirty="0"/>
              <a:t>está fortemente associado à </a:t>
            </a:r>
            <a:r>
              <a:rPr lang="pt-PT" i="1" dirty="0" err="1"/>
              <a:t>Vitis</a:t>
            </a:r>
            <a:r>
              <a:rPr lang="pt-PT" i="1" dirty="0"/>
              <a:t> </a:t>
            </a:r>
            <a:r>
              <a:rPr lang="pt-PT" i="1" dirty="0" err="1"/>
              <a:t>vinifera</a:t>
            </a:r>
            <a:r>
              <a:rPr lang="pt-PT" dirty="0"/>
              <a:t> mas, ocasionalmente, pode ser encontrado noutras plantas, como na </a:t>
            </a:r>
            <a:r>
              <a:rPr lang="pt-PT" i="1" dirty="0" err="1"/>
              <a:t>Salix</a:t>
            </a:r>
            <a:r>
              <a:rPr lang="pt-PT" i="1" dirty="0"/>
              <a:t> </a:t>
            </a:r>
            <a:r>
              <a:rPr lang="pt-PT" i="1" dirty="0" err="1"/>
              <a:t>viminalis</a:t>
            </a:r>
            <a:r>
              <a:rPr lang="pt-PT" i="1" dirty="0"/>
              <a:t> </a:t>
            </a:r>
            <a:r>
              <a:rPr lang="pt-PT" dirty="0"/>
              <a:t>e </a:t>
            </a:r>
            <a:r>
              <a:rPr lang="pt-PT" i="1" dirty="0" err="1"/>
              <a:t>Prunus</a:t>
            </a:r>
            <a:r>
              <a:rPr lang="pt-PT" i="1" dirty="0"/>
              <a:t> </a:t>
            </a:r>
            <a:r>
              <a:rPr lang="pt-PT" i="1" dirty="0" err="1"/>
              <a:t>persica</a:t>
            </a:r>
            <a:r>
              <a:rPr lang="pt-PT" dirty="0"/>
              <a:t>. O </a:t>
            </a:r>
            <a:r>
              <a:rPr lang="pt-PT" dirty="0" err="1"/>
              <a:t>insecto</a:t>
            </a:r>
            <a:r>
              <a:rPr lang="pt-PT" dirty="0"/>
              <a:t> realiza todo o seu ciclo de vida na videira mas, pode ocasionalmente, alimentar-se de outras plantas. O </a:t>
            </a:r>
            <a:r>
              <a:rPr lang="pt-PT" i="1" dirty="0"/>
              <a:t>S. </a:t>
            </a:r>
            <a:r>
              <a:rPr lang="pt-PT" i="1" dirty="0" err="1"/>
              <a:t>titanus</a:t>
            </a:r>
            <a:r>
              <a:rPr lang="pt-PT" i="1" dirty="0"/>
              <a:t> </a:t>
            </a:r>
            <a:r>
              <a:rPr lang="pt-PT" dirty="0"/>
              <a:t>pode ter preferência</a:t>
            </a:r>
            <a:r>
              <a:rPr lang="pt-PT" baseline="0" dirty="0"/>
              <a:t> nas castas</a:t>
            </a:r>
            <a:r>
              <a:rPr lang="pt-PT" dirty="0"/>
              <a:t>: em vinhas com diferentes castas, foram observados diferentes níveis populacionais em cada casta.</a:t>
            </a:r>
            <a:br>
              <a:rPr lang="pt-PT" dirty="0"/>
            </a:br>
            <a:br>
              <a:rPr lang="pt-PT" dirty="0"/>
            </a:br>
            <a:r>
              <a:rPr lang="pt-PT" dirty="0"/>
              <a:t>O </a:t>
            </a:r>
            <a:r>
              <a:rPr lang="pt-PT" i="1" dirty="0"/>
              <a:t>S. </a:t>
            </a:r>
            <a:r>
              <a:rPr lang="pt-PT" i="1" dirty="0" err="1"/>
              <a:t>titanus</a:t>
            </a:r>
            <a:r>
              <a:rPr lang="pt-PT" i="1" dirty="0"/>
              <a:t> </a:t>
            </a:r>
            <a:r>
              <a:rPr lang="pt-PT" dirty="0"/>
              <a:t>está associado à videira, mas o fitoplasma da FD pode ser encontrado</a:t>
            </a:r>
            <a:r>
              <a:rPr lang="pt-PT" baseline="0" dirty="0"/>
              <a:t> n</a:t>
            </a:r>
            <a:r>
              <a:rPr lang="pt-PT" dirty="0"/>
              <a:t>outras espécies como a </a:t>
            </a:r>
            <a:r>
              <a:rPr lang="pt-PT" i="1" dirty="0" err="1"/>
              <a:t>Alnus</a:t>
            </a:r>
            <a:r>
              <a:rPr lang="pt-PT" i="1" dirty="0"/>
              <a:t> glutinosa</a:t>
            </a:r>
            <a:r>
              <a:rPr lang="pt-PT" dirty="0"/>
              <a:t>, </a:t>
            </a:r>
            <a:r>
              <a:rPr lang="pt-PT" i="1" dirty="0" err="1"/>
              <a:t>Clematis</a:t>
            </a:r>
            <a:r>
              <a:rPr lang="pt-PT" i="1" dirty="0"/>
              <a:t> </a:t>
            </a:r>
            <a:r>
              <a:rPr lang="pt-PT" i="1" dirty="0" err="1"/>
              <a:t>vitalba</a:t>
            </a:r>
            <a:r>
              <a:rPr lang="pt-PT" i="0" baseline="0" dirty="0"/>
              <a:t> e</a:t>
            </a:r>
            <a:r>
              <a:rPr lang="pt-PT" dirty="0"/>
              <a:t> </a:t>
            </a:r>
            <a:r>
              <a:rPr lang="pt-PT" i="1" dirty="0" err="1"/>
              <a:t>Ailanthus</a:t>
            </a:r>
            <a:r>
              <a:rPr lang="pt-PT" i="1" dirty="0"/>
              <a:t> </a:t>
            </a:r>
            <a:r>
              <a:rPr lang="pt-PT" i="1" dirty="0" err="1"/>
              <a:t>altissima</a:t>
            </a:r>
            <a:r>
              <a:rPr lang="pt-PT" i="1" dirty="0"/>
              <a:t>.</a:t>
            </a:r>
            <a:r>
              <a:rPr lang="pt-PT" dirty="0"/>
              <a:t> Outras espécies de </a:t>
            </a:r>
            <a:r>
              <a:rPr lang="pt-PT" dirty="0" err="1"/>
              <a:t>vectores</a:t>
            </a:r>
            <a:r>
              <a:rPr lang="pt-PT" dirty="0"/>
              <a:t>, como o </a:t>
            </a:r>
            <a:r>
              <a:rPr lang="pt-PT" i="1" dirty="0" err="1"/>
              <a:t>Dictyophara</a:t>
            </a:r>
            <a:r>
              <a:rPr lang="pt-PT" i="1" dirty="0"/>
              <a:t> </a:t>
            </a:r>
            <a:r>
              <a:rPr lang="pt-PT" i="1" dirty="0" err="1"/>
              <a:t>europaea</a:t>
            </a:r>
            <a:r>
              <a:rPr lang="pt-PT" i="1" dirty="0"/>
              <a:t> </a:t>
            </a:r>
            <a:r>
              <a:rPr lang="pt-PT" dirty="0"/>
              <a:t>e o </a:t>
            </a:r>
            <a:r>
              <a:rPr lang="pt-PT" i="1" dirty="0" err="1"/>
              <a:t>Oncopsis</a:t>
            </a:r>
            <a:r>
              <a:rPr lang="pt-PT" i="1" dirty="0"/>
              <a:t> </a:t>
            </a:r>
            <a:r>
              <a:rPr lang="pt-PT" i="1" dirty="0" err="1"/>
              <a:t>alni</a:t>
            </a:r>
            <a:r>
              <a:rPr lang="pt-PT" dirty="0"/>
              <a:t>, podem transmitir o fitoplasma para vinha. Mas esse fenómeno parece ser extremamente esporádico. Assim, a probabilidade de transmissão é baixa, pois esses </a:t>
            </a:r>
            <a:r>
              <a:rPr lang="pt-PT" dirty="0" err="1"/>
              <a:t>vectores</a:t>
            </a:r>
            <a:r>
              <a:rPr lang="pt-PT" dirty="0"/>
              <a:t> alimentam-se raramente na videira, ao contrário do </a:t>
            </a:r>
            <a:r>
              <a:rPr lang="pt-PT" i="1" dirty="0"/>
              <a:t>S. </a:t>
            </a:r>
            <a:r>
              <a:rPr lang="pt-PT" i="1" dirty="0" err="1"/>
              <a:t>titanus</a:t>
            </a:r>
            <a:r>
              <a:rPr lang="pt-PT" i="1" dirty="0"/>
              <a:t>.</a:t>
            </a:r>
            <a:br>
              <a:rPr lang="pt-PT" dirty="0"/>
            </a:br>
            <a:br>
              <a:rPr lang="pt-PT" dirty="0"/>
            </a:br>
            <a:r>
              <a:rPr lang="pt-PT" dirty="0"/>
              <a:t>Quando uma videira é </a:t>
            </a:r>
            <a:r>
              <a:rPr lang="pt-PT" dirty="0" err="1"/>
              <a:t>infectada</a:t>
            </a:r>
            <a:r>
              <a:rPr lang="pt-PT" dirty="0"/>
              <a:t>, o fitoplasma coloniza todas as partes da planta através do floema,</a:t>
            </a:r>
            <a:r>
              <a:rPr lang="pt-PT" baseline="0" dirty="0"/>
              <a:t> constituindo </a:t>
            </a:r>
            <a:r>
              <a:rPr lang="pt-PT" dirty="0"/>
              <a:t>uma fonte de </a:t>
            </a:r>
            <a:r>
              <a:rPr lang="pt-PT" dirty="0" err="1"/>
              <a:t>infecção</a:t>
            </a:r>
            <a:r>
              <a:rPr lang="pt-PT" dirty="0"/>
              <a:t>. Ao se alimentarem da videira e posteriormente passarem de videira em videira, o </a:t>
            </a:r>
            <a:r>
              <a:rPr lang="pt-PT" i="1" dirty="0"/>
              <a:t>S. </a:t>
            </a:r>
            <a:r>
              <a:rPr lang="pt-PT" i="1" dirty="0" err="1"/>
              <a:t>titanus</a:t>
            </a:r>
            <a:r>
              <a:rPr lang="pt-PT" i="1" dirty="0"/>
              <a:t> </a:t>
            </a:r>
            <a:r>
              <a:rPr lang="pt-PT" dirty="0"/>
              <a:t>propaga a doença. Portanto, a taxa de </a:t>
            </a:r>
            <a:r>
              <a:rPr lang="pt-PT" dirty="0" err="1"/>
              <a:t>infecção</a:t>
            </a:r>
            <a:r>
              <a:rPr lang="pt-PT" dirty="0"/>
              <a:t> no ano N está fortemente correlacionada com as populações dos </a:t>
            </a:r>
            <a:r>
              <a:rPr lang="pt-PT" dirty="0" err="1"/>
              <a:t>vectores</a:t>
            </a:r>
            <a:r>
              <a:rPr lang="pt-PT" dirty="0"/>
              <a:t> no ano N-1. Sem tratamento </a:t>
            </a:r>
            <a:r>
              <a:rPr lang="pt-PT" dirty="0" err="1"/>
              <a:t>insecticida</a:t>
            </a:r>
            <a:r>
              <a:rPr lang="pt-PT" dirty="0"/>
              <a:t>, as populações de </a:t>
            </a:r>
            <a:r>
              <a:rPr lang="pt-PT" i="1" dirty="0"/>
              <a:t>S. </a:t>
            </a:r>
            <a:r>
              <a:rPr lang="pt-PT" i="1" dirty="0" err="1"/>
              <a:t>titanus</a:t>
            </a:r>
            <a:r>
              <a:rPr lang="pt-PT" i="1" dirty="0"/>
              <a:t> </a:t>
            </a:r>
            <a:r>
              <a:rPr lang="pt-PT" dirty="0"/>
              <a:t>na vinha podem atingir uma magnitude de milhares de indivíduos por hectare, conduzindo a uma disseminação rápida da doença e com um número crescente de videiras </a:t>
            </a:r>
            <a:r>
              <a:rPr lang="pt-PT" dirty="0" err="1"/>
              <a:t>infectadas</a:t>
            </a:r>
            <a:r>
              <a:rPr lang="pt-PT" dirty="0"/>
              <a:t> até 10 vezes por ano!</a:t>
            </a: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11</a:t>
            </a:fld>
            <a:endParaRPr lang="fr-FR"/>
          </a:p>
        </p:txBody>
      </p:sp>
    </p:spTree>
    <p:extLst>
      <p:ext uri="{BB962C8B-B14F-4D97-AF65-F5344CB8AC3E}">
        <p14:creationId xmlns:p14="http://schemas.microsoft.com/office/powerpoint/2010/main" val="2982050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pt-PT" dirty="0"/>
              <a:t>Os tratamentos insecticidas dirigidos ao </a:t>
            </a:r>
            <a:r>
              <a:rPr lang="pt-PT" i="1" dirty="0" err="1"/>
              <a:t>Scaphoideus</a:t>
            </a:r>
            <a:r>
              <a:rPr lang="pt-PT" i="1" dirty="0"/>
              <a:t> </a:t>
            </a:r>
            <a:r>
              <a:rPr lang="pt-PT" i="1" dirty="0" err="1"/>
              <a:t>titanus</a:t>
            </a:r>
            <a:r>
              <a:rPr lang="pt-PT" i="1" dirty="0"/>
              <a:t> </a:t>
            </a:r>
            <a:r>
              <a:rPr lang="pt-PT" dirty="0"/>
              <a:t>são essenciais para diminuir as populações e, assim, reduzir a velocidade e/ou o risco de surto de FD. Para ser eficiente e porque o </a:t>
            </a:r>
            <a:r>
              <a:rPr lang="pt-PT" i="1" dirty="0" err="1"/>
              <a:t>Scaphoideus</a:t>
            </a:r>
            <a:r>
              <a:rPr lang="pt-PT" i="1" dirty="0"/>
              <a:t> </a:t>
            </a:r>
            <a:r>
              <a:rPr lang="pt-PT" i="1" dirty="0" err="1"/>
              <a:t>titanus</a:t>
            </a:r>
            <a:r>
              <a:rPr lang="pt-PT" i="1" dirty="0"/>
              <a:t> </a:t>
            </a:r>
            <a:r>
              <a:rPr lang="pt-PT" dirty="0"/>
              <a:t>é um insecto resistente e eficiente na disseminação da</a:t>
            </a:r>
            <a:r>
              <a:rPr lang="pt-PT" baseline="0" dirty="0"/>
              <a:t> doença</a:t>
            </a:r>
            <a:r>
              <a:rPr lang="pt-PT" dirty="0"/>
              <a:t>, os tratamentos inseticidas devem ser aplicados no momento ideal (maximizando a oportunidade de tratamento)</a:t>
            </a:r>
          </a:p>
          <a:p>
            <a:endParaRPr lang="pt-PT" dirty="0"/>
          </a:p>
          <a:p>
            <a:r>
              <a:rPr lang="pt-PT" dirty="0"/>
              <a:t>O timing ideal e o número de tratamentos inseticidas são definidos por Decreto-Lei</a:t>
            </a:r>
            <a:r>
              <a:rPr lang="pt-PT" baseline="0" dirty="0"/>
              <a:t> </a:t>
            </a:r>
            <a:r>
              <a:rPr lang="pt-PT" dirty="0"/>
              <a:t>nacional, pois a FD é uma doença de quarentena. </a:t>
            </a:r>
          </a:p>
          <a:p>
            <a:endParaRPr lang="pt-PT" dirty="0"/>
          </a:p>
          <a:p>
            <a:r>
              <a:rPr lang="pt-PT" dirty="0"/>
              <a:t>A data do primeiro tratamento obrigatório geralmente é determinada pela</a:t>
            </a:r>
            <a:r>
              <a:rPr lang="pt-PT" baseline="0" dirty="0"/>
              <a:t> organização nacional responsável pela gestão e controlo da doença.</a:t>
            </a:r>
            <a:endParaRPr lang="pt-PT" dirty="0"/>
          </a:p>
          <a:p>
            <a:endParaRPr lang="pt-PT" dirty="0"/>
          </a:p>
          <a:p>
            <a:r>
              <a:rPr lang="pt-PT" dirty="0"/>
              <a:t>Para determinar esta data, podem ser usadas caixas de emergência para detectar as primeiras ninfas e deve ser realizada pelo menos uma monitorização do primeiro estágio </a:t>
            </a:r>
            <a:r>
              <a:rPr lang="pt-PT" dirty="0" err="1"/>
              <a:t>ninfal</a:t>
            </a:r>
            <a:r>
              <a:rPr lang="pt-PT" dirty="0"/>
              <a:t> (N1) em parcelas controlo. Nestas caixas é colocada madeira de 2 anos duma parcela com presença do insecto/infectada no ano anterior e uma armadilha </a:t>
            </a:r>
            <a:r>
              <a:rPr lang="pt-PT" dirty="0" err="1"/>
              <a:t>cromotrópica</a:t>
            </a:r>
            <a:r>
              <a:rPr lang="pt-PT" dirty="0"/>
              <a:t>. Quando os ovos eclodem, as ninfas ficam presas nessa armadilha. A data de observação das primeiras ninfas é registada e confirmada alguns dias depois no campo.</a:t>
            </a:r>
          </a:p>
          <a:p>
            <a:r>
              <a:rPr lang="pt-PT" dirty="0"/>
              <a:t>O primeiro tratamento inseticida é posicionado um mês após a primeira eclosão.</a:t>
            </a:r>
          </a:p>
          <a:p>
            <a:r>
              <a:rPr lang="pt-PT" dirty="0"/>
              <a:t>O segundo tratamento pode ser posicionado no final do</a:t>
            </a:r>
            <a:r>
              <a:rPr lang="pt-PT" baseline="0" dirty="0"/>
              <a:t> período de</a:t>
            </a:r>
            <a:r>
              <a:rPr lang="pt-PT" dirty="0"/>
              <a:t> remanescência do primeiro tratamento (1 semana em Vinhas BIO e até 3 semanas nos restantes modos de produção) com o objetivo de cobrir o final do</a:t>
            </a:r>
            <a:r>
              <a:rPr lang="pt-PT" baseline="0" dirty="0"/>
              <a:t> período de </a:t>
            </a:r>
            <a:r>
              <a:rPr lang="pt-PT" dirty="0"/>
              <a:t>eclosão na área onde a população de </a:t>
            </a:r>
            <a:r>
              <a:rPr lang="pt-PT" i="1" dirty="0"/>
              <a:t>S. </a:t>
            </a:r>
            <a:r>
              <a:rPr lang="pt-PT" i="1" dirty="0" err="1"/>
              <a:t>titanus</a:t>
            </a:r>
            <a:r>
              <a:rPr lang="pt-PT" i="1" dirty="0"/>
              <a:t> </a:t>
            </a:r>
            <a:r>
              <a:rPr lang="pt-PT" dirty="0"/>
              <a:t>é alta ou os</a:t>
            </a:r>
            <a:r>
              <a:rPr lang="pt-PT" baseline="0" dirty="0"/>
              <a:t> </a:t>
            </a:r>
            <a:r>
              <a:rPr lang="pt-PT" dirty="0"/>
              <a:t>adultos em áreas onde a população </a:t>
            </a:r>
            <a:r>
              <a:rPr lang="pt-PT" i="1" dirty="0"/>
              <a:t>de S. </a:t>
            </a:r>
            <a:r>
              <a:rPr lang="pt-PT" i="1" dirty="0" err="1"/>
              <a:t>titanus</a:t>
            </a:r>
            <a:r>
              <a:rPr lang="pt-PT" dirty="0"/>
              <a:t> é baixa.</a:t>
            </a:r>
          </a:p>
          <a:p>
            <a:r>
              <a:rPr lang="pt-PT" dirty="0"/>
              <a:t>De acordo com a região e dentro de uma mesma região, um terceiro tratamento pode ou não ser aplicado. Este é determinado por decreto de acordo com o histórico de FD da área. Além disso, a monitorização dos</a:t>
            </a:r>
            <a:r>
              <a:rPr lang="pt-PT" baseline="0" dirty="0"/>
              <a:t> </a:t>
            </a:r>
            <a:r>
              <a:rPr lang="pt-PT" dirty="0"/>
              <a:t>adultos pode ajudar a determinar se um terceiro tratamento deve ser aplicado. Uma alta frequência de </a:t>
            </a:r>
            <a:r>
              <a:rPr lang="pt-PT" dirty="0" err="1"/>
              <a:t>insectos</a:t>
            </a:r>
            <a:r>
              <a:rPr lang="pt-PT" dirty="0"/>
              <a:t> adultos significa que o risco de contaminação é alto e um tratamento adicional deve/tem</a:t>
            </a:r>
            <a:r>
              <a:rPr lang="pt-PT" baseline="0" dirty="0"/>
              <a:t> que</a:t>
            </a:r>
            <a:r>
              <a:rPr lang="pt-PT" dirty="0"/>
              <a:t> ser aplicado.</a:t>
            </a:r>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12</a:t>
            </a:fld>
            <a:endParaRPr lang="fr-FR"/>
          </a:p>
        </p:txBody>
      </p:sp>
    </p:spTree>
    <p:extLst>
      <p:ext uri="{BB962C8B-B14F-4D97-AF65-F5344CB8AC3E}">
        <p14:creationId xmlns:p14="http://schemas.microsoft.com/office/powerpoint/2010/main" val="2085493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pt-PT" sz="1200" kern="1200" dirty="0">
                <a:solidFill>
                  <a:schemeClr val="tx1"/>
                </a:solidFill>
                <a:effectLst/>
                <a:latin typeface="+mn-lt"/>
                <a:ea typeface="+mn-ea"/>
                <a:cs typeface="+mn-cs"/>
              </a:rPr>
              <a:t>Em Agricultura</a:t>
            </a:r>
            <a:r>
              <a:rPr lang="pt-PT" sz="1200" kern="1200" baseline="0" dirty="0">
                <a:solidFill>
                  <a:schemeClr val="tx1"/>
                </a:solidFill>
                <a:effectLst/>
                <a:latin typeface="+mn-lt"/>
                <a:ea typeface="+mn-ea"/>
                <a:cs typeface="+mn-cs"/>
              </a:rPr>
              <a:t> Biológica</a:t>
            </a:r>
            <a:r>
              <a:rPr lang="pt-PT" sz="1200" kern="1200" dirty="0">
                <a:solidFill>
                  <a:schemeClr val="tx1"/>
                </a:solidFill>
                <a:effectLst/>
                <a:latin typeface="+mn-lt"/>
                <a:ea typeface="+mn-ea"/>
                <a:cs typeface="+mn-cs"/>
              </a:rPr>
              <a:t>, a prevenção é ainda mais crucial, a presença de </a:t>
            </a:r>
            <a:r>
              <a:rPr lang="pt-PT" sz="1200" i="1" kern="1200" dirty="0" err="1">
                <a:solidFill>
                  <a:schemeClr val="tx1"/>
                </a:solidFill>
                <a:effectLst/>
                <a:latin typeface="+mn-lt"/>
                <a:ea typeface="+mn-ea"/>
                <a:cs typeface="+mn-cs"/>
              </a:rPr>
              <a:t>Scaphoideus</a:t>
            </a:r>
            <a:r>
              <a:rPr lang="pt-PT" sz="1200" i="1" kern="1200" dirty="0">
                <a:solidFill>
                  <a:schemeClr val="tx1"/>
                </a:solidFill>
                <a:effectLst/>
                <a:latin typeface="+mn-lt"/>
                <a:ea typeface="+mn-ea"/>
                <a:cs typeface="+mn-cs"/>
              </a:rPr>
              <a:t> </a:t>
            </a:r>
            <a:r>
              <a:rPr lang="pt-PT" sz="1200" i="1" kern="1200" dirty="0" err="1">
                <a:solidFill>
                  <a:schemeClr val="tx1"/>
                </a:solidFill>
                <a:effectLst/>
                <a:latin typeface="+mn-lt"/>
                <a:ea typeface="+mn-ea"/>
                <a:cs typeface="+mn-cs"/>
              </a:rPr>
              <a:t>titanus</a:t>
            </a:r>
            <a:r>
              <a:rPr lang="pt-PT" sz="1200" i="1" kern="1200" dirty="0">
                <a:solidFill>
                  <a:schemeClr val="tx1"/>
                </a:solidFill>
                <a:effectLst/>
                <a:latin typeface="+mn-lt"/>
                <a:ea typeface="+mn-ea"/>
                <a:cs typeface="+mn-cs"/>
              </a:rPr>
              <a:t> </a:t>
            </a:r>
            <a:r>
              <a:rPr lang="pt-PT" sz="1200" kern="1200" dirty="0">
                <a:solidFill>
                  <a:schemeClr val="tx1"/>
                </a:solidFill>
                <a:effectLst/>
                <a:latin typeface="+mn-lt"/>
                <a:ea typeface="+mn-ea"/>
                <a:cs typeface="+mn-cs"/>
              </a:rPr>
              <a:t>na parcela precisa de monitorização</a:t>
            </a:r>
            <a:r>
              <a:rPr lang="pt-PT" sz="1200" kern="1200" baseline="0" dirty="0">
                <a:solidFill>
                  <a:schemeClr val="tx1"/>
                </a:solidFill>
                <a:effectLst/>
                <a:latin typeface="+mn-lt"/>
                <a:ea typeface="+mn-ea"/>
                <a:cs typeface="+mn-cs"/>
              </a:rPr>
              <a:t> </a:t>
            </a:r>
            <a:r>
              <a:rPr lang="pt-PT" sz="1200" kern="1200" dirty="0">
                <a:solidFill>
                  <a:schemeClr val="tx1"/>
                </a:solidFill>
                <a:effectLst/>
                <a:latin typeface="+mn-lt"/>
                <a:ea typeface="+mn-ea"/>
                <a:cs typeface="+mn-cs"/>
              </a:rPr>
              <a:t>com muita precisão, especialmente quando a parcela está próxima de uma área onde a presença de FD foi confirmada. Os tratamentos inseticidas contra o </a:t>
            </a:r>
            <a:r>
              <a:rPr lang="pt-PT" sz="1200" kern="1200" dirty="0" err="1">
                <a:solidFill>
                  <a:schemeClr val="tx1"/>
                </a:solidFill>
                <a:effectLst/>
                <a:latin typeface="+mn-lt"/>
                <a:ea typeface="+mn-ea"/>
                <a:cs typeface="+mn-cs"/>
              </a:rPr>
              <a:t>vector</a:t>
            </a:r>
            <a:r>
              <a:rPr lang="pt-PT" sz="1200" kern="1200" dirty="0">
                <a:solidFill>
                  <a:schemeClr val="tx1"/>
                </a:solidFill>
                <a:effectLst/>
                <a:latin typeface="+mn-lt"/>
                <a:ea typeface="+mn-ea"/>
                <a:cs typeface="+mn-cs"/>
              </a:rPr>
              <a:t> são realizados em alguns países europeus</a:t>
            </a:r>
            <a:r>
              <a:rPr lang="pt-PT" sz="1200" kern="1200" baseline="0" dirty="0">
                <a:solidFill>
                  <a:schemeClr val="tx1"/>
                </a:solidFill>
                <a:effectLst/>
                <a:latin typeface="+mn-lt"/>
                <a:ea typeface="+mn-ea"/>
                <a:cs typeface="+mn-cs"/>
              </a:rPr>
              <a:t> e </a:t>
            </a:r>
            <a:r>
              <a:rPr lang="pt-PT" sz="1200" kern="1200" dirty="0">
                <a:solidFill>
                  <a:schemeClr val="tx1"/>
                </a:solidFill>
                <a:effectLst/>
                <a:latin typeface="+mn-lt"/>
                <a:ea typeface="+mn-ea"/>
                <a:cs typeface="+mn-cs"/>
              </a:rPr>
              <a:t>são baseados em </a:t>
            </a:r>
            <a:r>
              <a:rPr lang="pt-PT" sz="1200" kern="1200" dirty="0" err="1">
                <a:solidFill>
                  <a:schemeClr val="tx1"/>
                </a:solidFill>
                <a:effectLst/>
                <a:latin typeface="+mn-lt"/>
                <a:ea typeface="+mn-ea"/>
                <a:cs typeface="+mn-cs"/>
              </a:rPr>
              <a:t>pyrethrum</a:t>
            </a:r>
            <a:r>
              <a:rPr lang="pt-PT" sz="1200" kern="1200" dirty="0">
                <a:solidFill>
                  <a:schemeClr val="tx1"/>
                </a:solidFill>
                <a:effectLst/>
                <a:latin typeface="+mn-lt"/>
                <a:ea typeface="+mn-ea"/>
                <a:cs typeface="+mn-cs"/>
              </a:rPr>
              <a:t> natural e </a:t>
            </a:r>
            <a:r>
              <a:rPr lang="en-GB" sz="1200" kern="1200" dirty="0" err="1">
                <a:solidFill>
                  <a:schemeClr val="tx1"/>
                </a:solidFill>
                <a:effectLst/>
                <a:latin typeface="+mn-lt"/>
                <a:ea typeface="+mn-ea"/>
                <a:cs typeface="+mn-cs"/>
              </a:rPr>
              <a:t>Azadirachtin</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Reg</a:t>
            </a:r>
            <a:r>
              <a:rPr lang="pt-PT" sz="1200" kern="1200" dirty="0">
                <a:solidFill>
                  <a:schemeClr val="tx1"/>
                </a:solidFill>
                <a:effectLst/>
                <a:latin typeface="+mn-lt"/>
                <a:ea typeface="+mn-ea"/>
                <a:cs typeface="+mn-cs"/>
              </a:rPr>
              <a:t>. EC 889/08).</a:t>
            </a:r>
          </a:p>
          <a:p>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Estas</a:t>
            </a:r>
            <a:r>
              <a:rPr lang="pt-PT" sz="1200" kern="1200" baseline="0" dirty="0">
                <a:solidFill>
                  <a:schemeClr val="tx1"/>
                </a:solidFill>
                <a:effectLst/>
                <a:latin typeface="+mn-lt"/>
                <a:ea typeface="+mn-ea"/>
                <a:cs typeface="+mn-cs"/>
              </a:rPr>
              <a:t> </a:t>
            </a:r>
            <a:r>
              <a:rPr lang="pt-PT" sz="1200" kern="1200" dirty="0">
                <a:solidFill>
                  <a:schemeClr val="tx1"/>
                </a:solidFill>
                <a:effectLst/>
                <a:latin typeface="+mn-lt"/>
                <a:ea typeface="+mn-ea"/>
                <a:cs typeface="+mn-cs"/>
              </a:rPr>
              <a:t>substâncias </a:t>
            </a:r>
            <a:r>
              <a:rPr lang="pt-PT" sz="1200" kern="1200" dirty="0" err="1">
                <a:solidFill>
                  <a:schemeClr val="tx1"/>
                </a:solidFill>
                <a:effectLst/>
                <a:latin typeface="+mn-lt"/>
                <a:ea typeface="+mn-ea"/>
                <a:cs typeface="+mn-cs"/>
              </a:rPr>
              <a:t>activas</a:t>
            </a:r>
            <a:r>
              <a:rPr lang="pt-PT" sz="1200" kern="1200" dirty="0">
                <a:solidFill>
                  <a:schemeClr val="tx1"/>
                </a:solidFill>
                <a:effectLst/>
                <a:latin typeface="+mn-lt"/>
                <a:ea typeface="+mn-ea"/>
                <a:cs typeface="+mn-cs"/>
              </a:rPr>
              <a:t> são moléculas</a:t>
            </a:r>
            <a:r>
              <a:rPr lang="pt-PT" sz="1200" kern="1200" baseline="0" dirty="0">
                <a:solidFill>
                  <a:schemeClr val="tx1"/>
                </a:solidFill>
                <a:effectLst/>
                <a:latin typeface="+mn-lt"/>
                <a:ea typeface="+mn-ea"/>
                <a:cs typeface="+mn-cs"/>
              </a:rPr>
              <a:t> </a:t>
            </a:r>
            <a:r>
              <a:rPr lang="pt-PT" sz="1200" kern="1200" dirty="0">
                <a:solidFill>
                  <a:schemeClr val="tx1"/>
                </a:solidFill>
                <a:effectLst/>
                <a:latin typeface="+mn-lt"/>
                <a:ea typeface="+mn-ea"/>
                <a:cs typeface="+mn-cs"/>
              </a:rPr>
              <a:t>delicadas e devem ser aplicadas com alta precisão e respeitando determinados requisitos específicos, caso contrário a sua eficácia (especialmente o </a:t>
            </a:r>
            <a:r>
              <a:rPr lang="pt-PT" sz="1200" kern="1200" dirty="0" err="1">
                <a:solidFill>
                  <a:schemeClr val="tx1"/>
                </a:solidFill>
                <a:effectLst/>
                <a:latin typeface="+mn-lt"/>
                <a:ea typeface="+mn-ea"/>
                <a:cs typeface="+mn-cs"/>
              </a:rPr>
              <a:t>pyrethrum</a:t>
            </a:r>
            <a:r>
              <a:rPr lang="pt-PT" sz="1200" kern="1200" dirty="0">
                <a:solidFill>
                  <a:schemeClr val="tx1"/>
                </a:solidFill>
                <a:effectLst/>
                <a:latin typeface="+mn-lt"/>
                <a:ea typeface="+mn-ea"/>
                <a:cs typeface="+mn-cs"/>
              </a:rPr>
              <a:t>) é limitada. Além dos tratamentos inseticidas que devem ser regularmente renovados, as observações regulares</a:t>
            </a:r>
            <a:r>
              <a:rPr lang="pt-PT" sz="1200" kern="1200" baseline="0" dirty="0">
                <a:solidFill>
                  <a:schemeClr val="tx1"/>
                </a:solidFill>
                <a:effectLst/>
                <a:latin typeface="+mn-lt"/>
                <a:ea typeface="+mn-ea"/>
                <a:cs typeface="+mn-cs"/>
              </a:rPr>
              <a:t> </a:t>
            </a:r>
            <a:r>
              <a:rPr lang="pt-PT" sz="1200" kern="1200" dirty="0">
                <a:solidFill>
                  <a:schemeClr val="tx1"/>
                </a:solidFill>
                <a:effectLst/>
                <a:latin typeface="+mn-lt"/>
                <a:ea typeface="+mn-ea"/>
                <a:cs typeface="+mn-cs"/>
              </a:rPr>
              <a:t>da vinha são essenciais para evitar a disseminação da FD. Qualquer videira sintomática deve ser arrancada imediatamente para conter a dispersão da doença.</a:t>
            </a:r>
          </a:p>
          <a:p>
            <a:endParaRPr lang="pt-PT" sz="1200" kern="1200" dirty="0">
              <a:solidFill>
                <a:schemeClr val="tx1"/>
              </a:solidFill>
              <a:effectLst/>
              <a:latin typeface="+mn-lt"/>
              <a:ea typeface="+mn-ea"/>
              <a:cs typeface="+mn-cs"/>
            </a:endParaRPr>
          </a:p>
          <a:p>
            <a:r>
              <a:rPr lang="pt-PT" sz="1200" i="1" kern="1200" dirty="0">
                <a:solidFill>
                  <a:schemeClr val="tx1"/>
                </a:solidFill>
                <a:effectLst/>
                <a:latin typeface="+mn-lt"/>
                <a:ea typeface="+mn-ea"/>
                <a:cs typeface="+mn-cs"/>
              </a:rPr>
              <a:t>O efeito do </a:t>
            </a:r>
            <a:r>
              <a:rPr lang="en-GB" sz="1200" i="1" kern="1200" dirty="0">
                <a:solidFill>
                  <a:schemeClr val="tx1"/>
                </a:solidFill>
                <a:effectLst/>
                <a:latin typeface="+mn-lt"/>
                <a:ea typeface="+mn-ea"/>
                <a:cs typeface="+mn-cs"/>
              </a:rPr>
              <a:t>pyrethrum</a:t>
            </a:r>
            <a:r>
              <a:rPr lang="pt-PT" sz="1200" i="1" kern="1200" dirty="0">
                <a:solidFill>
                  <a:schemeClr val="tx1"/>
                </a:solidFill>
                <a:effectLst/>
                <a:latin typeface="+mn-lt"/>
                <a:ea typeface="+mn-ea"/>
                <a:cs typeface="+mn-cs"/>
              </a:rPr>
              <a:t>: </a:t>
            </a:r>
            <a:r>
              <a:rPr lang="pt-PT" sz="1200" kern="1200" dirty="0">
                <a:solidFill>
                  <a:schemeClr val="tx1"/>
                </a:solidFill>
                <a:effectLst/>
                <a:latin typeface="+mn-lt"/>
                <a:ea typeface="+mn-ea"/>
                <a:cs typeface="+mn-cs"/>
              </a:rPr>
              <a:t>o </a:t>
            </a:r>
            <a:r>
              <a:rPr lang="pt-PT" sz="1200" kern="1200" dirty="0" err="1">
                <a:solidFill>
                  <a:schemeClr val="tx1"/>
                </a:solidFill>
                <a:effectLst/>
                <a:latin typeface="+mn-lt"/>
                <a:ea typeface="+mn-ea"/>
                <a:cs typeface="+mn-cs"/>
              </a:rPr>
              <a:t>pyrethrum</a:t>
            </a:r>
            <a:r>
              <a:rPr lang="pt-PT" sz="1200" kern="1200" dirty="0">
                <a:solidFill>
                  <a:schemeClr val="tx1"/>
                </a:solidFill>
                <a:effectLst/>
                <a:latin typeface="+mn-lt"/>
                <a:ea typeface="+mn-ea"/>
                <a:cs typeface="+mn-cs"/>
              </a:rPr>
              <a:t> natural é uma molécula delicada, sensível a altas temperaturas e radiações UV. O tempo de meia-vida para uma solução </a:t>
            </a:r>
            <a:r>
              <a:rPr lang="pt-PT" sz="1200" kern="1200" dirty="0" err="1">
                <a:solidFill>
                  <a:schemeClr val="tx1"/>
                </a:solidFill>
                <a:effectLst/>
                <a:latin typeface="+mn-lt"/>
                <a:ea typeface="+mn-ea"/>
                <a:cs typeface="+mn-cs"/>
              </a:rPr>
              <a:t>directamente</a:t>
            </a:r>
            <a:r>
              <a:rPr lang="pt-PT" sz="1200" kern="1200" dirty="0">
                <a:solidFill>
                  <a:schemeClr val="tx1"/>
                </a:solidFill>
                <a:effectLst/>
                <a:latin typeface="+mn-lt"/>
                <a:ea typeface="+mn-ea"/>
                <a:cs typeface="+mn-cs"/>
              </a:rPr>
              <a:t> exposta ao sol é de cerca</a:t>
            </a:r>
            <a:r>
              <a:rPr lang="pt-PT" sz="1200" kern="1200" baseline="0" dirty="0">
                <a:solidFill>
                  <a:schemeClr val="tx1"/>
                </a:solidFill>
                <a:effectLst/>
                <a:latin typeface="+mn-lt"/>
                <a:ea typeface="+mn-ea"/>
                <a:cs typeface="+mn-cs"/>
              </a:rPr>
              <a:t> de </a:t>
            </a:r>
            <a:r>
              <a:rPr lang="pt-PT" sz="1200" kern="1200" dirty="0">
                <a:solidFill>
                  <a:schemeClr val="tx1"/>
                </a:solidFill>
                <a:effectLst/>
                <a:latin typeface="+mn-lt"/>
                <a:ea typeface="+mn-ea"/>
                <a:cs typeface="+mn-cs"/>
              </a:rPr>
              <a:t>10-12 minutos . O produto tem uma "</a:t>
            </a:r>
            <a:r>
              <a:rPr lang="pt-PT" sz="1200" kern="1200" dirty="0" err="1">
                <a:solidFill>
                  <a:schemeClr val="tx1"/>
                </a:solidFill>
                <a:effectLst/>
                <a:latin typeface="+mn-lt"/>
                <a:ea typeface="+mn-ea"/>
                <a:cs typeface="+mn-cs"/>
              </a:rPr>
              <a:t>acção</a:t>
            </a:r>
            <a:r>
              <a:rPr lang="pt-PT" sz="1200" kern="1200" dirty="0">
                <a:solidFill>
                  <a:schemeClr val="tx1"/>
                </a:solidFill>
                <a:effectLst/>
                <a:latin typeface="+mn-lt"/>
                <a:ea typeface="+mn-ea"/>
                <a:cs typeface="+mn-cs"/>
              </a:rPr>
              <a:t> de choque" por contacto e </a:t>
            </a:r>
            <a:r>
              <a:rPr lang="pt-PT" sz="1200" kern="1200" dirty="0" err="1">
                <a:solidFill>
                  <a:schemeClr val="tx1"/>
                </a:solidFill>
                <a:effectLst/>
                <a:latin typeface="+mn-lt"/>
                <a:ea typeface="+mn-ea"/>
                <a:cs typeface="+mn-cs"/>
              </a:rPr>
              <a:t>actua</a:t>
            </a:r>
            <a:r>
              <a:rPr lang="pt-PT" sz="1200" kern="1200" dirty="0">
                <a:solidFill>
                  <a:schemeClr val="tx1"/>
                </a:solidFill>
                <a:effectLst/>
                <a:latin typeface="+mn-lt"/>
                <a:ea typeface="+mn-ea"/>
                <a:cs typeface="+mn-cs"/>
              </a:rPr>
              <a:t> no sistema nervoso do </a:t>
            </a:r>
            <a:r>
              <a:rPr lang="pt-PT" sz="1200" kern="1200" dirty="0" err="1">
                <a:solidFill>
                  <a:schemeClr val="tx1"/>
                </a:solidFill>
                <a:effectLst/>
                <a:latin typeface="+mn-lt"/>
                <a:ea typeface="+mn-ea"/>
                <a:cs typeface="+mn-cs"/>
              </a:rPr>
              <a:t>insecto</a:t>
            </a:r>
            <a:r>
              <a:rPr lang="pt-PT" sz="1200" kern="1200" dirty="0">
                <a:solidFill>
                  <a:schemeClr val="tx1"/>
                </a:solidFill>
                <a:effectLst/>
                <a:latin typeface="+mn-lt"/>
                <a:ea typeface="+mn-ea"/>
                <a:cs typeface="+mn-cs"/>
              </a:rPr>
              <a:t>. A aplicação do </a:t>
            </a:r>
            <a:r>
              <a:rPr lang="pt-PT" sz="1200" kern="1200" dirty="0" err="1">
                <a:solidFill>
                  <a:schemeClr val="tx1"/>
                </a:solidFill>
                <a:effectLst/>
                <a:latin typeface="+mn-lt"/>
                <a:ea typeface="+mn-ea"/>
                <a:cs typeface="+mn-cs"/>
              </a:rPr>
              <a:t>pyrethrum</a:t>
            </a:r>
            <a:r>
              <a:rPr lang="pt-PT" sz="1200" kern="1200" dirty="0">
                <a:solidFill>
                  <a:schemeClr val="tx1"/>
                </a:solidFill>
                <a:effectLst/>
                <a:latin typeface="+mn-lt"/>
                <a:ea typeface="+mn-ea"/>
                <a:cs typeface="+mn-cs"/>
              </a:rPr>
              <a:t> natural pode ser realizada em associação com cobre ou enxofre. O </a:t>
            </a:r>
            <a:r>
              <a:rPr lang="pt-PT" sz="1200" kern="1200" dirty="0" err="1">
                <a:solidFill>
                  <a:schemeClr val="tx1"/>
                </a:solidFill>
                <a:effectLst/>
                <a:latin typeface="+mn-lt"/>
                <a:ea typeface="+mn-ea"/>
                <a:cs typeface="+mn-cs"/>
              </a:rPr>
              <a:t>pyrethrum</a:t>
            </a:r>
            <a:r>
              <a:rPr lang="pt-PT" sz="1200" kern="1200" dirty="0">
                <a:solidFill>
                  <a:schemeClr val="tx1"/>
                </a:solidFill>
                <a:effectLst/>
                <a:latin typeface="+mn-lt"/>
                <a:ea typeface="+mn-ea"/>
                <a:cs typeface="+mn-cs"/>
              </a:rPr>
              <a:t> natural é eficaz nos estádios L1 a L3 do </a:t>
            </a:r>
            <a:r>
              <a:rPr lang="pt-PT" sz="1200" i="1" kern="1200" dirty="0">
                <a:solidFill>
                  <a:schemeClr val="tx1"/>
                </a:solidFill>
                <a:effectLst/>
                <a:latin typeface="+mn-lt"/>
                <a:ea typeface="+mn-ea"/>
                <a:cs typeface="+mn-cs"/>
              </a:rPr>
              <a:t>S. </a:t>
            </a:r>
            <a:r>
              <a:rPr lang="pt-PT" sz="1200" i="1" kern="1200" dirty="0" err="1">
                <a:solidFill>
                  <a:schemeClr val="tx1"/>
                </a:solidFill>
                <a:effectLst/>
                <a:latin typeface="+mn-lt"/>
                <a:ea typeface="+mn-ea"/>
                <a:cs typeface="+mn-cs"/>
              </a:rPr>
              <a:t>titanus</a:t>
            </a:r>
            <a:r>
              <a:rPr lang="pt-PT" sz="1200" kern="1200" dirty="0">
                <a:solidFill>
                  <a:schemeClr val="tx1"/>
                </a:solidFill>
                <a:effectLst/>
                <a:latin typeface="+mn-lt"/>
                <a:ea typeface="+mn-ea"/>
                <a:cs typeface="+mn-cs"/>
              </a:rPr>
              <a:t>. Infelizmente, a eficiência do tratamento é variável e é necessário uma séria monitorização das populações do </a:t>
            </a:r>
            <a:r>
              <a:rPr lang="pt-PT" sz="1200" kern="1200" dirty="0" err="1">
                <a:solidFill>
                  <a:schemeClr val="tx1"/>
                </a:solidFill>
                <a:effectLst/>
                <a:latin typeface="+mn-lt"/>
                <a:ea typeface="+mn-ea"/>
                <a:cs typeface="+mn-cs"/>
              </a:rPr>
              <a:t>vector</a:t>
            </a:r>
            <a:r>
              <a:rPr lang="pt-PT" sz="1200" kern="1200" dirty="0">
                <a:solidFill>
                  <a:schemeClr val="tx1"/>
                </a:solidFill>
                <a:effectLst/>
                <a:latin typeface="+mn-lt"/>
                <a:ea typeface="+mn-ea"/>
                <a:cs typeface="+mn-cs"/>
              </a:rPr>
              <a:t> e várias observações sucessivas da parcela, antes e depois do tratamento.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13</a:t>
            </a:fld>
            <a:endParaRPr lang="fr-FR"/>
          </a:p>
        </p:txBody>
      </p:sp>
    </p:spTree>
    <p:extLst>
      <p:ext uri="{BB962C8B-B14F-4D97-AF65-F5344CB8AC3E}">
        <p14:creationId xmlns:p14="http://schemas.microsoft.com/office/powerpoint/2010/main" val="2085493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As vinhas selvagens e outras espécies representam um reservatório para o </a:t>
            </a:r>
            <a:r>
              <a:rPr lang="pt-PT" i="1" dirty="0" err="1"/>
              <a:t>Scaphoideus</a:t>
            </a:r>
            <a:r>
              <a:rPr lang="pt-PT" i="1" dirty="0"/>
              <a:t> </a:t>
            </a:r>
            <a:r>
              <a:rPr lang="pt-PT" i="1" dirty="0" err="1"/>
              <a:t>titanus</a:t>
            </a:r>
            <a:r>
              <a:rPr lang="pt-PT" dirty="0"/>
              <a:t>  e para o fitoplasma. O fitoplasma da FD foi reportado em espécies selvagens como </a:t>
            </a:r>
            <a:r>
              <a:rPr lang="pt-PT" i="1" dirty="0" err="1"/>
              <a:t>Clematis</a:t>
            </a:r>
            <a:r>
              <a:rPr lang="pt-PT" i="1" dirty="0"/>
              <a:t> e </a:t>
            </a:r>
            <a:r>
              <a:rPr lang="pt-PT" i="1" dirty="0" err="1"/>
              <a:t>Alnus</a:t>
            </a:r>
            <a:r>
              <a:rPr lang="pt-PT" i="1" dirty="0"/>
              <a:t>, </a:t>
            </a:r>
            <a:r>
              <a:rPr lang="pt-PT" dirty="0"/>
              <a:t>e ocasionalmente pode ser transmitido para</a:t>
            </a:r>
            <a:r>
              <a:rPr lang="pt-PT" baseline="0" dirty="0"/>
              <a:t> a</a:t>
            </a:r>
            <a:r>
              <a:rPr lang="pt-PT" dirty="0"/>
              <a:t> videira.</a:t>
            </a:r>
            <a:br>
              <a:rPr lang="pt-PT" dirty="0"/>
            </a:br>
            <a:r>
              <a:rPr lang="pt-PT" dirty="0"/>
              <a:t>Este designado "compartimento selvagem" representa um risco conhecido de doenças epidémicas emergentes. No entanto, também pode fornecer serviços ecológicos à vinha: reservatório de biodiversidade</a:t>
            </a:r>
            <a:r>
              <a:rPr lang="pt-PT" baseline="0" dirty="0"/>
              <a:t> e</a:t>
            </a:r>
            <a:r>
              <a:rPr lang="pt-PT" dirty="0"/>
              <a:t> regulação natural de algumas pragas através</a:t>
            </a:r>
            <a:r>
              <a:rPr lang="pt-PT" baseline="0" dirty="0"/>
              <a:t> de</a:t>
            </a:r>
            <a:r>
              <a:rPr lang="pt-PT" dirty="0"/>
              <a:t> auxiliares. Assim, é importante considerar e preservar as relações entre o risco epidémico e os serviços de regulação natural que oferecem estas áreas seminaturais. Assim, além do perímetro da própria vinha, a monitorização e controlo de doenças nesses compartimentos selvagens não é fácil.</a:t>
            </a:r>
            <a:endParaRPr lang="fr-FR" dirty="0"/>
          </a:p>
          <a:p>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14</a:t>
            </a:fld>
            <a:endParaRPr lang="fr-FR"/>
          </a:p>
        </p:txBody>
      </p:sp>
    </p:spTree>
    <p:extLst>
      <p:ext uri="{BB962C8B-B14F-4D97-AF65-F5344CB8AC3E}">
        <p14:creationId xmlns:p14="http://schemas.microsoft.com/office/powerpoint/2010/main" val="2302895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O </a:t>
            </a:r>
            <a:r>
              <a:rPr lang="pt-PT" dirty="0" err="1"/>
              <a:t>Scaphoideus</a:t>
            </a:r>
            <a:r>
              <a:rPr lang="pt-PT" dirty="0"/>
              <a:t> </a:t>
            </a:r>
            <a:r>
              <a:rPr lang="pt-PT" dirty="0" err="1"/>
              <a:t>titanus</a:t>
            </a:r>
            <a:r>
              <a:rPr lang="pt-PT" dirty="0"/>
              <a:t> é difícil de </a:t>
            </a:r>
            <a:r>
              <a:rPr lang="pt-PT" dirty="0" err="1"/>
              <a:t>detectar</a:t>
            </a:r>
            <a:r>
              <a:rPr lang="pt-PT" dirty="0"/>
              <a:t> e reconhecer, pois as ninfas são pequenas e móveis.</a:t>
            </a:r>
            <a:r>
              <a:rPr lang="pt-PT" baseline="0" dirty="0"/>
              <a:t> </a:t>
            </a:r>
            <a:r>
              <a:rPr lang="pt-PT" dirty="0"/>
              <a:t>Além disso, as cigarrinhas podem ser confundidas com outras cigarrinhas ou </a:t>
            </a:r>
            <a:r>
              <a:rPr lang="pt-PT" dirty="0" err="1"/>
              <a:t>insectos</a:t>
            </a:r>
            <a:r>
              <a:rPr lang="pt-PT" dirty="0"/>
              <a:t> que vivem na videira.</a:t>
            </a:r>
            <a:br>
              <a:rPr lang="pt-PT" dirty="0"/>
            </a:br>
            <a:r>
              <a:rPr lang="pt-PT" dirty="0"/>
              <a:t>Os primeiros estágios das ninfas de </a:t>
            </a:r>
            <a:r>
              <a:rPr lang="pt-PT" i="1" dirty="0" err="1"/>
              <a:t>S.titanus</a:t>
            </a:r>
            <a:r>
              <a:rPr lang="pt-PT" i="1" dirty="0"/>
              <a:t> </a:t>
            </a:r>
            <a:r>
              <a:rPr lang="pt-PT" dirty="0"/>
              <a:t>são de coloração branca a translúcida, e depois adquirem</a:t>
            </a:r>
            <a:r>
              <a:rPr lang="pt-PT" baseline="0" dirty="0"/>
              <a:t> </a:t>
            </a:r>
            <a:r>
              <a:rPr lang="pt-PT" baseline="0" dirty="0" err="1"/>
              <a:t>colocaração</a:t>
            </a:r>
            <a:r>
              <a:rPr lang="pt-PT" dirty="0"/>
              <a:t> com o envelhecimento. As ninfas são identificáveis graças a dois pontos negros simétricos na lateral dorso, perto da</a:t>
            </a:r>
            <a:r>
              <a:rPr lang="pt-PT" baseline="0" dirty="0"/>
              <a:t> área</a:t>
            </a:r>
            <a:r>
              <a:rPr lang="pt-PT" dirty="0"/>
              <a:t> final posterior do abdómen. As ninfas, quando perturbadas, mostram um comportamento típico: tendencionalmente</a:t>
            </a:r>
            <a:r>
              <a:rPr lang="pt-PT" baseline="0" dirty="0"/>
              <a:t> saltam</a:t>
            </a:r>
            <a:r>
              <a:rPr lang="pt-PT" dirty="0"/>
              <a:t>. Este comportamento pode ser usado para distinguir ninfas de </a:t>
            </a:r>
            <a:r>
              <a:rPr lang="pt-PT" i="1" dirty="0" err="1"/>
              <a:t>S.titanus</a:t>
            </a:r>
            <a:r>
              <a:rPr lang="pt-PT" i="1" dirty="0"/>
              <a:t> </a:t>
            </a:r>
            <a:r>
              <a:rPr lang="pt-PT" dirty="0"/>
              <a:t>de outras formas juvenis que podem estar presentes ao mesmo tempo nas folhas da videira, como por exemplo: a </a:t>
            </a:r>
            <a:r>
              <a:rPr lang="pt-PT" i="1" dirty="0" err="1"/>
              <a:t>Empoasca</a:t>
            </a:r>
            <a:r>
              <a:rPr lang="pt-PT" i="1" dirty="0"/>
              <a:t> </a:t>
            </a:r>
            <a:r>
              <a:rPr lang="pt-PT" i="1" dirty="0" err="1"/>
              <a:t>vitis</a:t>
            </a:r>
            <a:r>
              <a:rPr lang="pt-PT" i="1" dirty="0"/>
              <a:t> </a:t>
            </a:r>
            <a:r>
              <a:rPr lang="pt-PT" dirty="0"/>
              <a:t>(quando perturbado move-se lateralmente na superfície da folha) e a </a:t>
            </a:r>
            <a:r>
              <a:rPr lang="pt-PT" i="1" dirty="0" err="1"/>
              <a:t>Zygina</a:t>
            </a:r>
            <a:r>
              <a:rPr lang="pt-PT" i="1" dirty="0"/>
              <a:t> </a:t>
            </a:r>
            <a:r>
              <a:rPr lang="pt-PT" i="1" dirty="0" err="1"/>
              <a:t>rhamni</a:t>
            </a:r>
            <a:r>
              <a:rPr lang="pt-PT" i="1" dirty="0"/>
              <a:t> </a:t>
            </a:r>
            <a:r>
              <a:rPr lang="pt-PT" dirty="0"/>
              <a:t>(quando perturbado move-se ao longo de uma linha </a:t>
            </a:r>
            <a:r>
              <a:rPr lang="pt-PT" dirty="0" err="1"/>
              <a:t>recta</a:t>
            </a:r>
            <a:r>
              <a:rPr lang="pt-PT" dirty="0"/>
              <a:t> na superfície da folha).</a:t>
            </a:r>
            <a:br>
              <a:rPr lang="pt-PT" dirty="0"/>
            </a:br>
            <a:r>
              <a:rPr lang="pt-PT" dirty="0"/>
              <a:t>O tamanho do </a:t>
            </a:r>
            <a:r>
              <a:rPr lang="pt-PT" i="1" dirty="0" err="1"/>
              <a:t>Scaphoideus</a:t>
            </a:r>
            <a:r>
              <a:rPr lang="pt-PT" i="1" dirty="0"/>
              <a:t> </a:t>
            </a:r>
            <a:r>
              <a:rPr lang="pt-PT" i="1" dirty="0" err="1"/>
              <a:t>titanus</a:t>
            </a:r>
            <a:r>
              <a:rPr lang="pt-PT" i="1" dirty="0"/>
              <a:t>  </a:t>
            </a:r>
            <a:r>
              <a:rPr lang="pt-PT" dirty="0"/>
              <a:t>adulto ronda os  4,8 a 5,8 mm, e apresenta uma coloração castanha e cabeça listrada.</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15</a:t>
            </a:fld>
            <a:endParaRPr lang="fr-FR"/>
          </a:p>
        </p:txBody>
      </p:sp>
    </p:spTree>
    <p:extLst>
      <p:ext uri="{BB962C8B-B14F-4D97-AF65-F5344CB8AC3E}">
        <p14:creationId xmlns:p14="http://schemas.microsoft.com/office/powerpoint/2010/main" val="2918943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A monitorização do vector deve ser realizada para detectar qualquer nova presença de </a:t>
            </a:r>
            <a:r>
              <a:rPr lang="pt-PT" i="1" dirty="0"/>
              <a:t>S. </a:t>
            </a:r>
            <a:r>
              <a:rPr lang="pt-PT" i="1" dirty="0" err="1"/>
              <a:t>titanus</a:t>
            </a:r>
            <a:r>
              <a:rPr lang="pt-PT" dirty="0"/>
              <a:t>. A monitorização deve iniciar-se pela observação de ninfas, mas requer a colaboração de técnicos treinados na observação/identificação. Para ser suficientemente preciso, o controlo visual deve ser realizado em 100 a 200 folhas, em ladrões ou folhas da base da videira e, evitar a movimentação excessiva da vegetação pois a cigarrinhas podem saltar. Encontrar o </a:t>
            </a:r>
            <a:r>
              <a:rPr lang="pt-PT" i="1" dirty="0" err="1"/>
              <a:t>Scaphoideus</a:t>
            </a:r>
            <a:r>
              <a:rPr lang="pt-PT" i="1" dirty="0"/>
              <a:t> </a:t>
            </a:r>
            <a:r>
              <a:rPr lang="pt-PT" i="1" dirty="0" err="1"/>
              <a:t>titanus</a:t>
            </a:r>
            <a:r>
              <a:rPr lang="pt-PT" i="1" dirty="0"/>
              <a:t> </a:t>
            </a:r>
            <a:r>
              <a:rPr lang="pt-PT" dirty="0"/>
              <a:t>não significa que haja FD na área,</a:t>
            </a:r>
            <a:r>
              <a:rPr lang="pt-PT" baseline="0" dirty="0"/>
              <a:t> </a:t>
            </a:r>
            <a:r>
              <a:rPr lang="pt-PT" dirty="0"/>
              <a:t>significa sim que existe o risco de um futuro surto da doença. A parcela deve ser monitorizada durante toda a campanha e os tratamentos insecticidas podem ser aplicados como medida preventiva.</a:t>
            </a:r>
            <a:br>
              <a:rPr lang="pt-PT" dirty="0"/>
            </a:br>
            <a:r>
              <a:rPr lang="pt-PT" dirty="0"/>
              <a:t>A monitorização de adultos de </a:t>
            </a:r>
            <a:r>
              <a:rPr lang="pt-PT" i="1" dirty="0" err="1"/>
              <a:t>S.titanus</a:t>
            </a:r>
            <a:r>
              <a:rPr lang="pt-PT" i="1" dirty="0"/>
              <a:t> </a:t>
            </a:r>
            <a:r>
              <a:rPr lang="pt-PT" dirty="0"/>
              <a:t>pode ser realizada facilmente colocando armadilhas </a:t>
            </a:r>
            <a:r>
              <a:rPr lang="pt-PT" dirty="0" err="1"/>
              <a:t>cromotrópicas</a:t>
            </a:r>
            <a:r>
              <a:rPr lang="pt-PT" dirty="0"/>
              <a:t>, no interior</a:t>
            </a:r>
            <a:r>
              <a:rPr lang="pt-PT" baseline="0" dirty="0"/>
              <a:t> das</a:t>
            </a:r>
            <a:r>
              <a:rPr lang="pt-PT" dirty="0"/>
              <a:t> parcelas e perto de áreas com vinhas selvagens</a:t>
            </a:r>
            <a:r>
              <a:rPr lang="pt-PT" baseline="0" dirty="0"/>
              <a:t> ou abandonadas</a:t>
            </a:r>
            <a:r>
              <a:rPr lang="pt-PT" dirty="0"/>
              <a:t>.</a:t>
            </a:r>
            <a:br>
              <a:rPr lang="pt-PT" dirty="0"/>
            </a:br>
            <a:r>
              <a:rPr lang="pt-PT" dirty="0"/>
              <a:t>A monitorização do vector da FD pode ajudar na prevenção da infecção por FD e, em caso de infecção, na tomada das medidas necessárias de forma mais célere. Nas áreas de vinha próximas de regiões com presença confirmada da doença, a monitorização dos vectores é de extrema importância.</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16</a:t>
            </a:fld>
            <a:endParaRPr lang="fr-FR"/>
          </a:p>
        </p:txBody>
      </p:sp>
    </p:spTree>
    <p:extLst>
      <p:ext uri="{BB962C8B-B14F-4D97-AF65-F5344CB8AC3E}">
        <p14:creationId xmlns:p14="http://schemas.microsoft.com/office/powerpoint/2010/main" val="3310688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pt-PT" dirty="0"/>
              <a:t>As práticas descritas de</a:t>
            </a:r>
            <a:r>
              <a:rPr lang="pt-PT" baseline="0" dirty="0"/>
              <a:t> seguida</a:t>
            </a:r>
            <a:r>
              <a:rPr lang="pt-PT" dirty="0"/>
              <a:t> foram observadas em campo e não são </a:t>
            </a:r>
            <a:r>
              <a:rPr lang="pt-PT" dirty="0" err="1"/>
              <a:t>objecto</a:t>
            </a:r>
            <a:r>
              <a:rPr lang="pt-PT" dirty="0"/>
              <a:t> de nenhuma avaliação científica, não havendo resultados científicos disponíveis sobre a eficiência dessas práticas (</a:t>
            </a:r>
            <a:r>
              <a:rPr lang="pt-PT" dirty="0" err="1"/>
              <a:t>exceptuando</a:t>
            </a:r>
            <a:r>
              <a:rPr lang="pt-PT" dirty="0"/>
              <a:t> o caso do caulino). São um</a:t>
            </a:r>
            <a:r>
              <a:rPr lang="pt-PT" baseline="0" dirty="0"/>
              <a:t> tipo </a:t>
            </a:r>
            <a:r>
              <a:rPr lang="pt-PT" dirty="0"/>
              <a:t>de soluções alternativas aos tratamentos </a:t>
            </a:r>
            <a:r>
              <a:rPr lang="pt-PT" dirty="0" err="1"/>
              <a:t>insecticidas</a:t>
            </a:r>
            <a:r>
              <a:rPr lang="pt-PT" dirty="0"/>
              <a:t> dos próprios.</a:t>
            </a:r>
          </a:p>
          <a:p>
            <a:r>
              <a:rPr lang="pt-PT" dirty="0"/>
              <a:t>Métodos alternativos aos químicos</a:t>
            </a:r>
            <a:r>
              <a:rPr lang="pt-PT" baseline="0" dirty="0"/>
              <a:t> para a gestão </a:t>
            </a:r>
            <a:r>
              <a:rPr lang="pt-PT" dirty="0"/>
              <a:t>do </a:t>
            </a:r>
            <a:r>
              <a:rPr lang="pt-PT" dirty="0" err="1"/>
              <a:t>vector</a:t>
            </a:r>
            <a:r>
              <a:rPr lang="pt-PT" dirty="0"/>
              <a:t> são testados, principalmente para serem utilizados em agricultura biológica e para diminuir o uso de pesticidas e proteger o meio ambiente.</a:t>
            </a:r>
          </a:p>
          <a:p>
            <a:endParaRPr lang="pt-PT" dirty="0"/>
          </a:p>
          <a:p>
            <a:r>
              <a:rPr lang="pt-PT" dirty="0"/>
              <a:t>Aplicação de óleo de laranja</a:t>
            </a:r>
          </a:p>
          <a:p>
            <a:r>
              <a:rPr lang="pt-PT" dirty="0"/>
              <a:t>Uma alternativa ao controlo químico do </a:t>
            </a:r>
            <a:r>
              <a:rPr lang="pt-PT" i="1" dirty="0" err="1"/>
              <a:t>Scaphoideus</a:t>
            </a:r>
            <a:r>
              <a:rPr lang="pt-PT" i="1" dirty="0"/>
              <a:t> </a:t>
            </a:r>
            <a:r>
              <a:rPr lang="pt-PT" i="1" dirty="0" err="1"/>
              <a:t>titanus</a:t>
            </a:r>
            <a:r>
              <a:rPr lang="pt-PT" i="1" dirty="0"/>
              <a:t> </a:t>
            </a:r>
            <a:r>
              <a:rPr lang="pt-PT" dirty="0"/>
              <a:t>é o uso de óleo essencial de laranja. Este produto é utilizado por alguns viticultores na Europa para controlar a população de</a:t>
            </a:r>
            <a:r>
              <a:rPr lang="pt-PT" i="1" dirty="0"/>
              <a:t> S. </a:t>
            </a:r>
            <a:r>
              <a:rPr lang="pt-PT" i="1" dirty="0" err="1"/>
              <a:t>titanus</a:t>
            </a:r>
            <a:r>
              <a:rPr lang="pt-PT" dirty="0"/>
              <a:t>, sendo complementar ao tratamento químico, pois como óleo essencial não está registrado como </a:t>
            </a:r>
            <a:r>
              <a:rPr lang="pt-PT" dirty="0" err="1"/>
              <a:t>insecticida</a:t>
            </a:r>
            <a:r>
              <a:rPr lang="pt-PT" dirty="0"/>
              <a:t>. A substância </a:t>
            </a:r>
            <a:r>
              <a:rPr lang="pt-PT" dirty="0" err="1"/>
              <a:t>activa</a:t>
            </a:r>
            <a:r>
              <a:rPr lang="pt-PT" dirty="0"/>
              <a:t> do óleo de laranja é um terpeno</a:t>
            </a:r>
            <a:r>
              <a:rPr lang="pt-PT" baseline="0" dirty="0"/>
              <a:t> (</a:t>
            </a:r>
            <a:r>
              <a:rPr lang="pt-PT" dirty="0"/>
              <a:t>D-limoneno) e está</a:t>
            </a:r>
            <a:r>
              <a:rPr lang="pt-PT" baseline="0" dirty="0"/>
              <a:t> </a:t>
            </a:r>
            <a:r>
              <a:rPr lang="pt-PT" dirty="0"/>
              <a:t>identificado como </a:t>
            </a:r>
            <a:r>
              <a:rPr lang="pt-PT" dirty="0" err="1"/>
              <a:t>insecticida</a:t>
            </a:r>
            <a:r>
              <a:rPr lang="pt-PT" dirty="0"/>
              <a:t> natural. O D-limoneno tem propriedades para dessecar as ninfas e pode ser efectivo nos estágios jovens do </a:t>
            </a:r>
            <a:r>
              <a:rPr lang="pt-PT" i="1" dirty="0" err="1"/>
              <a:t>Scaphoideus</a:t>
            </a:r>
            <a:r>
              <a:rPr lang="pt-PT" i="1" dirty="0"/>
              <a:t> </a:t>
            </a:r>
            <a:r>
              <a:rPr lang="pt-PT" i="1" dirty="0" err="1"/>
              <a:t>titanus</a:t>
            </a:r>
            <a:r>
              <a:rPr lang="pt-PT" dirty="0"/>
              <a:t>. A eficácia deste produto ainda precisa ser demonstrada. Ocorreram efeitos colaterais negativos em outras pragas da videira.</a:t>
            </a:r>
          </a:p>
          <a:p>
            <a:endParaRPr lang="pt-PT" dirty="0"/>
          </a:p>
          <a:p>
            <a:r>
              <a:rPr lang="pt-PT" dirty="0"/>
              <a:t>Aplicação de caulino</a:t>
            </a:r>
          </a:p>
          <a:p>
            <a:r>
              <a:rPr lang="pt-PT" dirty="0"/>
              <a:t>A pulverização de caulino tem função repelente em relação às cigarrinhas; Mas alguns estudos também provam a mortalidade das ninfas. É usado principalmente em agricultura biológica, onde o único </a:t>
            </a:r>
            <a:r>
              <a:rPr lang="pt-PT" dirty="0" err="1"/>
              <a:t>insecticida</a:t>
            </a:r>
            <a:r>
              <a:rPr lang="pt-PT" dirty="0"/>
              <a:t> permitido e ligeiramente </a:t>
            </a:r>
            <a:r>
              <a:rPr lang="pt-PT" dirty="0" err="1"/>
              <a:t>efectivo</a:t>
            </a:r>
            <a:r>
              <a:rPr lang="pt-PT" dirty="0"/>
              <a:t> é o </a:t>
            </a:r>
            <a:r>
              <a:rPr lang="pt-PT" dirty="0" err="1"/>
              <a:t>pyrethrum</a:t>
            </a:r>
            <a:r>
              <a:rPr lang="pt-PT" dirty="0"/>
              <a:t>. Não é uma alternativa, mas uma possível integração. O caulino é mais eficaz nos estádios iniciais do que nos adultos. Dado o alto custo do produto e tendo em conta a sua potencial eficácia, a optimização do tempo e das doses deve ser estudada. </a:t>
            </a:r>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17</a:t>
            </a:fld>
            <a:endParaRPr lang="fr-FR"/>
          </a:p>
        </p:txBody>
      </p:sp>
    </p:spTree>
    <p:extLst>
      <p:ext uri="{BB962C8B-B14F-4D97-AF65-F5344CB8AC3E}">
        <p14:creationId xmlns:p14="http://schemas.microsoft.com/office/powerpoint/2010/main" val="1825478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pt-PT" sz="1200" kern="1200" dirty="0">
                <a:solidFill>
                  <a:schemeClr val="tx1"/>
                </a:solidFill>
                <a:effectLst/>
                <a:latin typeface="+mn-lt"/>
                <a:ea typeface="+mn-ea"/>
                <a:cs typeface="+mn-cs"/>
              </a:rPr>
              <a:t>A monitorização da vinha é um dos principais elementos-chave da gestão da FD e deve ser feita tanto à</a:t>
            </a:r>
            <a:r>
              <a:rPr lang="pt-PT" sz="1200" kern="1200" baseline="0" dirty="0">
                <a:solidFill>
                  <a:schemeClr val="tx1"/>
                </a:solidFill>
                <a:effectLst/>
                <a:latin typeface="+mn-lt"/>
                <a:ea typeface="+mn-ea"/>
                <a:cs typeface="+mn-cs"/>
              </a:rPr>
              <a:t> </a:t>
            </a:r>
            <a:r>
              <a:rPr lang="pt-PT" sz="1200" kern="1200" dirty="0">
                <a:solidFill>
                  <a:schemeClr val="tx1"/>
                </a:solidFill>
                <a:effectLst/>
                <a:latin typeface="+mn-lt"/>
                <a:ea typeface="+mn-ea"/>
                <a:cs typeface="+mn-cs"/>
              </a:rPr>
              <a:t>escala individual</a:t>
            </a:r>
            <a:r>
              <a:rPr lang="pt-PT" sz="1200" kern="1200" baseline="0" dirty="0">
                <a:solidFill>
                  <a:schemeClr val="tx1"/>
                </a:solidFill>
                <a:effectLst/>
                <a:latin typeface="+mn-lt"/>
                <a:ea typeface="+mn-ea"/>
                <a:cs typeface="+mn-cs"/>
              </a:rPr>
              <a:t> como regional</a:t>
            </a:r>
            <a:r>
              <a:rPr lang="pt-PT" sz="1200" kern="1200" dirty="0">
                <a:solidFill>
                  <a:schemeClr val="tx1"/>
                </a:solidFill>
                <a:effectLst/>
                <a:latin typeface="+mn-lt"/>
                <a:ea typeface="+mn-ea"/>
                <a:cs typeface="+mn-cs"/>
              </a:rPr>
              <a:t>. Para ser eficaz, é altamente recomendável que a monitorização</a:t>
            </a:r>
            <a:r>
              <a:rPr lang="pt-PT" sz="1200" kern="1200" baseline="0" dirty="0">
                <a:solidFill>
                  <a:schemeClr val="tx1"/>
                </a:solidFill>
                <a:effectLst/>
                <a:latin typeface="+mn-lt"/>
                <a:ea typeface="+mn-ea"/>
                <a:cs typeface="+mn-cs"/>
              </a:rPr>
              <a:t> </a:t>
            </a:r>
            <a:r>
              <a:rPr lang="pt-PT" sz="1200" kern="1200" dirty="0">
                <a:solidFill>
                  <a:schemeClr val="tx1"/>
                </a:solidFill>
                <a:effectLst/>
                <a:latin typeface="+mn-lt"/>
                <a:ea typeface="+mn-ea"/>
                <a:cs typeface="+mn-cs"/>
              </a:rPr>
              <a:t>seja organizada e controlada por um organismo dedicado ao tema. De qualquer forma, a monitorização</a:t>
            </a:r>
            <a:r>
              <a:rPr lang="pt-PT" sz="1200" kern="1200" baseline="0" dirty="0">
                <a:solidFill>
                  <a:schemeClr val="tx1"/>
                </a:solidFill>
                <a:effectLst/>
                <a:latin typeface="+mn-lt"/>
                <a:ea typeface="+mn-ea"/>
                <a:cs typeface="+mn-cs"/>
              </a:rPr>
              <a:t> </a:t>
            </a:r>
            <a:r>
              <a:rPr lang="pt-PT" sz="1200" kern="1200" dirty="0">
                <a:solidFill>
                  <a:schemeClr val="tx1"/>
                </a:solidFill>
                <a:effectLst/>
                <a:latin typeface="+mn-lt"/>
                <a:ea typeface="+mn-ea"/>
                <a:cs typeface="+mn-cs"/>
              </a:rPr>
              <a:t>também deve ser </a:t>
            </a:r>
            <a:r>
              <a:rPr lang="pt-PT" sz="1200" kern="1200" dirty="0" err="1">
                <a:solidFill>
                  <a:schemeClr val="tx1"/>
                </a:solidFill>
                <a:effectLst/>
                <a:latin typeface="+mn-lt"/>
                <a:ea typeface="+mn-ea"/>
                <a:cs typeface="+mn-cs"/>
              </a:rPr>
              <a:t>efectuada</a:t>
            </a:r>
            <a:r>
              <a:rPr lang="pt-PT" sz="1200" kern="1200" dirty="0">
                <a:solidFill>
                  <a:schemeClr val="tx1"/>
                </a:solidFill>
                <a:effectLst/>
                <a:latin typeface="+mn-lt"/>
                <a:ea typeface="+mn-ea"/>
                <a:cs typeface="+mn-cs"/>
              </a:rPr>
              <a:t> individualmente por cada viticultor na sua própria vinha seguindo protocolos de monitorização.</a:t>
            </a:r>
          </a:p>
          <a:p>
            <a:r>
              <a:rPr lang="pt-PT" sz="1200" kern="1200" dirty="0">
                <a:solidFill>
                  <a:schemeClr val="tx1"/>
                </a:solidFill>
                <a:effectLst/>
                <a:latin typeface="+mn-lt"/>
                <a:ea typeface="+mn-ea"/>
                <a:cs typeface="+mn-cs"/>
              </a:rPr>
              <a:t>Quando sintomas suspeitos de FD</a:t>
            </a:r>
            <a:r>
              <a:rPr lang="pt-PT" sz="1200" kern="1200" baseline="0" dirty="0">
                <a:solidFill>
                  <a:schemeClr val="tx1"/>
                </a:solidFill>
                <a:effectLst/>
                <a:latin typeface="+mn-lt"/>
                <a:ea typeface="+mn-ea"/>
                <a:cs typeface="+mn-cs"/>
              </a:rPr>
              <a:t> </a:t>
            </a:r>
            <a:r>
              <a:rPr lang="pt-PT" sz="1200" kern="1200" dirty="0">
                <a:solidFill>
                  <a:schemeClr val="tx1"/>
                </a:solidFill>
                <a:effectLst/>
                <a:latin typeface="+mn-lt"/>
                <a:ea typeface="+mn-ea"/>
                <a:cs typeface="+mn-cs"/>
              </a:rPr>
              <a:t>ou “</a:t>
            </a:r>
            <a:r>
              <a:rPr lang="pt-PT" sz="1200" kern="1200" dirty="0" err="1">
                <a:solidFill>
                  <a:schemeClr val="tx1"/>
                </a:solidFill>
                <a:effectLst/>
                <a:latin typeface="+mn-lt"/>
                <a:ea typeface="+mn-ea"/>
                <a:cs typeface="+mn-cs"/>
              </a:rPr>
              <a:t>Stolbur</a:t>
            </a:r>
            <a:r>
              <a:rPr lang="pt-PT" sz="1200" kern="1200" dirty="0">
                <a:solidFill>
                  <a:schemeClr val="tx1"/>
                </a:solidFill>
                <a:effectLst/>
                <a:latin typeface="+mn-lt"/>
                <a:ea typeface="+mn-ea"/>
                <a:cs typeface="+mn-cs"/>
              </a:rPr>
              <a:t>” são relatados, análises laboratoriais devem ser realizadas para confirmar o diagnóstico de FD e distinguir</a:t>
            </a:r>
            <a:r>
              <a:rPr lang="pt-PT" sz="1200" kern="1200" baseline="0" dirty="0">
                <a:solidFill>
                  <a:schemeClr val="tx1"/>
                </a:solidFill>
                <a:effectLst/>
                <a:latin typeface="+mn-lt"/>
                <a:ea typeface="+mn-ea"/>
                <a:cs typeface="+mn-cs"/>
              </a:rPr>
              <a:t> da doença</a:t>
            </a:r>
            <a:r>
              <a:rPr lang="pt-PT" sz="1200" kern="1200" dirty="0">
                <a:solidFill>
                  <a:schemeClr val="tx1"/>
                </a:solidFill>
                <a:effectLst/>
                <a:latin typeface="+mn-lt"/>
                <a:ea typeface="+mn-ea"/>
                <a:cs typeface="+mn-cs"/>
              </a:rPr>
              <a:t> de </a:t>
            </a:r>
            <a:r>
              <a:rPr lang="pt-PT" sz="1200" kern="1200" dirty="0" err="1">
                <a:solidFill>
                  <a:schemeClr val="tx1"/>
                </a:solidFill>
                <a:effectLst/>
                <a:latin typeface="+mn-lt"/>
                <a:ea typeface="+mn-ea"/>
                <a:cs typeface="+mn-cs"/>
              </a:rPr>
              <a:t>Stolbur</a:t>
            </a:r>
            <a:r>
              <a:rPr lang="pt-PT" sz="1200"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O arranque e a destruição de videiras infectadas são sempre recomendados e obrigatórios na maioria das regiões por decreto lei. Na presença de S. </a:t>
            </a:r>
            <a:r>
              <a:rPr lang="pt-PT" sz="1200" kern="1200" dirty="0" err="1">
                <a:solidFill>
                  <a:schemeClr val="tx1"/>
                </a:solidFill>
                <a:effectLst/>
                <a:latin typeface="+mn-lt"/>
                <a:ea typeface="+mn-ea"/>
                <a:cs typeface="+mn-cs"/>
              </a:rPr>
              <a:t>titanus</a:t>
            </a:r>
            <a:r>
              <a:rPr lang="pt-PT" sz="1200" kern="1200" dirty="0">
                <a:solidFill>
                  <a:schemeClr val="tx1"/>
                </a:solidFill>
                <a:effectLst/>
                <a:latin typeface="+mn-lt"/>
                <a:ea typeface="+mn-ea"/>
                <a:cs typeface="+mn-cs"/>
              </a:rPr>
              <a:t> (de Maio a Outubro), logo que uma videira infectada seja detectada, essa informação deve ser oficialmente reportada. </a:t>
            </a:r>
            <a:r>
              <a:rPr lang="pt-PT" sz="1200" kern="1200" dirty="0" err="1">
                <a:solidFill>
                  <a:schemeClr val="tx1"/>
                </a:solidFill>
                <a:effectLst/>
                <a:latin typeface="+mn-lt"/>
                <a:ea typeface="+mn-ea"/>
                <a:cs typeface="+mn-cs"/>
              </a:rPr>
              <a:t>Deeve</a:t>
            </a:r>
            <a:r>
              <a:rPr lang="pt-PT" sz="1200" kern="1200" dirty="0">
                <a:solidFill>
                  <a:schemeClr val="tx1"/>
                </a:solidFill>
                <a:effectLst/>
                <a:latin typeface="+mn-lt"/>
                <a:ea typeface="+mn-ea"/>
                <a:cs typeface="+mn-cs"/>
              </a:rPr>
              <a:t> ser recolhida uma amostra para </a:t>
            </a:r>
            <a:r>
              <a:rPr lang="pt-PT" sz="1200" kern="1200" dirty="0" err="1">
                <a:solidFill>
                  <a:schemeClr val="tx1"/>
                </a:solidFill>
                <a:effectLst/>
                <a:latin typeface="+mn-lt"/>
                <a:ea typeface="+mn-ea"/>
                <a:cs typeface="+mn-cs"/>
              </a:rPr>
              <a:t>despite</a:t>
            </a:r>
            <a:r>
              <a:rPr lang="pt-PT" sz="1200" kern="1200" dirty="0">
                <a:solidFill>
                  <a:schemeClr val="tx1"/>
                </a:solidFill>
                <a:effectLst/>
                <a:latin typeface="+mn-lt"/>
                <a:ea typeface="+mn-ea"/>
                <a:cs typeface="+mn-cs"/>
              </a:rPr>
              <a:t> da doença em análise de laboratório, e depois de confirmada a presença de FD, as videiras com sintomas semelhantes arrancadas e destruídas. Quanto mais cedo a videira infectada for removida, melhor. Desta forma, o</a:t>
            </a:r>
            <a:r>
              <a:rPr lang="pt-PT" sz="1200" kern="1200" baseline="0" dirty="0">
                <a:solidFill>
                  <a:schemeClr val="tx1"/>
                </a:solidFill>
                <a:effectLst/>
                <a:latin typeface="+mn-lt"/>
                <a:ea typeface="+mn-ea"/>
                <a:cs typeface="+mn-cs"/>
              </a:rPr>
              <a:t> </a:t>
            </a:r>
            <a:r>
              <a:rPr lang="pt-PT" sz="1200" i="1" kern="1200" dirty="0" err="1">
                <a:solidFill>
                  <a:schemeClr val="tx1"/>
                </a:solidFill>
                <a:effectLst/>
                <a:latin typeface="+mn-lt"/>
                <a:ea typeface="+mn-ea"/>
                <a:cs typeface="+mn-cs"/>
              </a:rPr>
              <a:t>Scaphoideus</a:t>
            </a:r>
            <a:r>
              <a:rPr lang="pt-PT" sz="1200" i="1" kern="1200" dirty="0">
                <a:solidFill>
                  <a:schemeClr val="tx1"/>
                </a:solidFill>
                <a:effectLst/>
                <a:latin typeface="+mn-lt"/>
                <a:ea typeface="+mn-ea"/>
                <a:cs typeface="+mn-cs"/>
              </a:rPr>
              <a:t> </a:t>
            </a:r>
            <a:r>
              <a:rPr lang="pt-PT" sz="1200" i="1" kern="1200" dirty="0" err="1">
                <a:solidFill>
                  <a:schemeClr val="tx1"/>
                </a:solidFill>
                <a:effectLst/>
                <a:latin typeface="+mn-lt"/>
                <a:ea typeface="+mn-ea"/>
                <a:cs typeface="+mn-cs"/>
              </a:rPr>
              <a:t>titanus</a:t>
            </a:r>
            <a:r>
              <a:rPr lang="pt-PT" sz="1200" i="1" kern="1200" dirty="0">
                <a:solidFill>
                  <a:schemeClr val="tx1"/>
                </a:solidFill>
                <a:effectLst/>
                <a:latin typeface="+mn-lt"/>
                <a:ea typeface="+mn-ea"/>
                <a:cs typeface="+mn-cs"/>
              </a:rPr>
              <a:t> </a:t>
            </a:r>
            <a:r>
              <a:rPr lang="pt-PT" sz="1200" kern="1200" dirty="0">
                <a:solidFill>
                  <a:schemeClr val="tx1"/>
                </a:solidFill>
                <a:effectLst/>
                <a:latin typeface="+mn-lt"/>
                <a:ea typeface="+mn-ea"/>
                <a:cs typeface="+mn-cs"/>
              </a:rPr>
              <a:t>não pode alimentar-se de videira infectadas, quebrando o ciclo de transmissão da doença</a:t>
            </a:r>
            <a:r>
              <a:rPr lang="pt-PT" sz="1200" kern="1200" baseline="0" dirty="0">
                <a:solidFill>
                  <a:schemeClr val="tx1"/>
                </a:solidFill>
                <a:effectLst/>
                <a:latin typeface="+mn-lt"/>
                <a:ea typeface="+mn-ea"/>
                <a:cs typeface="+mn-cs"/>
              </a:rPr>
              <a:t>.</a:t>
            </a:r>
          </a:p>
          <a:p>
            <a:endParaRPr lang="fr-FR"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O arranque deve ser feito meticulosamente, evitando qualquer crescimento dos ladrões ou porta-enxerto. Os porta-enxertos são portadores que podem hospedar o fitoplasma da FD sem expressar quaisquer sintomas. A erradicação do recrescimento da videira deve ser alcançada na videira, mas também fora da parcela.</a:t>
            </a:r>
          </a:p>
          <a:p>
            <a:r>
              <a:rPr lang="pt-PT" sz="1200" kern="1200" dirty="0">
                <a:solidFill>
                  <a:schemeClr val="tx1"/>
                </a:solidFill>
                <a:effectLst/>
                <a:latin typeface="+mn-lt"/>
                <a:ea typeface="+mn-ea"/>
                <a:cs typeface="+mn-cs"/>
              </a:rPr>
              <a:t>No pior cenário, quando o arranque rápido não é possível durante a estação de crescimento, deve ser adiado até à colheita, mas a</a:t>
            </a:r>
            <a:r>
              <a:rPr lang="pt-PT" sz="1200" kern="1200" baseline="0" dirty="0">
                <a:solidFill>
                  <a:schemeClr val="tx1"/>
                </a:solidFill>
                <a:effectLst/>
                <a:latin typeface="+mn-lt"/>
                <a:ea typeface="+mn-ea"/>
                <a:cs typeface="+mn-cs"/>
              </a:rPr>
              <a:t> </a:t>
            </a:r>
            <a:r>
              <a:rPr lang="pt-PT" sz="1200" kern="1200" dirty="0">
                <a:solidFill>
                  <a:schemeClr val="tx1"/>
                </a:solidFill>
                <a:effectLst/>
                <a:latin typeface="+mn-lt"/>
                <a:ea typeface="+mn-ea"/>
                <a:cs typeface="+mn-cs"/>
              </a:rPr>
              <a:t>videira ou as partes sintomáticas da</a:t>
            </a:r>
            <a:r>
              <a:rPr lang="pt-PT" sz="1200" kern="1200" baseline="0" dirty="0">
                <a:solidFill>
                  <a:schemeClr val="tx1"/>
                </a:solidFill>
                <a:effectLst/>
                <a:latin typeface="+mn-lt"/>
                <a:ea typeface="+mn-ea"/>
                <a:cs typeface="+mn-cs"/>
              </a:rPr>
              <a:t> planta </a:t>
            </a:r>
            <a:r>
              <a:rPr lang="pt-PT" sz="1200" kern="1200" dirty="0">
                <a:solidFill>
                  <a:schemeClr val="tx1"/>
                </a:solidFill>
                <a:effectLst/>
                <a:latin typeface="+mn-lt"/>
                <a:ea typeface="+mn-ea"/>
                <a:cs typeface="+mn-cs"/>
              </a:rPr>
              <a:t>devem ser cortadas o mais rápido possível, sinalizando-a para posterior erradicação. A área infectada aumenta de videira para videira, por isso é importante que nenhuma videira sintomática seja deixada na parcela. A incidência da doença aumenta muito rapidamente, a quantidade de videira doente pode ser multiplicada por 10x</a:t>
            </a:r>
            <a:r>
              <a:rPr lang="pt-PT" sz="1200" kern="1200" baseline="0" dirty="0">
                <a:solidFill>
                  <a:schemeClr val="tx1"/>
                </a:solidFill>
                <a:effectLst/>
                <a:latin typeface="+mn-lt"/>
                <a:ea typeface="+mn-ea"/>
                <a:cs typeface="+mn-cs"/>
              </a:rPr>
              <a:t> a cada</a:t>
            </a:r>
            <a:r>
              <a:rPr lang="pt-PT" sz="1200" kern="1200" dirty="0">
                <a:solidFill>
                  <a:schemeClr val="tx1"/>
                </a:solidFill>
                <a:effectLst/>
                <a:latin typeface="+mn-lt"/>
                <a:ea typeface="+mn-ea"/>
                <a:cs typeface="+mn-cs"/>
              </a:rPr>
              <a:t> ano.</a:t>
            </a:r>
          </a:p>
          <a:p>
            <a:endParaRPr lang="en-GB" sz="1200" kern="1200" dirty="0">
              <a:solidFill>
                <a:schemeClr val="tx1"/>
              </a:solidFill>
              <a:effectLst/>
              <a:latin typeface="+mn-lt"/>
              <a:ea typeface="+mn-ea"/>
              <a:cs typeface="+mn-cs"/>
            </a:endParaRPr>
          </a:p>
          <a:p>
            <a:r>
              <a:rPr lang="pt-PT" sz="1200" b="1" kern="1200" dirty="0">
                <a:solidFill>
                  <a:schemeClr val="tx1"/>
                </a:solidFill>
                <a:effectLst/>
                <a:latin typeface="+mn-lt"/>
                <a:ea typeface="+mn-ea"/>
                <a:cs typeface="+mn-cs"/>
              </a:rPr>
              <a:t>Deixar vinhas </a:t>
            </a:r>
            <a:r>
              <a:rPr lang="pt-PT" sz="1200" b="1" kern="1200" dirty="0" err="1">
                <a:solidFill>
                  <a:schemeClr val="tx1"/>
                </a:solidFill>
                <a:effectLst/>
                <a:latin typeface="+mn-lt"/>
                <a:ea typeface="+mn-ea"/>
                <a:cs typeface="+mn-cs"/>
              </a:rPr>
              <a:t>infectadas</a:t>
            </a:r>
            <a:r>
              <a:rPr lang="pt-PT" sz="1200" b="1" kern="1200" dirty="0">
                <a:solidFill>
                  <a:schemeClr val="tx1"/>
                </a:solidFill>
                <a:effectLst/>
                <a:latin typeface="+mn-lt"/>
                <a:ea typeface="+mn-ea"/>
                <a:cs typeface="+mn-cs"/>
              </a:rPr>
              <a:t> na parcela aumentará consideravelmente o nível de </a:t>
            </a:r>
            <a:r>
              <a:rPr lang="pt-PT" sz="1200" b="1" kern="1200" dirty="0" err="1">
                <a:solidFill>
                  <a:schemeClr val="tx1"/>
                </a:solidFill>
                <a:effectLst/>
                <a:latin typeface="+mn-lt"/>
                <a:ea typeface="+mn-ea"/>
                <a:cs typeface="+mn-cs"/>
              </a:rPr>
              <a:t>infecção</a:t>
            </a:r>
            <a:r>
              <a:rPr lang="pt-PT" sz="1200" b="1" kern="1200" dirty="0">
                <a:solidFill>
                  <a:schemeClr val="tx1"/>
                </a:solidFill>
                <a:effectLst/>
                <a:latin typeface="+mn-lt"/>
                <a:ea typeface="+mn-ea"/>
                <a:cs typeface="+mn-cs"/>
              </a:rPr>
              <a:t> nos próximos anos.</a:t>
            </a:r>
          </a:p>
          <a:p>
            <a:r>
              <a:rPr lang="pt-PT" sz="1200" kern="1200" dirty="0">
                <a:solidFill>
                  <a:schemeClr val="tx1"/>
                </a:solidFill>
                <a:effectLst/>
                <a:latin typeface="+mn-lt"/>
                <a:ea typeface="+mn-ea"/>
                <a:cs typeface="+mn-cs"/>
              </a:rPr>
              <a:t>Cada viticultor deve, à sua escala, implementar uma</a:t>
            </a:r>
            <a:r>
              <a:rPr lang="pt-PT" sz="1200" kern="1200" baseline="0" dirty="0">
                <a:solidFill>
                  <a:schemeClr val="tx1"/>
                </a:solidFill>
                <a:effectLst/>
                <a:latin typeface="+mn-lt"/>
                <a:ea typeface="+mn-ea"/>
                <a:cs typeface="+mn-cs"/>
              </a:rPr>
              <a:t> monitorização </a:t>
            </a:r>
            <a:r>
              <a:rPr lang="pt-PT" sz="1200" kern="1200" dirty="0">
                <a:solidFill>
                  <a:schemeClr val="tx1"/>
                </a:solidFill>
                <a:effectLst/>
                <a:latin typeface="+mn-lt"/>
                <a:ea typeface="+mn-ea"/>
                <a:cs typeface="+mn-cs"/>
              </a:rPr>
              <a:t>regular da</a:t>
            </a:r>
            <a:r>
              <a:rPr lang="pt-PT" sz="1200" kern="1200" baseline="0" dirty="0">
                <a:solidFill>
                  <a:schemeClr val="tx1"/>
                </a:solidFill>
                <a:effectLst/>
                <a:latin typeface="+mn-lt"/>
                <a:ea typeface="+mn-ea"/>
                <a:cs typeface="+mn-cs"/>
              </a:rPr>
              <a:t> sua vinha</a:t>
            </a:r>
            <a:r>
              <a:rPr lang="pt-PT" sz="1200" kern="1200" dirty="0">
                <a:solidFill>
                  <a:schemeClr val="tx1"/>
                </a:solidFill>
                <a:effectLst/>
                <a:latin typeface="+mn-lt"/>
                <a:ea typeface="+mn-ea"/>
                <a:cs typeface="+mn-cs"/>
              </a:rPr>
              <a:t> e </a:t>
            </a:r>
            <a:r>
              <a:rPr lang="pt-PT" sz="1200" kern="1200" dirty="0" err="1">
                <a:solidFill>
                  <a:schemeClr val="tx1"/>
                </a:solidFill>
                <a:effectLst/>
                <a:latin typeface="+mn-lt"/>
                <a:ea typeface="+mn-ea"/>
                <a:cs typeface="+mn-cs"/>
              </a:rPr>
              <a:t>detectar</a:t>
            </a:r>
            <a:r>
              <a:rPr lang="pt-PT" sz="1200" kern="1200" dirty="0">
                <a:solidFill>
                  <a:schemeClr val="tx1"/>
                </a:solidFill>
                <a:effectLst/>
                <a:latin typeface="+mn-lt"/>
                <a:ea typeface="+mn-ea"/>
                <a:cs typeface="+mn-cs"/>
              </a:rPr>
              <a:t> os sintomas precocemente. Uma formação sobre o reconhecimento de sintomas é importante para qualquer viticultor localizado dentro de uma zona</a:t>
            </a:r>
            <a:r>
              <a:rPr lang="pt-PT" sz="1200" kern="1200" baseline="0" dirty="0">
                <a:solidFill>
                  <a:schemeClr val="tx1"/>
                </a:solidFill>
                <a:effectLst/>
                <a:latin typeface="+mn-lt"/>
                <a:ea typeface="+mn-ea"/>
                <a:cs typeface="+mn-cs"/>
              </a:rPr>
              <a:t> </a:t>
            </a:r>
            <a:r>
              <a:rPr lang="pt-PT" sz="1200" kern="1200" baseline="0" dirty="0" err="1">
                <a:solidFill>
                  <a:schemeClr val="tx1"/>
                </a:solidFill>
                <a:effectLst/>
                <a:latin typeface="+mn-lt"/>
                <a:ea typeface="+mn-ea"/>
                <a:cs typeface="+mn-cs"/>
              </a:rPr>
              <a:t>infectada</a:t>
            </a:r>
            <a:r>
              <a:rPr lang="pt-PT" sz="1200" kern="1200" dirty="0">
                <a:solidFill>
                  <a:schemeClr val="tx1"/>
                </a:solidFill>
                <a:effectLst/>
                <a:latin typeface="+mn-lt"/>
                <a:ea typeface="+mn-ea"/>
                <a:cs typeface="+mn-cs"/>
              </a:rPr>
              <a:t>. Em caso de nova </a:t>
            </a:r>
            <a:r>
              <a:rPr lang="pt-PT" sz="1200" kern="1200" dirty="0" err="1">
                <a:solidFill>
                  <a:schemeClr val="tx1"/>
                </a:solidFill>
                <a:effectLst/>
                <a:latin typeface="+mn-lt"/>
                <a:ea typeface="+mn-ea"/>
                <a:cs typeface="+mn-cs"/>
              </a:rPr>
              <a:t>infecção</a:t>
            </a:r>
            <a:r>
              <a:rPr lang="pt-PT" sz="1200" kern="1200" dirty="0">
                <a:solidFill>
                  <a:schemeClr val="tx1"/>
                </a:solidFill>
                <a:effectLst/>
                <a:latin typeface="+mn-lt"/>
                <a:ea typeface="+mn-ea"/>
                <a:cs typeface="+mn-cs"/>
              </a:rPr>
              <a:t>, as autoridades locais competentes devem ser contactadas e informarão sobre as medidas obrigatórias que devem ser tomadas. Em caso de dúvida, é possível solicitar uma análise laboratorial.</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pt-PT" sz="1200" b="1" kern="1200" dirty="0">
                <a:solidFill>
                  <a:schemeClr val="tx1"/>
                </a:solidFill>
                <a:effectLst/>
                <a:latin typeface="+mn-lt"/>
                <a:ea typeface="+mn-ea"/>
                <a:cs typeface="+mn-cs"/>
              </a:rPr>
              <a:t>Para conter e erradicar a FD numa área, a gestão individual e colectiva é essencial</a:t>
            </a:r>
            <a:r>
              <a:rPr lang="pt-PT" sz="1200" kern="1200" dirty="0">
                <a:solidFill>
                  <a:schemeClr val="tx1"/>
                </a:solidFill>
                <a:effectLst/>
                <a:latin typeface="+mn-lt"/>
                <a:ea typeface="+mn-ea"/>
                <a:cs typeface="+mn-cs"/>
              </a:rPr>
              <a:t>, além disso, uma boa comunicação entre viticultores e associações e organismos oficiais é indispensável para a eficiência da gestão.</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18</a:t>
            </a:fld>
            <a:endParaRPr lang="fr-FR"/>
          </a:p>
        </p:txBody>
      </p:sp>
    </p:spTree>
    <p:extLst>
      <p:ext uri="{BB962C8B-B14F-4D97-AF65-F5344CB8AC3E}">
        <p14:creationId xmlns:p14="http://schemas.microsoft.com/office/powerpoint/2010/main" val="1825478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pt-PT" dirty="0"/>
              <a:t>Para</a:t>
            </a:r>
            <a:r>
              <a:rPr lang="pt-PT" baseline="0" dirty="0"/>
              <a:t> m</a:t>
            </a:r>
            <a:r>
              <a:rPr lang="pt-PT" dirty="0"/>
              <a:t>elhorar a gestão da FD, era importante conhecer as diferenças de sensibilidade entre castas, quanto à quantidade e disseminação do fitoplasma nas plantas. Os investigadores referem que existe uma gama de sensibilidade entre diferentes castas e porta-enxertos. Algumas castas expressam mais ou menos sintomas, bem como</a:t>
            </a:r>
            <a:r>
              <a:rPr lang="pt-PT" baseline="0" dirty="0"/>
              <a:t> os</a:t>
            </a:r>
            <a:r>
              <a:rPr lang="pt-PT" dirty="0"/>
              <a:t> porta-enxertos que podem não expressar sintomas ou então expressam sintomas muito</a:t>
            </a:r>
            <a:r>
              <a:rPr lang="pt-PT" baseline="0" dirty="0"/>
              <a:t> ténues</a:t>
            </a:r>
            <a:r>
              <a:rPr lang="pt-PT" dirty="0"/>
              <a:t>. Por exemplo, o </a:t>
            </a:r>
            <a:r>
              <a:rPr lang="pt-PT" dirty="0" err="1"/>
              <a:t>Cabernet</a:t>
            </a:r>
            <a:r>
              <a:rPr lang="pt-PT" dirty="0"/>
              <a:t> </a:t>
            </a:r>
            <a:r>
              <a:rPr lang="pt-PT" dirty="0" err="1"/>
              <a:t>Sauvignon</a:t>
            </a:r>
            <a:r>
              <a:rPr lang="pt-PT" dirty="0"/>
              <a:t> (CS) expressa sintomas muito claros, por isso é muito sensível à FD. Ao contrário, o </a:t>
            </a:r>
            <a:r>
              <a:rPr lang="pt-PT" dirty="0" err="1"/>
              <a:t>Merlot</a:t>
            </a:r>
            <a:r>
              <a:rPr lang="pt-PT" dirty="0"/>
              <a:t> é pouco sensível,</a:t>
            </a:r>
            <a:r>
              <a:rPr lang="pt-PT" baseline="0" dirty="0"/>
              <a:t> </a:t>
            </a:r>
            <a:r>
              <a:rPr lang="pt-PT" dirty="0"/>
              <a:t>expressando menos sintomas do que o </a:t>
            </a:r>
            <a:r>
              <a:rPr lang="pt-PT" dirty="0" err="1"/>
              <a:t>Cabernet</a:t>
            </a:r>
            <a:r>
              <a:rPr lang="pt-PT" dirty="0"/>
              <a:t> </a:t>
            </a:r>
            <a:r>
              <a:rPr lang="pt-PT" dirty="0" err="1"/>
              <a:t>Sauvignon</a:t>
            </a:r>
            <a:r>
              <a:rPr lang="pt-PT" dirty="0"/>
              <a:t>. Além disso, à escala da parcela, a incidência de FD é menor no </a:t>
            </a:r>
            <a:r>
              <a:rPr lang="pt-PT" dirty="0" err="1"/>
              <a:t>Merlot</a:t>
            </a:r>
            <a:r>
              <a:rPr lang="pt-PT" dirty="0"/>
              <a:t> do que no CS. Dentro da planta, a gravidade dos sintomas é menor e a disseminação do fitoplasma nos vasos do floema é limitada no </a:t>
            </a:r>
            <a:r>
              <a:rPr lang="pt-PT" dirty="0" err="1"/>
              <a:t>Merlot</a:t>
            </a:r>
            <a:r>
              <a:rPr lang="pt-PT" dirty="0"/>
              <a:t> em comparação com o </a:t>
            </a:r>
            <a:r>
              <a:rPr lang="pt-PT" dirty="0" err="1"/>
              <a:t>Cabernet</a:t>
            </a:r>
            <a:r>
              <a:rPr lang="pt-PT" dirty="0"/>
              <a:t> </a:t>
            </a:r>
            <a:r>
              <a:rPr lang="pt-PT" dirty="0" err="1"/>
              <a:t>sauvignon</a:t>
            </a:r>
            <a:r>
              <a:rPr lang="pt-PT" dirty="0"/>
              <a:t>. Para os porta-enxertos, o estudo mostrou que, mesmo que alguns porta-enxertos não expressem os sintomas, eles apresentam uma alta concentração de fitoplasma (</a:t>
            </a:r>
            <a:r>
              <a:rPr lang="pt-PT" dirty="0" err="1"/>
              <a:t>Galetto</a:t>
            </a:r>
            <a:r>
              <a:rPr lang="pt-PT" dirty="0"/>
              <a:t> </a:t>
            </a:r>
            <a:r>
              <a:rPr lang="pt-PT" dirty="0" err="1"/>
              <a:t>et</a:t>
            </a:r>
            <a:r>
              <a:rPr lang="pt-PT" dirty="0"/>
              <a:t> al, 2014). Um </a:t>
            </a:r>
            <a:r>
              <a:rPr lang="pt-PT" dirty="0" err="1"/>
              <a:t>óptimo</a:t>
            </a:r>
            <a:r>
              <a:rPr lang="pt-PT" dirty="0"/>
              <a:t> resultado deste estudo é que quanto menos a</a:t>
            </a:r>
            <a:r>
              <a:rPr lang="pt-PT" baseline="0" dirty="0"/>
              <a:t> casta</a:t>
            </a:r>
            <a:r>
              <a:rPr lang="pt-PT" dirty="0"/>
              <a:t> expressar os sintomas, menos fitoplasma se dissemina e se multiplica. Alguns porta-enxertos são tolerantes, não expressam os sintomas, mas são portadores de alta quantidade de fitoplasma e representam um risco de propagação de doenças invisíveis.</a:t>
            </a:r>
          </a:p>
          <a:p>
            <a:endParaRPr lang="pt-PT" dirty="0"/>
          </a:p>
          <a:p>
            <a:r>
              <a:rPr lang="pt-PT" b="1" i="1" dirty="0"/>
              <a:t>Investigação de fontes de resistência em espécies de </a:t>
            </a:r>
            <a:r>
              <a:rPr lang="pt-PT" b="1" i="1" dirty="0" err="1"/>
              <a:t>Vitis</a:t>
            </a:r>
            <a:r>
              <a:rPr lang="pt-PT" b="1" i="1" dirty="0"/>
              <a:t> e pesquisa de mecanismos de defesa da videira</a:t>
            </a:r>
          </a:p>
          <a:p>
            <a:r>
              <a:rPr lang="pt-PT" dirty="0"/>
              <a:t>Seguindo os resultados da investigação, uma forma de aprofundar a sensibilidade da cultivar </a:t>
            </a:r>
            <a:r>
              <a:rPr lang="pt-PT" dirty="0" err="1"/>
              <a:t>Vitis</a:t>
            </a:r>
            <a:r>
              <a:rPr lang="pt-PT" dirty="0"/>
              <a:t> é identificar as castas e porta-enxertos não atraentes para os </a:t>
            </a:r>
            <a:r>
              <a:rPr lang="pt-PT" dirty="0" err="1"/>
              <a:t>insectos</a:t>
            </a:r>
            <a:r>
              <a:rPr lang="pt-PT" dirty="0"/>
              <a:t> ou identificar castas com pequena taxa de multiplicação do fitoplasma. Além disso, ainda são necessários</a:t>
            </a:r>
            <a:r>
              <a:rPr lang="pt-PT" baseline="0" dirty="0"/>
              <a:t> trabalhos</a:t>
            </a:r>
            <a:r>
              <a:rPr lang="pt-PT" dirty="0"/>
              <a:t> sobre a caracterização de mecanismos e bases genéticas de resistência em</a:t>
            </a:r>
            <a:r>
              <a:rPr lang="pt-PT" baseline="0" dirty="0"/>
              <a:t> </a:t>
            </a:r>
            <a:r>
              <a:rPr lang="pt-PT" baseline="0" dirty="0" err="1"/>
              <a:t>selecção</a:t>
            </a:r>
            <a:r>
              <a:rPr lang="pt-PT" baseline="0" dirty="0"/>
              <a:t> </a:t>
            </a:r>
            <a:r>
              <a:rPr lang="pt-PT" baseline="0" dirty="0" err="1"/>
              <a:t>varietal</a:t>
            </a:r>
            <a:r>
              <a:rPr lang="pt-PT" dirty="0"/>
              <a:t> e na exploração de mecanismos de defesa naturais estimulantes da videira.</a:t>
            </a:r>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19</a:t>
            </a:fld>
            <a:endParaRPr lang="fr-FR"/>
          </a:p>
        </p:txBody>
      </p:sp>
    </p:spTree>
    <p:extLst>
      <p:ext uri="{BB962C8B-B14F-4D97-AF65-F5344CB8AC3E}">
        <p14:creationId xmlns:p14="http://schemas.microsoft.com/office/powerpoint/2010/main" val="1825478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A doença</a:t>
            </a:r>
            <a:r>
              <a:rPr lang="pt-PT" baseline="0" dirty="0"/>
              <a:t> é</a:t>
            </a:r>
            <a:r>
              <a:rPr lang="pt-PT" dirty="0"/>
              <a:t> causada por um fitoplasma, que é um organismo de quarentena presente na lista A2 EPPO (</a:t>
            </a:r>
            <a:r>
              <a:rPr lang="pt-PT" dirty="0" err="1"/>
              <a:t>directiva</a:t>
            </a:r>
            <a:r>
              <a:rPr lang="pt-PT" dirty="0"/>
              <a:t> n ° 2009 / 297CE). É uma das doenças mais prejudiciais para as vinhas europeias, com grandes consequências económicas nos principais países produtores de vinho . O principal </a:t>
            </a:r>
            <a:r>
              <a:rPr lang="pt-PT" dirty="0" err="1"/>
              <a:t>vector</a:t>
            </a:r>
            <a:r>
              <a:rPr lang="pt-PT" dirty="0"/>
              <a:t> conhecido da FD é uma cigarrinha estritamente associada à videira, que transmite o fitoplasma. A FD induz graves impactos, incluindo perdas de rendimento e morte da videira. Sem medidas de controlo, a doença propaga-se rapidamente, </a:t>
            </a:r>
            <a:r>
              <a:rPr lang="pt-PT" dirty="0" err="1"/>
              <a:t>afectando</a:t>
            </a:r>
            <a:r>
              <a:rPr lang="pt-PT" dirty="0"/>
              <a:t> a totalidade das videiras em poucos anos. Apesar do seu controlo ser obrigatório na Europa, está a propagar-se pelo que  requer uma monitorização constante para detectar novas áreas infectadas.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2</a:t>
            </a:fld>
            <a:endParaRPr lang="fr-FR"/>
          </a:p>
        </p:txBody>
      </p:sp>
    </p:spTree>
    <p:extLst>
      <p:ext uri="{BB962C8B-B14F-4D97-AF65-F5344CB8AC3E}">
        <p14:creationId xmlns:p14="http://schemas.microsoft.com/office/powerpoint/2010/main" val="4004646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pt-PT" b="1" dirty="0"/>
              <a:t>Inibidores moleculares</a:t>
            </a:r>
          </a:p>
          <a:p>
            <a:r>
              <a:rPr lang="pt-PT" dirty="0"/>
              <a:t>Actualmente, existe investigação em curso </a:t>
            </a:r>
            <a:r>
              <a:rPr lang="pt-PT" baseline="0" dirty="0"/>
              <a:t>sobre</a:t>
            </a:r>
            <a:r>
              <a:rPr lang="pt-PT" dirty="0"/>
              <a:t> inibidores moleculares, que evitam o reconhecimento entre o fitoplasma e as células do insecto. O </a:t>
            </a:r>
            <a:r>
              <a:rPr lang="pt-PT" dirty="0" err="1"/>
              <a:t>objectivo</a:t>
            </a:r>
            <a:r>
              <a:rPr lang="pt-PT" dirty="0"/>
              <a:t> é bloquear o fitoplasma antes de atingir as células internas dos </a:t>
            </a:r>
            <a:r>
              <a:rPr lang="pt-PT" dirty="0" err="1"/>
              <a:t>insectos</a:t>
            </a:r>
            <a:r>
              <a:rPr lang="pt-PT" dirty="0"/>
              <a:t>. Quando o insecto se alimenta de uma videira infectada, o </a:t>
            </a:r>
            <a:r>
              <a:rPr lang="pt-PT" dirty="0" err="1"/>
              <a:t>fitoplasma</a:t>
            </a:r>
            <a:r>
              <a:rPr lang="pt-PT" dirty="0"/>
              <a:t> é </a:t>
            </a:r>
            <a:r>
              <a:rPr lang="pt-PT" dirty="0" err="1"/>
              <a:t>aborvido</a:t>
            </a:r>
            <a:r>
              <a:rPr lang="pt-PT" dirty="0"/>
              <a:t> e pode infectar o vector. Este fenómeno requer </a:t>
            </a:r>
            <a:r>
              <a:rPr lang="pt-PT" dirty="0" err="1"/>
              <a:t>interacções</a:t>
            </a:r>
            <a:r>
              <a:rPr lang="pt-PT" dirty="0"/>
              <a:t> entre proteínas do fitoplasma e o revestimento das células dos </a:t>
            </a:r>
            <a:r>
              <a:rPr lang="pt-PT" dirty="0" err="1"/>
              <a:t>insectos</a:t>
            </a:r>
            <a:r>
              <a:rPr lang="pt-PT" dirty="0"/>
              <a:t>. Os investigadores pretendem bloquear essa </a:t>
            </a:r>
            <a:r>
              <a:rPr lang="pt-PT" dirty="0" err="1"/>
              <a:t>interacção</a:t>
            </a:r>
            <a:r>
              <a:rPr lang="pt-PT" dirty="0"/>
              <a:t>, inibindo a proteína responsável pela transferência. Nenhum resultado está disponível, para</a:t>
            </a:r>
            <a:r>
              <a:rPr lang="pt-PT" baseline="0" dirty="0"/>
              <a:t> </a:t>
            </a:r>
            <a:r>
              <a:rPr lang="pt-PT" dirty="0"/>
              <a:t>já.</a:t>
            </a:r>
          </a:p>
          <a:p>
            <a:endParaRPr lang="pt-PT" dirty="0"/>
          </a:p>
          <a:p>
            <a:r>
              <a:rPr lang="pt-PT" b="1" i="1" dirty="0" err="1"/>
              <a:t>Drones</a:t>
            </a:r>
            <a:endParaRPr lang="pt-PT" b="1" i="1" dirty="0"/>
          </a:p>
          <a:p>
            <a:r>
              <a:rPr lang="pt-PT" dirty="0"/>
              <a:t>A identificação precoce dos sintomas da FD é primordial na gestão da doença. É por isso que várias empresas privadas e públicas tentam desenvolver o uso de imagens aéreas recolhidas por </a:t>
            </a:r>
            <a:r>
              <a:rPr lang="pt-PT" dirty="0" err="1"/>
              <a:t>Drones</a:t>
            </a:r>
            <a:r>
              <a:rPr lang="pt-PT" dirty="0"/>
              <a:t>, com o </a:t>
            </a:r>
            <a:r>
              <a:rPr lang="pt-PT" dirty="0" err="1"/>
              <a:t>objectivo</a:t>
            </a:r>
            <a:r>
              <a:rPr lang="pt-PT" dirty="0"/>
              <a:t> de facilitar a gestão da FD. Pesquisas ainda estão em curso: até agora, não há uma forma eficiente e reconhecida para distinguir os sintomas da FD de outras</a:t>
            </a:r>
            <a:r>
              <a:rPr lang="pt-PT" baseline="0" dirty="0"/>
              <a:t> doenças com recurso a </a:t>
            </a:r>
            <a:r>
              <a:rPr lang="pt-PT" baseline="0" dirty="0" err="1"/>
              <a:t>drone</a:t>
            </a:r>
            <a:r>
              <a:rPr lang="pt-PT" dirty="0"/>
              <a:t>.</a:t>
            </a:r>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20</a:t>
            </a:fld>
            <a:endParaRPr lang="fr-FR"/>
          </a:p>
        </p:txBody>
      </p:sp>
    </p:spTree>
    <p:extLst>
      <p:ext uri="{BB962C8B-B14F-4D97-AF65-F5344CB8AC3E}">
        <p14:creationId xmlns:p14="http://schemas.microsoft.com/office/powerpoint/2010/main" val="1825478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pt-PT" sz="1200" b="1" kern="1200" dirty="0">
                <a:solidFill>
                  <a:schemeClr val="tx1"/>
                </a:solidFill>
                <a:effectLst/>
                <a:latin typeface="+mn-lt"/>
                <a:ea typeface="+mn-ea"/>
                <a:cs typeface="+mn-cs"/>
              </a:rPr>
              <a:t>Confusão sexual por vibrações do </a:t>
            </a:r>
            <a:r>
              <a:rPr lang="pt-PT" sz="1200" b="1" kern="1200" dirty="0" err="1">
                <a:solidFill>
                  <a:schemeClr val="tx1"/>
                </a:solidFill>
                <a:effectLst/>
                <a:latin typeface="+mn-lt"/>
                <a:ea typeface="+mn-ea"/>
                <a:cs typeface="+mn-cs"/>
              </a:rPr>
              <a:t>insecto</a:t>
            </a:r>
            <a:r>
              <a:rPr lang="pt-PT" sz="1200" b="1" kern="1200" dirty="0">
                <a:solidFill>
                  <a:schemeClr val="tx1"/>
                </a:solidFill>
                <a:effectLst/>
                <a:latin typeface="+mn-lt"/>
                <a:ea typeface="+mn-ea"/>
                <a:cs typeface="+mn-cs"/>
              </a:rPr>
              <a:t> </a:t>
            </a:r>
            <a:r>
              <a:rPr lang="pt-PT" sz="1200" b="1" kern="1200" dirty="0" err="1">
                <a:solidFill>
                  <a:schemeClr val="tx1"/>
                </a:solidFill>
                <a:effectLst/>
                <a:latin typeface="+mn-lt"/>
                <a:ea typeface="+mn-ea"/>
                <a:cs typeface="+mn-cs"/>
              </a:rPr>
              <a:t>vector</a:t>
            </a:r>
            <a:r>
              <a:rPr lang="pt-PT" sz="1200" b="1" kern="1200" dirty="0">
                <a:solidFill>
                  <a:schemeClr val="tx1"/>
                </a:solidFill>
                <a:effectLst/>
                <a:latin typeface="+mn-lt"/>
                <a:ea typeface="+mn-ea"/>
                <a:cs typeface="+mn-cs"/>
              </a:rPr>
              <a:t> da Flavescência Dourada</a:t>
            </a:r>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Foi desenvolvido um método biotécnico de </a:t>
            </a:r>
            <a:r>
              <a:rPr lang="pt-PT" sz="1200" kern="1200" dirty="0" err="1">
                <a:solidFill>
                  <a:schemeClr val="tx1"/>
                </a:solidFill>
                <a:effectLst/>
                <a:latin typeface="+mn-lt"/>
                <a:ea typeface="+mn-ea"/>
                <a:cs typeface="+mn-cs"/>
              </a:rPr>
              <a:t>protecção</a:t>
            </a:r>
            <a:r>
              <a:rPr lang="pt-PT" sz="1200" kern="1200" dirty="0">
                <a:solidFill>
                  <a:schemeClr val="tx1"/>
                </a:solidFill>
                <a:effectLst/>
                <a:latin typeface="+mn-lt"/>
                <a:ea typeface="+mn-ea"/>
                <a:cs typeface="+mn-cs"/>
              </a:rPr>
              <a:t> inovador e promissor que visa reduzir a presença do </a:t>
            </a:r>
            <a:r>
              <a:rPr lang="pt-PT" sz="1200" kern="1200" dirty="0" err="1">
                <a:solidFill>
                  <a:schemeClr val="tx1"/>
                </a:solidFill>
                <a:effectLst/>
                <a:latin typeface="+mn-lt"/>
                <a:ea typeface="+mn-ea"/>
                <a:cs typeface="+mn-cs"/>
              </a:rPr>
              <a:t>insecto</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vector</a:t>
            </a:r>
            <a:r>
              <a:rPr lang="pt-PT" sz="1200" kern="1200" dirty="0">
                <a:solidFill>
                  <a:schemeClr val="tx1"/>
                </a:solidFill>
                <a:effectLst/>
                <a:latin typeface="+mn-lt"/>
                <a:ea typeface="+mn-ea"/>
                <a:cs typeface="+mn-cs"/>
              </a:rPr>
              <a:t> da Flavescência Dourada (</a:t>
            </a:r>
            <a:r>
              <a:rPr lang="pt-PT" sz="1200" i="1" kern="1200" dirty="0" err="1">
                <a:solidFill>
                  <a:schemeClr val="tx1"/>
                </a:solidFill>
                <a:effectLst/>
                <a:latin typeface="+mn-lt"/>
                <a:ea typeface="+mn-ea"/>
                <a:cs typeface="+mn-cs"/>
              </a:rPr>
              <a:t>Scaphoideus</a:t>
            </a:r>
            <a:r>
              <a:rPr lang="pt-PT" sz="1200" i="1" kern="1200" dirty="0">
                <a:solidFill>
                  <a:schemeClr val="tx1"/>
                </a:solidFill>
                <a:effectLst/>
                <a:latin typeface="+mn-lt"/>
                <a:ea typeface="+mn-ea"/>
                <a:cs typeface="+mn-cs"/>
              </a:rPr>
              <a:t> </a:t>
            </a:r>
            <a:r>
              <a:rPr lang="pt-PT" sz="1200" i="1" kern="1200" dirty="0" err="1">
                <a:solidFill>
                  <a:schemeClr val="tx1"/>
                </a:solidFill>
                <a:effectLst/>
                <a:latin typeface="+mn-lt"/>
                <a:ea typeface="+mn-ea"/>
                <a:cs typeface="+mn-cs"/>
              </a:rPr>
              <a:t>titanus</a:t>
            </a:r>
            <a:r>
              <a:rPr lang="pt-PT" sz="1200" i="1"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Ball</a:t>
            </a:r>
            <a:r>
              <a:rPr lang="pt-PT" sz="1200" i="1" kern="1200" dirty="0">
                <a:solidFill>
                  <a:schemeClr val="tx1"/>
                </a:solidFill>
                <a:effectLst/>
                <a:latin typeface="+mn-lt"/>
                <a:ea typeface="+mn-ea"/>
                <a:cs typeface="+mn-cs"/>
              </a:rPr>
              <a:t>)</a:t>
            </a:r>
            <a:r>
              <a:rPr lang="pt-PT" sz="1200" kern="1200" dirty="0">
                <a:solidFill>
                  <a:schemeClr val="tx1"/>
                </a:solidFill>
                <a:effectLst/>
                <a:latin typeface="+mn-lt"/>
                <a:ea typeface="+mn-ea"/>
                <a:cs typeface="+mn-cs"/>
              </a:rPr>
              <a:t> nas vinhas, e consequentemente o risco das mesmas serem </a:t>
            </a:r>
            <a:r>
              <a:rPr lang="pt-PT" sz="1200" kern="1200" dirty="0" err="1">
                <a:solidFill>
                  <a:schemeClr val="tx1"/>
                </a:solidFill>
                <a:effectLst/>
                <a:latin typeface="+mn-lt"/>
                <a:ea typeface="+mn-ea"/>
                <a:cs typeface="+mn-cs"/>
              </a:rPr>
              <a:t>infectadas</a:t>
            </a:r>
            <a:r>
              <a:rPr lang="pt-PT" sz="1200" kern="1200" dirty="0">
                <a:solidFill>
                  <a:schemeClr val="tx1"/>
                </a:solidFill>
                <a:effectLst/>
                <a:latin typeface="+mn-lt"/>
                <a:ea typeface="+mn-ea"/>
                <a:cs typeface="+mn-cs"/>
              </a:rPr>
              <a:t>. Trata-se da </a:t>
            </a:r>
            <a:r>
              <a:rPr lang="pt-PT" sz="1200" b="1" kern="1200" dirty="0">
                <a:solidFill>
                  <a:schemeClr val="tx1"/>
                </a:solidFill>
                <a:effectLst/>
                <a:latin typeface="+mn-lt"/>
                <a:ea typeface="+mn-ea"/>
                <a:cs typeface="+mn-cs"/>
              </a:rPr>
              <a:t>confusão sexual por vibrações</a:t>
            </a:r>
            <a:r>
              <a:rPr lang="pt-PT" sz="1200" kern="1200" dirty="0">
                <a:solidFill>
                  <a:schemeClr val="tx1"/>
                </a:solidFill>
                <a:effectLst/>
                <a:latin typeface="+mn-lt"/>
                <a:ea typeface="+mn-ea"/>
                <a:cs typeface="+mn-cs"/>
              </a:rPr>
              <a:t> que se baseia na simulação das vibrações emitidas pelos machos de </a:t>
            </a:r>
            <a:r>
              <a:rPr lang="pt-PT" sz="1200" i="1" kern="1200" dirty="0">
                <a:solidFill>
                  <a:schemeClr val="tx1"/>
                </a:solidFill>
                <a:effectLst/>
                <a:latin typeface="+mn-lt"/>
                <a:ea typeface="+mn-ea"/>
                <a:cs typeface="+mn-cs"/>
              </a:rPr>
              <a:t>S. </a:t>
            </a:r>
            <a:r>
              <a:rPr lang="pt-PT" sz="1200" i="1" kern="1200" dirty="0" err="1">
                <a:solidFill>
                  <a:schemeClr val="tx1"/>
                </a:solidFill>
                <a:effectLst/>
                <a:latin typeface="+mn-lt"/>
                <a:ea typeface="+mn-ea"/>
                <a:cs typeface="+mn-cs"/>
              </a:rPr>
              <a:t>titanus</a:t>
            </a:r>
            <a:r>
              <a:rPr lang="pt-PT" sz="1200" i="1" kern="1200" dirty="0">
                <a:solidFill>
                  <a:schemeClr val="tx1"/>
                </a:solidFill>
                <a:effectLst/>
                <a:latin typeface="+mn-lt"/>
                <a:ea typeface="+mn-ea"/>
                <a:cs typeface="+mn-cs"/>
              </a:rPr>
              <a:t> </a:t>
            </a:r>
            <a:r>
              <a:rPr lang="pt-PT" sz="1200" kern="1200" dirty="0">
                <a:solidFill>
                  <a:schemeClr val="tx1"/>
                </a:solidFill>
                <a:effectLst/>
                <a:latin typeface="+mn-lt"/>
                <a:ea typeface="+mn-ea"/>
                <a:cs typeface="+mn-cs"/>
              </a:rPr>
              <a:t>no processo de acasalamento, perturbando a comunicação com as fêmeas, evitando o acasalamento e reduzindo posteriormente a presença do </a:t>
            </a:r>
            <a:r>
              <a:rPr lang="pt-PT" sz="1200" kern="1200" dirty="0" err="1">
                <a:solidFill>
                  <a:schemeClr val="tx1"/>
                </a:solidFill>
                <a:effectLst/>
                <a:latin typeface="+mn-lt"/>
                <a:ea typeface="+mn-ea"/>
                <a:cs typeface="+mn-cs"/>
              </a:rPr>
              <a:t>insecto</a:t>
            </a:r>
            <a:r>
              <a:rPr lang="pt-PT" sz="1200" kern="1200" dirty="0">
                <a:solidFill>
                  <a:schemeClr val="tx1"/>
                </a:solidFill>
                <a:effectLst/>
                <a:latin typeface="+mn-lt"/>
                <a:ea typeface="+mn-ea"/>
                <a:cs typeface="+mn-cs"/>
              </a:rPr>
              <a:t> na vinha.</a:t>
            </a:r>
            <a:r>
              <a:rPr lang="pt-PT" sz="1200" kern="1200" baseline="0" dirty="0">
                <a:solidFill>
                  <a:schemeClr val="tx1"/>
                </a:solidFill>
                <a:effectLst/>
                <a:latin typeface="+mn-lt"/>
                <a:ea typeface="+mn-ea"/>
                <a:cs typeface="+mn-cs"/>
              </a:rPr>
              <a:t> </a:t>
            </a:r>
            <a:r>
              <a:rPr lang="pt-PT" sz="1200" b="1" kern="1200" dirty="0">
                <a:solidFill>
                  <a:schemeClr val="tx1"/>
                </a:solidFill>
                <a:effectLst/>
                <a:latin typeface="+mn-lt"/>
                <a:ea typeface="+mn-ea"/>
                <a:cs typeface="+mn-cs"/>
              </a:rPr>
              <a:t>Princípio do método</a:t>
            </a:r>
            <a:r>
              <a:rPr lang="pt-PT" sz="1200" b="0" kern="1200" dirty="0">
                <a:solidFill>
                  <a:schemeClr val="tx1"/>
                </a:solidFill>
                <a:effectLst/>
                <a:latin typeface="+mn-lt"/>
                <a:ea typeface="+mn-ea"/>
                <a:cs typeface="+mn-cs"/>
              </a:rPr>
              <a:t>:</a:t>
            </a:r>
            <a:r>
              <a:rPr lang="pt-PT" sz="1200" b="0" kern="1200" baseline="0" dirty="0">
                <a:solidFill>
                  <a:schemeClr val="tx1"/>
                </a:solidFill>
                <a:effectLst/>
                <a:latin typeface="+mn-lt"/>
                <a:ea typeface="+mn-ea"/>
                <a:cs typeface="+mn-cs"/>
              </a:rPr>
              <a:t> </a:t>
            </a:r>
            <a:r>
              <a:rPr lang="pt-PT" sz="1200" kern="1200" dirty="0">
                <a:solidFill>
                  <a:schemeClr val="tx1"/>
                </a:solidFill>
                <a:effectLst/>
                <a:latin typeface="+mn-lt"/>
                <a:ea typeface="+mn-ea"/>
                <a:cs typeface="+mn-cs"/>
              </a:rPr>
              <a:t>Com o </a:t>
            </a:r>
            <a:r>
              <a:rPr lang="pt-PT" sz="1200" kern="1200" dirty="0" err="1">
                <a:solidFill>
                  <a:schemeClr val="tx1"/>
                </a:solidFill>
                <a:effectLst/>
                <a:latin typeface="+mn-lt"/>
                <a:ea typeface="+mn-ea"/>
                <a:cs typeface="+mn-cs"/>
              </a:rPr>
              <a:t>objectivo</a:t>
            </a:r>
            <a:r>
              <a:rPr lang="pt-PT" sz="1200" kern="1200" dirty="0">
                <a:solidFill>
                  <a:schemeClr val="tx1"/>
                </a:solidFill>
                <a:effectLst/>
                <a:latin typeface="+mn-lt"/>
                <a:ea typeface="+mn-ea"/>
                <a:cs typeface="+mn-cs"/>
              </a:rPr>
              <a:t> de atrair as fêmeas, os machos emitem espontaneamente vibrações com um padrão específico do tipo "chamar e voar", seguido de um canto de acasalamento bem estruturado. Em resposta, as fêmeas emitem sinais a estes machos, sendo que os machos rivais competem, produzindo um sinal disruptivo, que visa interromper o acasalamento entre pares. Tendo por base este princípio, foi desenvolvido um dispositivo </a:t>
            </a:r>
            <a:r>
              <a:rPr lang="pt-PT" sz="1200" kern="1200" dirty="0" err="1">
                <a:solidFill>
                  <a:schemeClr val="tx1"/>
                </a:solidFill>
                <a:effectLst/>
                <a:latin typeface="+mn-lt"/>
                <a:ea typeface="+mn-ea"/>
                <a:cs typeface="+mn-cs"/>
              </a:rPr>
              <a:t>electromagnético</a:t>
            </a:r>
            <a:r>
              <a:rPr lang="pt-PT" sz="1200" kern="1200" dirty="0">
                <a:solidFill>
                  <a:schemeClr val="tx1"/>
                </a:solidFill>
                <a:effectLst/>
                <a:latin typeface="+mn-lt"/>
                <a:ea typeface="+mn-ea"/>
                <a:cs typeface="+mn-cs"/>
              </a:rPr>
              <a:t> do tipo “shaker” que emite o mesmo tipo de vibrações para o sistema de suporte da vinha, transmitindo através dos arames o mesmo sinal para as plantas, “confundindo” os machos que se encontram na sua proximidade.</a:t>
            </a:r>
          </a:p>
          <a:p>
            <a:endParaRPr lang="pt-PT" dirty="0"/>
          </a:p>
          <a:p>
            <a:r>
              <a:rPr lang="pt-PT" b="1" i="1" dirty="0"/>
              <a:t>Controlo biológico</a:t>
            </a:r>
          </a:p>
          <a:p>
            <a:r>
              <a:rPr lang="pt-PT" dirty="0"/>
              <a:t>O controlo biológico da população de </a:t>
            </a:r>
            <a:r>
              <a:rPr lang="pt-PT" i="1" dirty="0" err="1"/>
              <a:t>Scaphoideus</a:t>
            </a:r>
            <a:r>
              <a:rPr lang="pt-PT" i="1" dirty="0"/>
              <a:t> </a:t>
            </a:r>
            <a:r>
              <a:rPr lang="pt-PT" i="1" dirty="0" err="1"/>
              <a:t>titanus</a:t>
            </a:r>
            <a:r>
              <a:rPr lang="pt-PT" i="1" dirty="0"/>
              <a:t> </a:t>
            </a:r>
            <a:r>
              <a:rPr lang="pt-PT" dirty="0"/>
              <a:t>através de parasitóides tem sido testado com algumas espécies de </a:t>
            </a:r>
            <a:r>
              <a:rPr lang="pt-PT" i="1" dirty="0" err="1"/>
              <a:t>Pipunculidae</a:t>
            </a:r>
            <a:r>
              <a:rPr lang="pt-PT" i="1" dirty="0"/>
              <a:t>, </a:t>
            </a:r>
            <a:r>
              <a:rPr lang="pt-PT" i="1" dirty="0" err="1"/>
              <a:t>Anteoninae</a:t>
            </a:r>
            <a:r>
              <a:rPr lang="pt-PT" i="1" dirty="0"/>
              <a:t> e </a:t>
            </a:r>
            <a:r>
              <a:rPr lang="pt-PT" i="1" dirty="0" err="1"/>
              <a:t>Gonatopodinae</a:t>
            </a:r>
            <a:r>
              <a:rPr lang="pt-PT" dirty="0"/>
              <a:t>, mas um controlo prático em grande escala não parece ser possível, mesmo que algumas dessas espécies possam parasitar</a:t>
            </a:r>
            <a:r>
              <a:rPr lang="pt-PT" baseline="0" dirty="0"/>
              <a:t> o</a:t>
            </a:r>
            <a:r>
              <a:rPr lang="pt-PT" dirty="0"/>
              <a:t> </a:t>
            </a:r>
            <a:r>
              <a:rPr lang="pt-PT" i="1" dirty="0" err="1"/>
              <a:t>Scaphoideus</a:t>
            </a:r>
            <a:r>
              <a:rPr lang="pt-PT" i="1" dirty="0"/>
              <a:t> </a:t>
            </a:r>
            <a:r>
              <a:rPr lang="pt-PT" i="1" dirty="0" err="1"/>
              <a:t>titanus</a:t>
            </a:r>
            <a:r>
              <a:rPr lang="pt-PT" dirty="0"/>
              <a:t>. O controlo biológico também é estudado através do uso de bactérias que perturbam a reprodução ou a capacidade do </a:t>
            </a:r>
            <a:r>
              <a:rPr lang="pt-PT" dirty="0" err="1"/>
              <a:t>vector</a:t>
            </a:r>
            <a:r>
              <a:rPr lang="pt-PT" dirty="0"/>
              <a:t> transmitir o fitoplasma. Todas essas estratégias estão em avaliação e só devem ser consideradas como complementares à luta contra a FD.</a:t>
            </a:r>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21</a:t>
            </a:fld>
            <a:endParaRPr lang="fr-FR"/>
          </a:p>
        </p:txBody>
      </p:sp>
    </p:spTree>
    <p:extLst>
      <p:ext uri="{BB962C8B-B14F-4D97-AF65-F5344CB8AC3E}">
        <p14:creationId xmlns:p14="http://schemas.microsoft.com/office/powerpoint/2010/main" val="1825478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pt-PT" dirty="0"/>
              <a:t>Ao contrário das outras doenças da videira, a gestão da FD deve ser incluída numa gestão </a:t>
            </a:r>
            <a:r>
              <a:rPr lang="pt-PT" dirty="0" err="1"/>
              <a:t>colectiva</a:t>
            </a:r>
            <a:r>
              <a:rPr lang="pt-PT" dirty="0"/>
              <a:t> para a qual cada produtor precisa usar as ferramentas mais eficientes à sua disposição de acordo com a regulamentação. A gestão da eficiência da FD depende da colaboração entre os diferentes actores envolvidos. Sem medidas de controlo, a doença espalha-se rapidamente, </a:t>
            </a:r>
            <a:r>
              <a:rPr lang="pt-PT" dirty="0" err="1"/>
              <a:t>afectando</a:t>
            </a:r>
            <a:r>
              <a:rPr lang="pt-PT" dirty="0"/>
              <a:t> a totalidade das videiras em poucos anos. Uma</a:t>
            </a:r>
            <a:r>
              <a:rPr lang="pt-PT" baseline="0" dirty="0"/>
              <a:t> boa gestão </a:t>
            </a:r>
            <a:r>
              <a:rPr lang="pt-PT" dirty="0"/>
              <a:t>da doença passa por uma combinação de métodos que funcionam tanto no </a:t>
            </a:r>
            <a:r>
              <a:rPr lang="pt-PT" dirty="0" err="1"/>
              <a:t>vector</a:t>
            </a:r>
            <a:r>
              <a:rPr lang="pt-PT" dirty="0"/>
              <a:t>, como na doença, uma vez que as videiras são contaminadas pelo fitoplasma.</a:t>
            </a:r>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22</a:t>
            </a:fld>
            <a:endParaRPr lang="fr-FR"/>
          </a:p>
        </p:txBody>
      </p:sp>
    </p:spTree>
    <p:extLst>
      <p:ext uri="{BB962C8B-B14F-4D97-AF65-F5344CB8AC3E}">
        <p14:creationId xmlns:p14="http://schemas.microsoft.com/office/powerpoint/2010/main" val="649506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O principal </a:t>
            </a:r>
            <a:r>
              <a:rPr lang="fr-FR" sz="1200" kern="1200" dirty="0" err="1">
                <a:solidFill>
                  <a:schemeClr val="tx1"/>
                </a:solidFill>
                <a:effectLst/>
                <a:latin typeface="+mn-lt"/>
                <a:ea typeface="+mn-ea"/>
                <a:cs typeface="+mn-cs"/>
              </a:rPr>
              <a:t>vector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conhecido</a:t>
            </a:r>
            <a:r>
              <a:rPr lang="fr-FR" sz="1200" kern="1200" dirty="0">
                <a:solidFill>
                  <a:schemeClr val="tx1"/>
                </a:solidFill>
                <a:effectLst/>
                <a:latin typeface="+mn-lt"/>
                <a:ea typeface="+mn-ea"/>
                <a:cs typeface="+mn-cs"/>
              </a:rPr>
              <a:t> da FD, </a:t>
            </a:r>
            <a:r>
              <a:rPr lang="en-GB" sz="1200" i="1" kern="1200" dirty="0" err="1">
                <a:solidFill>
                  <a:schemeClr val="tx1"/>
                </a:solidFill>
                <a:effectLst/>
                <a:latin typeface="+mn-lt"/>
                <a:ea typeface="+mn-ea"/>
                <a:cs typeface="+mn-cs"/>
              </a:rPr>
              <a:t>Scaphoideus</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titanus</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foi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introduzido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a:t>
            </a:r>
            <a:r>
              <a:rPr lang="en-GB" sz="1200" kern="1200" dirty="0">
                <a:solidFill>
                  <a:schemeClr val="tx1"/>
                </a:solidFill>
                <a:effectLst/>
                <a:latin typeface="+mn-lt"/>
                <a:ea typeface="+mn-ea"/>
                <a:cs typeface="+mn-cs"/>
              </a:rPr>
              <a:t> </a:t>
            </a:r>
            <a:r>
              <a:rPr lang="pt-PT" dirty="0"/>
              <a:t>Europa a partir da América do Norte nos anos 50. Pressupõe-se que terá acompanhado a introdução de plantas vindas dessa área.</a:t>
            </a:r>
            <a:endParaRPr lang="en-GB"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3</a:t>
            </a:fld>
            <a:endParaRPr lang="fr-FR"/>
          </a:p>
        </p:txBody>
      </p:sp>
    </p:spTree>
    <p:extLst>
      <p:ext uri="{BB962C8B-B14F-4D97-AF65-F5344CB8AC3E}">
        <p14:creationId xmlns:p14="http://schemas.microsoft.com/office/powerpoint/2010/main" val="3189076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i="1" dirty="0" err="1"/>
              <a:t>S.titanus</a:t>
            </a:r>
            <a:r>
              <a:rPr lang="pt-PT" i="1" dirty="0"/>
              <a:t> </a:t>
            </a:r>
            <a:r>
              <a:rPr lang="pt-PT" dirty="0"/>
              <a:t>pode já ter existido em 1927, embora numa escala espacial tão pequena,</a:t>
            </a:r>
            <a:r>
              <a:rPr lang="pt-PT" baseline="0" dirty="0"/>
              <a:t> que </a:t>
            </a:r>
            <a:r>
              <a:rPr lang="pt-PT" dirty="0"/>
              <a:t>não tenha permitido ser registado em inventários. A invasão das vinhas europeias pelo </a:t>
            </a:r>
            <a:r>
              <a:rPr lang="pt-PT" i="1" dirty="0"/>
              <a:t>S. </a:t>
            </a:r>
            <a:r>
              <a:rPr lang="pt-PT" i="1" dirty="0" err="1"/>
              <a:t>titanus</a:t>
            </a:r>
            <a:r>
              <a:rPr lang="pt-PT" i="1" dirty="0"/>
              <a:t> </a:t>
            </a:r>
            <a:r>
              <a:rPr lang="pt-PT" dirty="0"/>
              <a:t>é um processo contínuo e em curso. O </a:t>
            </a:r>
            <a:r>
              <a:rPr lang="pt-PT" dirty="0" err="1"/>
              <a:t>insecto</a:t>
            </a:r>
            <a:r>
              <a:rPr lang="pt-PT" dirty="0"/>
              <a:t> passou da França para a maioria das vinhas europeias e agora está amplamente disseminado nas regiões vitivinícolas de Oeste a Este, desde Portugal à Sérvia e do norte de França até ao sul de Itália. A distribuição do </a:t>
            </a:r>
            <a:r>
              <a:rPr lang="pt-PT" i="1" dirty="0"/>
              <a:t>S. </a:t>
            </a:r>
            <a:r>
              <a:rPr lang="pt-PT" i="1" dirty="0" err="1"/>
              <a:t>titanus</a:t>
            </a:r>
            <a:r>
              <a:rPr lang="pt-PT" i="1" dirty="0"/>
              <a:t> </a:t>
            </a:r>
            <a:r>
              <a:rPr lang="pt-PT" dirty="0"/>
              <a:t>na Europa é mais ampla do que a do fitoplasma. O </a:t>
            </a:r>
            <a:r>
              <a:rPr lang="pt-PT" dirty="0" err="1"/>
              <a:t>insecto</a:t>
            </a:r>
            <a:r>
              <a:rPr lang="pt-PT" dirty="0"/>
              <a:t> encontra-se presente em regiões até agora livres de FD (por exemplo, Norte de Espanha ou Alsácia em França). O primeiro surto de FD foi </a:t>
            </a:r>
            <a:r>
              <a:rPr lang="pt-PT" dirty="0" err="1"/>
              <a:t>detectado</a:t>
            </a:r>
            <a:r>
              <a:rPr lang="pt-PT" dirty="0"/>
              <a:t> em França em 1957, e a doença espalhou-se rapidamente para outras regiões vitivinícolas europeias. </a:t>
            </a:r>
            <a:r>
              <a:rPr lang="pt-PT" dirty="0" err="1"/>
              <a:t>Actualmente</a:t>
            </a:r>
            <a:r>
              <a:rPr lang="pt-PT" dirty="0"/>
              <a:t>, o </a:t>
            </a:r>
            <a:r>
              <a:rPr lang="pt-PT" dirty="0" err="1"/>
              <a:t>fipoplasma</a:t>
            </a:r>
            <a:r>
              <a:rPr lang="pt-PT" dirty="0"/>
              <a:t> da FD está presente nos principais países produtores de vinho da Europa, nomeadamente Áustria, Croácia, França, Hungria, Itália, Portugal, Eslovénia, Espanha, Suíça e Sérvia. Em alguns desses países, o fitoplasma está limitado geograficamente. A disseminação da doença na Europa está fortemente ligada à disseminação do ST, principalmente com base na dispersão das populações introduzidas e ligada às </a:t>
            </a:r>
            <a:r>
              <a:rPr lang="pt-PT" dirty="0" err="1"/>
              <a:t>actividades</a:t>
            </a:r>
            <a:r>
              <a:rPr lang="pt-PT" dirty="0"/>
              <a:t> humanas. A propagação do ST pode ainda não ter terminado: as populações de S. </a:t>
            </a:r>
            <a:r>
              <a:rPr lang="pt-PT" b="0" dirty="0" err="1"/>
              <a:t>titanus</a:t>
            </a:r>
            <a:r>
              <a:rPr lang="pt-PT" b="0" dirty="0"/>
              <a:t> podem estabelecer-se </a:t>
            </a:r>
            <a:r>
              <a:rPr lang="pt-PT" dirty="0"/>
              <a:t>no norte da Europa ou na China, devido às condições climáticas favoráveis desses territórios.</a:t>
            </a: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4</a:t>
            </a:fld>
            <a:endParaRPr lang="fr-FR"/>
          </a:p>
        </p:txBody>
      </p:sp>
    </p:spTree>
    <p:extLst>
      <p:ext uri="{BB962C8B-B14F-4D97-AF65-F5344CB8AC3E}">
        <p14:creationId xmlns:p14="http://schemas.microsoft.com/office/powerpoint/2010/main" val="169359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Videiras </a:t>
            </a:r>
            <a:r>
              <a:rPr lang="pt-PT" dirty="0" err="1"/>
              <a:t>infectadas</a:t>
            </a:r>
            <a:r>
              <a:rPr lang="pt-PT" dirty="0"/>
              <a:t> com FD desenvolvem sintomas que não são diferenciáveis de outros </a:t>
            </a:r>
            <a:r>
              <a:rPr lang="pt-PT" dirty="0" err="1"/>
              <a:t>fitoplasmas</a:t>
            </a:r>
            <a:r>
              <a:rPr lang="pt-PT" dirty="0"/>
              <a:t> que pertencem ao grupo dos amarelos da videira.</a:t>
            </a:r>
            <a:br>
              <a:rPr lang="pt-PT" dirty="0"/>
            </a:br>
            <a:r>
              <a:rPr lang="pt-PT" dirty="0"/>
              <a:t>Uma vez</a:t>
            </a:r>
            <a:r>
              <a:rPr lang="pt-PT" baseline="0" dirty="0"/>
              <a:t> com a doença</a:t>
            </a:r>
            <a:r>
              <a:rPr lang="pt-PT" dirty="0"/>
              <a:t>, a videira apresenta os</a:t>
            </a:r>
            <a:r>
              <a:rPr lang="pt-PT" baseline="0" dirty="0"/>
              <a:t> </a:t>
            </a:r>
            <a:r>
              <a:rPr lang="pt-PT" dirty="0"/>
              <a:t>sintomas característicos</a:t>
            </a:r>
            <a:r>
              <a:rPr lang="pt-PT" baseline="0" dirty="0"/>
              <a:t> do grupo</a:t>
            </a:r>
            <a:r>
              <a:rPr lang="pt-PT" dirty="0"/>
              <a:t> dos amarelos. Nos primeiros estágios da videira: o primeiro sintoma pode ser o atraso ou ausência de abrolhamento. Contudo, estas observações devem sempre ser completadas posteriormente através da monitorização dos sintomas típicos da FD no Verão.</a:t>
            </a:r>
            <a:br>
              <a:rPr lang="pt-PT" dirty="0"/>
            </a:br>
            <a:r>
              <a:rPr lang="pt-PT" dirty="0"/>
              <a:t>Na Primavera: podem ser observados sintomas como o</a:t>
            </a:r>
            <a:r>
              <a:rPr lang="pt-PT" baseline="0" dirty="0"/>
              <a:t> </a:t>
            </a:r>
            <a:r>
              <a:rPr lang="pt-PT" dirty="0"/>
              <a:t>crescimento reduzido das varas, o enrolamento das folhas e a senescência prematura das folhas. Mas os sintomas mais evidentes aparecem mais tarde.</a:t>
            </a:r>
            <a:br>
              <a:rPr lang="pt-PT" dirty="0"/>
            </a:br>
            <a:r>
              <a:rPr lang="pt-PT" dirty="0"/>
              <a:t>Em Setembro: pode observar-se uma falta ou ausência de lignificação dos novos lançamentos, com folhas enroladas para baixo, quebradiças e avermelhadas nas castas tintas ou amareladas nas castas brancas. A dessecação das inflorescências e dos bagos também</a:t>
            </a:r>
            <a:r>
              <a:rPr lang="pt-PT" baseline="0" dirty="0"/>
              <a:t> pode ser</a:t>
            </a:r>
            <a:r>
              <a:rPr lang="pt-PT" dirty="0"/>
              <a:t> observado, bem como uma queda prematura da folha devido ao desprendimento do pecíolo</a:t>
            </a:r>
            <a:r>
              <a:rPr lang="pt-PT" baseline="0" dirty="0"/>
              <a:t> (</a:t>
            </a:r>
            <a:r>
              <a:rPr lang="pt-PT" dirty="0"/>
              <a:t>também pode ocorrer no Verão). Internamente, o fitoplasma reduz a actividade fotossintética e o transporte de nutrientes, diminuindo a qualidade dos bagos ou provocando dessecação total dos cachos, envolvendo perdas significativas de rendimento (até 100%).</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5</a:t>
            </a:fld>
            <a:endParaRPr lang="fr-FR"/>
          </a:p>
        </p:txBody>
      </p:sp>
    </p:spTree>
    <p:extLst>
      <p:ext uri="{BB962C8B-B14F-4D97-AF65-F5344CB8AC3E}">
        <p14:creationId xmlns:p14="http://schemas.microsoft.com/office/powerpoint/2010/main" val="2625255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Os sintomas da FD podem ser confundidos com outros sintomas, como deficiências nutritivas ou distúrbios fisiológicos.</a:t>
            </a:r>
            <a:br>
              <a:rPr lang="pt-PT" dirty="0"/>
            </a:br>
            <a:r>
              <a:rPr lang="pt-PT" b="1" dirty="0"/>
              <a:t>Em caso de dúvida, deve verificar-se a presença simultânea dos três sintomas típicos (descoloração da folha e enrolamento , varas não atempadas e dissecação dos cachos)</a:t>
            </a:r>
            <a:endParaRPr lang="fr-FR" b="1"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6</a:t>
            </a:fld>
            <a:endParaRPr lang="fr-FR"/>
          </a:p>
        </p:txBody>
      </p:sp>
    </p:spTree>
    <p:extLst>
      <p:ext uri="{BB962C8B-B14F-4D97-AF65-F5344CB8AC3E}">
        <p14:creationId xmlns:p14="http://schemas.microsoft.com/office/powerpoint/2010/main" val="955392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Os sintomas podem ser mais ou menos visíveis de acordo com a casta, além disso, os porta-enxertos são assintomáticos (portadores saudáveis do fitoplasma FD).</a:t>
            </a:r>
            <a:br>
              <a:rPr lang="pt-PT" dirty="0"/>
            </a:br>
            <a:br>
              <a:rPr lang="pt-PT" dirty="0"/>
            </a:br>
            <a:r>
              <a:rPr lang="pt-PT" dirty="0"/>
              <a:t>Análises laboratoriais devem ser sempre realizadas para confirmar a presença da doença. Como os sintomas da FD são semelhantes aos da doença de </a:t>
            </a:r>
            <a:r>
              <a:rPr lang="pt-PT" dirty="0" err="1"/>
              <a:t>Stolbur</a:t>
            </a:r>
            <a:r>
              <a:rPr lang="pt-PT" dirty="0"/>
              <a:t>, uma análise PCR pode ser realizada para identificar qual o fitoplasma responsável pelos sintomas observados. O método PCR permite diagnosticar e identificar o fitoplasma no interior dos órgãos da videira (lâmina da folha e pecíolo), analisando um fragmento de DNA.</a:t>
            </a: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7</a:t>
            </a:fld>
            <a:endParaRPr lang="fr-FR"/>
          </a:p>
        </p:txBody>
      </p:sp>
    </p:spTree>
    <p:extLst>
      <p:ext uri="{BB962C8B-B14F-4D97-AF65-F5344CB8AC3E}">
        <p14:creationId xmlns:p14="http://schemas.microsoft.com/office/powerpoint/2010/main" val="2052925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O fitoplasma que causa a FD mostra imensa diversidade genética: várias estirpes podem causar a doença e estão distribuídas por toda a Europa. Até agora, 3 grupos genéticos de </a:t>
            </a:r>
            <a:r>
              <a:rPr lang="pt-PT" dirty="0" err="1"/>
              <a:t>fitoplasmas</a:t>
            </a:r>
            <a:r>
              <a:rPr lang="pt-PT" dirty="0"/>
              <a:t> da FD foram identificados na Europa.</a:t>
            </a:r>
            <a:br>
              <a:rPr lang="pt-PT" dirty="0"/>
            </a:br>
            <a:br>
              <a:rPr lang="pt-PT" dirty="0"/>
            </a:br>
            <a:r>
              <a:rPr lang="pt-PT" dirty="0"/>
              <a:t>As plantas hospedeiras podem servir como reservatórios de fitoplasma, como  o </a:t>
            </a:r>
            <a:r>
              <a:rPr lang="pt-PT" i="1" dirty="0" err="1"/>
              <a:t>Alnus</a:t>
            </a:r>
            <a:r>
              <a:rPr lang="pt-PT" i="1" dirty="0"/>
              <a:t> glutinosa</a:t>
            </a:r>
            <a:r>
              <a:rPr lang="pt-PT" dirty="0"/>
              <a:t>, </a:t>
            </a:r>
            <a:r>
              <a:rPr lang="pt-PT" i="1" dirty="0" err="1"/>
              <a:t>Clematis</a:t>
            </a:r>
            <a:r>
              <a:rPr lang="pt-PT" i="1" dirty="0"/>
              <a:t> </a:t>
            </a:r>
            <a:r>
              <a:rPr lang="pt-PT" i="1" dirty="0" err="1"/>
              <a:t>vitalba</a:t>
            </a:r>
            <a:r>
              <a:rPr lang="pt-PT" i="1" dirty="0"/>
              <a:t> </a:t>
            </a:r>
            <a:r>
              <a:rPr lang="pt-PT" dirty="0"/>
              <a:t>e espécies selvagens de </a:t>
            </a:r>
            <a:r>
              <a:rPr lang="pt-PT" i="1" dirty="0" err="1"/>
              <a:t>Vitis</a:t>
            </a:r>
            <a:r>
              <a:rPr lang="pt-PT" dirty="0"/>
              <a:t>. Na Europa, a hipótese mais consensual é que esses </a:t>
            </a:r>
            <a:r>
              <a:rPr lang="pt-PT" dirty="0" err="1"/>
              <a:t>fitoplasmas</a:t>
            </a:r>
            <a:r>
              <a:rPr lang="pt-PT" dirty="0"/>
              <a:t> relacionados com</a:t>
            </a:r>
            <a:r>
              <a:rPr lang="pt-PT" baseline="0" dirty="0"/>
              <a:t> a</a:t>
            </a:r>
            <a:r>
              <a:rPr lang="pt-PT" dirty="0"/>
              <a:t> FD foram primariamente hospedeiros destas plantas</a:t>
            </a:r>
            <a:r>
              <a:rPr lang="pt-PT" baseline="0" dirty="0"/>
              <a:t> e só depois </a:t>
            </a:r>
            <a:r>
              <a:rPr lang="pt-PT" dirty="0"/>
              <a:t>na videira.</a:t>
            </a: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8</a:t>
            </a:fld>
            <a:endParaRPr lang="fr-FR"/>
          </a:p>
        </p:txBody>
      </p:sp>
    </p:spTree>
    <p:extLst>
      <p:ext uri="{BB962C8B-B14F-4D97-AF65-F5344CB8AC3E}">
        <p14:creationId xmlns:p14="http://schemas.microsoft.com/office/powerpoint/2010/main" val="246541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O </a:t>
            </a:r>
            <a:r>
              <a:rPr lang="pt-PT" i="1" dirty="0" err="1"/>
              <a:t>Scaphoideus</a:t>
            </a:r>
            <a:r>
              <a:rPr lang="pt-PT" i="1" dirty="0"/>
              <a:t> </a:t>
            </a:r>
            <a:r>
              <a:rPr lang="pt-PT" i="1" dirty="0" err="1"/>
              <a:t>titanus</a:t>
            </a:r>
            <a:r>
              <a:rPr lang="pt-PT" i="1" dirty="0"/>
              <a:t> </a:t>
            </a:r>
            <a:r>
              <a:rPr lang="pt-PT" dirty="0"/>
              <a:t>é uma espécie </a:t>
            </a:r>
            <a:r>
              <a:rPr lang="pt-PT" dirty="0" err="1"/>
              <a:t>univoltina</a:t>
            </a:r>
            <a:r>
              <a:rPr lang="pt-PT" dirty="0"/>
              <a:t>.</a:t>
            </a:r>
            <a:br>
              <a:rPr lang="pt-PT" dirty="0"/>
            </a:br>
            <a:endParaRPr lang="pt-PT" dirty="0"/>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A postura dos</a:t>
            </a:r>
            <a:r>
              <a:rPr lang="pt-PT" baseline="0" dirty="0"/>
              <a:t> ovos é efectuada </a:t>
            </a:r>
            <a:r>
              <a:rPr lang="pt-PT" dirty="0"/>
              <a:t>no final do Verão por baixa de casca de madeira velha. Após a </a:t>
            </a:r>
            <a:r>
              <a:rPr lang="pt-PT" dirty="0" err="1"/>
              <a:t>diapausa</a:t>
            </a:r>
            <a:r>
              <a:rPr lang="pt-PT" dirty="0"/>
              <a:t> de 6 a 8 meses, dependendo das condições climáticas e das características da vinha, os ovos eclodem. A duração do período de eclosão está relacionada com a saída do período de </a:t>
            </a:r>
            <a:r>
              <a:rPr lang="pt-PT" dirty="0" err="1"/>
              <a:t>diapausa</a:t>
            </a:r>
            <a:r>
              <a:rPr lang="pt-PT" dirty="0"/>
              <a:t>, não dependente das baixas temperaturas.</a:t>
            </a:r>
            <a:br>
              <a:rPr lang="pt-PT" dirty="0"/>
            </a:br>
            <a:br>
              <a:rPr lang="pt-PT" dirty="0"/>
            </a:br>
            <a:r>
              <a:rPr lang="pt-PT" dirty="0"/>
              <a:t>A duração do período de eclosão varia de acordo com as regiões e os longos períodos de eclosão são típicos das vinhas com Invernos suaves. As temperaturas regulam o início e a duração do período de eclosão, bem como a proporção de sexos. Nas 5 a 8 semanas</a:t>
            </a:r>
            <a:r>
              <a:rPr lang="pt-PT" baseline="0" dirty="0"/>
              <a:t> seguintes à </a:t>
            </a:r>
            <a:r>
              <a:rPr lang="pt-PT" dirty="0"/>
              <a:t>eclosão, seguem-se</a:t>
            </a:r>
            <a:r>
              <a:rPr lang="pt-PT" baseline="0" dirty="0"/>
              <a:t> </a:t>
            </a:r>
            <a:r>
              <a:rPr lang="pt-PT" dirty="0"/>
              <a:t>5 instares de ninfas</a:t>
            </a:r>
            <a:r>
              <a:rPr lang="pt-PT" baseline="0" dirty="0"/>
              <a:t> </a:t>
            </a:r>
            <a:r>
              <a:rPr lang="pt-PT" dirty="0"/>
              <a:t>antes da fase adulta. As ninfas geralmente permanecem na planta onde eclodem, mas por vezes saltam de uma planta para outra. Alimentam-se preferencialmente da vegetação dos ladrões localizados na base do tronco ou nas folhas inferiores e interiores. Os adultos aparecem geralmente a partir de Julho, são altamente móveis e voam de videira para videira. Para o</a:t>
            </a:r>
            <a:r>
              <a:rPr lang="pt-PT" baseline="0" dirty="0"/>
              <a:t> </a:t>
            </a:r>
            <a:r>
              <a:rPr lang="pt-PT" dirty="0"/>
              <a:t>acasalamento, o </a:t>
            </a:r>
            <a:r>
              <a:rPr lang="pt-PT" i="1" dirty="0" err="1"/>
              <a:t>Scaphoideus</a:t>
            </a:r>
            <a:r>
              <a:rPr lang="pt-PT" i="1" dirty="0"/>
              <a:t> </a:t>
            </a:r>
            <a:r>
              <a:rPr lang="pt-PT" i="1" dirty="0" err="1"/>
              <a:t>titanus</a:t>
            </a:r>
            <a:r>
              <a:rPr lang="pt-PT" i="1" dirty="0"/>
              <a:t> </a:t>
            </a:r>
            <a:r>
              <a:rPr lang="pt-PT" dirty="0"/>
              <a:t>emite sinais vibratórios. As fêmeas</a:t>
            </a:r>
            <a:r>
              <a:rPr lang="pt-PT" baseline="0" dirty="0"/>
              <a:t> que acasalaram </a:t>
            </a:r>
            <a:r>
              <a:rPr lang="pt-PT" dirty="0"/>
              <a:t>podem colocar os ovos nos próximos</a:t>
            </a:r>
            <a:r>
              <a:rPr lang="pt-PT" baseline="0" dirty="0"/>
              <a:t> </a:t>
            </a:r>
            <a:r>
              <a:rPr lang="pt-PT" dirty="0"/>
              <a:t>10 dias.</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9</a:t>
            </a:fld>
            <a:endParaRPr lang="fr-FR"/>
          </a:p>
        </p:txBody>
      </p:sp>
    </p:spTree>
    <p:extLst>
      <p:ext uri="{BB962C8B-B14F-4D97-AF65-F5344CB8AC3E}">
        <p14:creationId xmlns:p14="http://schemas.microsoft.com/office/powerpoint/2010/main" val="2972898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endParaRPr lang="es-ES"/>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s-ES"/>
          </a:p>
        </p:txBody>
      </p:sp>
      <p:sp>
        <p:nvSpPr>
          <p:cNvPr id="4" name="Espace réservé de la date 3"/>
          <p:cNvSpPr>
            <a:spLocks noGrp="1"/>
          </p:cNvSpPr>
          <p:nvPr>
            <p:ph type="dt" sz="half" idx="10"/>
          </p:nvPr>
        </p:nvSpPr>
        <p:spPr/>
        <p:txBody>
          <a:bodyPr/>
          <a:lstStyle/>
          <a:p>
            <a:fld id="{5D803A17-6216-4C99-B51D-5545AE660EC2}" type="datetime1">
              <a:rPr lang="fr-FR" smtClean="0"/>
              <a:t>26/09/2017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2A570E-C036-43E0-BD68-5A4E39D6F3F2}" type="slidenum">
              <a:rPr lang="es-ES" smtClean="0"/>
              <a:t>‹nº›</a:t>
            </a:fld>
            <a:endParaRPr lang="es-ES"/>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152" y="0"/>
            <a:ext cx="3108960" cy="3529584"/>
          </a:xfrm>
          <a:prstGeom prst="rect">
            <a:avLst/>
          </a:prstGeom>
        </p:spPr>
      </p:pic>
    </p:spTree>
    <p:extLst>
      <p:ext uri="{BB962C8B-B14F-4D97-AF65-F5344CB8AC3E}">
        <p14:creationId xmlns:p14="http://schemas.microsoft.com/office/powerpoint/2010/main" val="1149397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s-E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4" name="Espace réservé de la date 3"/>
          <p:cNvSpPr>
            <a:spLocks noGrp="1"/>
          </p:cNvSpPr>
          <p:nvPr>
            <p:ph type="dt" sz="half" idx="10"/>
          </p:nvPr>
        </p:nvSpPr>
        <p:spPr/>
        <p:txBody>
          <a:bodyPr/>
          <a:lstStyle/>
          <a:p>
            <a:fld id="{8E2294F8-2343-40ED-90CB-A8986B324936}" type="datetime1">
              <a:rPr lang="fr-FR" smtClean="0"/>
              <a:t>26/09/2017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EAE205-6137-41B9-BEA5-9BC9887B9550}" type="slidenum">
              <a:rPr lang="fr-FR" smtClean="0"/>
              <a:t>‹nº›</a:t>
            </a:fld>
            <a:endParaRPr lang="fr-FR"/>
          </a:p>
        </p:txBody>
      </p:sp>
    </p:spTree>
    <p:extLst>
      <p:ext uri="{BB962C8B-B14F-4D97-AF65-F5344CB8AC3E}">
        <p14:creationId xmlns:p14="http://schemas.microsoft.com/office/powerpoint/2010/main" val="3724374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endParaRPr lang="es-ES"/>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4" name="Espace réservé de la date 3"/>
          <p:cNvSpPr>
            <a:spLocks noGrp="1"/>
          </p:cNvSpPr>
          <p:nvPr>
            <p:ph type="dt" sz="half" idx="10"/>
          </p:nvPr>
        </p:nvSpPr>
        <p:spPr/>
        <p:txBody>
          <a:bodyPr/>
          <a:lstStyle/>
          <a:p>
            <a:fld id="{4A43F2D3-B96B-4438-9316-95D6FDEF6B13}" type="datetime1">
              <a:rPr lang="fr-FR" smtClean="0"/>
              <a:t>26/09/2017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EAE205-6137-41B9-BEA5-9BC9887B9550}" type="slidenum">
              <a:rPr lang="fr-FR" smtClean="0"/>
              <a:t>‹nº›</a:t>
            </a:fld>
            <a:endParaRPr lang="fr-FR"/>
          </a:p>
        </p:txBody>
      </p:sp>
    </p:spTree>
    <p:extLst>
      <p:ext uri="{BB962C8B-B14F-4D97-AF65-F5344CB8AC3E}">
        <p14:creationId xmlns:p14="http://schemas.microsoft.com/office/powerpoint/2010/main" val="4023678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s-E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4" name="Espace réservé de la date 3"/>
          <p:cNvSpPr>
            <a:spLocks noGrp="1"/>
          </p:cNvSpPr>
          <p:nvPr>
            <p:ph type="dt" sz="half" idx="10"/>
          </p:nvPr>
        </p:nvSpPr>
        <p:spPr/>
        <p:txBody>
          <a:bodyPr/>
          <a:lstStyle/>
          <a:p>
            <a:fld id="{B0118640-0AB6-430B-9DD3-2D2AD4D7ADF2}" type="datetime1">
              <a:rPr lang="fr-FR" smtClean="0"/>
              <a:t>26/09/2017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EAE205-6137-41B9-BEA5-9BC9887B9550}" type="slidenum">
              <a:rPr lang="fr-FR" smtClean="0"/>
              <a:t>‹nº›</a:t>
            </a:fld>
            <a:endParaRPr lang="fr-FR"/>
          </a:p>
        </p:txBody>
      </p:sp>
      <p:sp>
        <p:nvSpPr>
          <p:cNvPr id="7" name="Forme libre 6"/>
          <p:cNvSpPr/>
          <p:nvPr userDrawn="1"/>
        </p:nvSpPr>
        <p:spPr>
          <a:xfrm>
            <a:off x="683569" y="86212"/>
            <a:ext cx="8352928" cy="1254555"/>
          </a:xfrm>
          <a:custGeom>
            <a:avLst/>
            <a:gdLst>
              <a:gd name="connsiteX0" fmla="*/ 0 w 9740589"/>
              <a:gd name="connsiteY0" fmla="*/ 1731936 h 1744662"/>
              <a:gd name="connsiteX1" fmla="*/ 1320800 w 9740589"/>
              <a:gd name="connsiteY1" fmla="*/ 1194907 h 1744662"/>
              <a:gd name="connsiteX2" fmla="*/ 6676571 w 9740589"/>
              <a:gd name="connsiteY2" fmla="*/ 1717422 h 1744662"/>
              <a:gd name="connsiteX3" fmla="*/ 9434286 w 9740589"/>
              <a:gd name="connsiteY3" fmla="*/ 164393 h 1744662"/>
              <a:gd name="connsiteX4" fmla="*/ 9550400 w 9740589"/>
              <a:gd name="connsiteY4" fmla="*/ 120850 h 1744662"/>
              <a:gd name="connsiteX0" fmla="*/ 0 w 9740589"/>
              <a:gd name="connsiteY0" fmla="*/ 1737319 h 1750045"/>
              <a:gd name="connsiteX1" fmla="*/ 1320800 w 9740589"/>
              <a:gd name="connsiteY1" fmla="*/ 1200290 h 1750045"/>
              <a:gd name="connsiteX2" fmla="*/ 6676571 w 9740589"/>
              <a:gd name="connsiteY2" fmla="*/ 1722805 h 1750045"/>
              <a:gd name="connsiteX3" fmla="*/ 9434286 w 9740589"/>
              <a:gd name="connsiteY3" fmla="*/ 169776 h 1750045"/>
              <a:gd name="connsiteX4" fmla="*/ 9550400 w 9740589"/>
              <a:gd name="connsiteY4" fmla="*/ 114181 h 1750045"/>
              <a:gd name="connsiteX0" fmla="*/ 0 w 9738258"/>
              <a:gd name="connsiteY0" fmla="*/ 1740125 h 1752851"/>
              <a:gd name="connsiteX1" fmla="*/ 1320800 w 9738258"/>
              <a:gd name="connsiteY1" fmla="*/ 1203096 h 1752851"/>
              <a:gd name="connsiteX2" fmla="*/ 6676571 w 9738258"/>
              <a:gd name="connsiteY2" fmla="*/ 1725611 h 1752851"/>
              <a:gd name="connsiteX3" fmla="*/ 9434286 w 9738258"/>
              <a:gd name="connsiteY3" fmla="*/ 172582 h 1752851"/>
              <a:gd name="connsiteX4" fmla="*/ 9545346 w 9738258"/>
              <a:gd name="connsiteY4" fmla="*/ 110933 h 17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258" h="1752851">
                <a:moveTo>
                  <a:pt x="0" y="1740125"/>
                </a:moveTo>
                <a:cubicBezTo>
                  <a:pt x="104019" y="1472820"/>
                  <a:pt x="208038" y="1205515"/>
                  <a:pt x="1320800" y="1203096"/>
                </a:cubicBezTo>
                <a:cubicBezTo>
                  <a:pt x="2433562" y="1200677"/>
                  <a:pt x="5324323" y="1897363"/>
                  <a:pt x="6676571" y="1725611"/>
                </a:cubicBezTo>
                <a:cubicBezTo>
                  <a:pt x="8028819" y="1553859"/>
                  <a:pt x="8955315" y="438677"/>
                  <a:pt x="9434286" y="172582"/>
                </a:cubicBezTo>
                <a:cubicBezTo>
                  <a:pt x="9913258" y="-93513"/>
                  <a:pt x="9726775" y="-343"/>
                  <a:pt x="9545346" y="110933"/>
                </a:cubicBezTo>
              </a:path>
            </a:pathLst>
          </a:cu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C9D400"/>
                </a:solidFill>
              </a:ln>
              <a:solidFill>
                <a:srgbClr val="C9D400"/>
              </a:solidFill>
            </a:endParaRPr>
          </a:p>
        </p:txBody>
      </p:sp>
    </p:spTree>
    <p:extLst>
      <p:ext uri="{BB962C8B-B14F-4D97-AF65-F5344CB8AC3E}">
        <p14:creationId xmlns:p14="http://schemas.microsoft.com/office/powerpoint/2010/main" val="1283090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a:t>Modifiez le style du titre</a:t>
            </a:r>
            <a:endParaRPr lang="es-ES"/>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09026B7-B993-4D0D-9961-19352B80CF1E}" type="datetime1">
              <a:rPr lang="fr-FR" smtClean="0"/>
              <a:t>26/09/2017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EAE205-6137-41B9-BEA5-9BC9887B9550}" type="slidenum">
              <a:rPr lang="fr-FR" smtClean="0"/>
              <a:t>‹nº›</a:t>
            </a:fld>
            <a:endParaRPr lang="fr-FR"/>
          </a:p>
        </p:txBody>
      </p:sp>
      <p:sp>
        <p:nvSpPr>
          <p:cNvPr id="7" name="Forme libre 6"/>
          <p:cNvSpPr/>
          <p:nvPr userDrawn="1"/>
        </p:nvSpPr>
        <p:spPr>
          <a:xfrm>
            <a:off x="683569" y="86212"/>
            <a:ext cx="8352928" cy="1254555"/>
          </a:xfrm>
          <a:custGeom>
            <a:avLst/>
            <a:gdLst>
              <a:gd name="connsiteX0" fmla="*/ 0 w 9740589"/>
              <a:gd name="connsiteY0" fmla="*/ 1731936 h 1744662"/>
              <a:gd name="connsiteX1" fmla="*/ 1320800 w 9740589"/>
              <a:gd name="connsiteY1" fmla="*/ 1194907 h 1744662"/>
              <a:gd name="connsiteX2" fmla="*/ 6676571 w 9740589"/>
              <a:gd name="connsiteY2" fmla="*/ 1717422 h 1744662"/>
              <a:gd name="connsiteX3" fmla="*/ 9434286 w 9740589"/>
              <a:gd name="connsiteY3" fmla="*/ 164393 h 1744662"/>
              <a:gd name="connsiteX4" fmla="*/ 9550400 w 9740589"/>
              <a:gd name="connsiteY4" fmla="*/ 120850 h 1744662"/>
              <a:gd name="connsiteX0" fmla="*/ 0 w 9740589"/>
              <a:gd name="connsiteY0" fmla="*/ 1737319 h 1750045"/>
              <a:gd name="connsiteX1" fmla="*/ 1320800 w 9740589"/>
              <a:gd name="connsiteY1" fmla="*/ 1200290 h 1750045"/>
              <a:gd name="connsiteX2" fmla="*/ 6676571 w 9740589"/>
              <a:gd name="connsiteY2" fmla="*/ 1722805 h 1750045"/>
              <a:gd name="connsiteX3" fmla="*/ 9434286 w 9740589"/>
              <a:gd name="connsiteY3" fmla="*/ 169776 h 1750045"/>
              <a:gd name="connsiteX4" fmla="*/ 9550400 w 9740589"/>
              <a:gd name="connsiteY4" fmla="*/ 114181 h 1750045"/>
              <a:gd name="connsiteX0" fmla="*/ 0 w 9738258"/>
              <a:gd name="connsiteY0" fmla="*/ 1740125 h 1752851"/>
              <a:gd name="connsiteX1" fmla="*/ 1320800 w 9738258"/>
              <a:gd name="connsiteY1" fmla="*/ 1203096 h 1752851"/>
              <a:gd name="connsiteX2" fmla="*/ 6676571 w 9738258"/>
              <a:gd name="connsiteY2" fmla="*/ 1725611 h 1752851"/>
              <a:gd name="connsiteX3" fmla="*/ 9434286 w 9738258"/>
              <a:gd name="connsiteY3" fmla="*/ 172582 h 1752851"/>
              <a:gd name="connsiteX4" fmla="*/ 9545346 w 9738258"/>
              <a:gd name="connsiteY4" fmla="*/ 110933 h 17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258" h="1752851">
                <a:moveTo>
                  <a:pt x="0" y="1740125"/>
                </a:moveTo>
                <a:cubicBezTo>
                  <a:pt x="104019" y="1472820"/>
                  <a:pt x="208038" y="1205515"/>
                  <a:pt x="1320800" y="1203096"/>
                </a:cubicBezTo>
                <a:cubicBezTo>
                  <a:pt x="2433562" y="1200677"/>
                  <a:pt x="5324323" y="1897363"/>
                  <a:pt x="6676571" y="1725611"/>
                </a:cubicBezTo>
                <a:cubicBezTo>
                  <a:pt x="8028819" y="1553859"/>
                  <a:pt x="8955315" y="438677"/>
                  <a:pt x="9434286" y="172582"/>
                </a:cubicBezTo>
                <a:cubicBezTo>
                  <a:pt x="9913258" y="-93513"/>
                  <a:pt x="9726775" y="-343"/>
                  <a:pt x="9545346" y="110933"/>
                </a:cubicBezTo>
              </a:path>
            </a:pathLst>
          </a:cu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C9D400"/>
                </a:solidFill>
              </a:ln>
              <a:solidFill>
                <a:srgbClr val="C9D400"/>
              </a:solidFill>
            </a:endParaRPr>
          </a:p>
        </p:txBody>
      </p:sp>
    </p:spTree>
    <p:extLst>
      <p:ext uri="{BB962C8B-B14F-4D97-AF65-F5344CB8AC3E}">
        <p14:creationId xmlns:p14="http://schemas.microsoft.com/office/powerpoint/2010/main" val="386048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s-ES"/>
          </a:p>
        </p:txBody>
      </p:sp>
      <p:sp>
        <p:nvSpPr>
          <p:cNvPr id="3" name="Espace réservé du contenu 2"/>
          <p:cNvSpPr>
            <a:spLocks noGrp="1"/>
          </p:cNvSpPr>
          <p:nvPr>
            <p:ph sz="half" idx="1"/>
          </p:nvPr>
        </p:nvSpPr>
        <p:spPr>
          <a:xfrm>
            <a:off x="6286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4" name="Espace réservé du contenu 3"/>
          <p:cNvSpPr>
            <a:spLocks noGrp="1"/>
          </p:cNvSpPr>
          <p:nvPr>
            <p:ph sz="half" idx="2"/>
          </p:nvPr>
        </p:nvSpPr>
        <p:spPr>
          <a:xfrm>
            <a:off x="46291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5" name="Espace réservé de la date 4"/>
          <p:cNvSpPr>
            <a:spLocks noGrp="1"/>
          </p:cNvSpPr>
          <p:nvPr>
            <p:ph type="dt" sz="half" idx="10"/>
          </p:nvPr>
        </p:nvSpPr>
        <p:spPr/>
        <p:txBody>
          <a:bodyPr/>
          <a:lstStyle/>
          <a:p>
            <a:fld id="{1DDC8321-8EE9-4BDF-A49F-7B6B3BC53BC6}" type="datetime1">
              <a:rPr lang="fr-FR" smtClean="0"/>
              <a:t>26/09/2017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EAE205-6137-41B9-BEA5-9BC9887B9550}" type="slidenum">
              <a:rPr lang="fr-FR" smtClean="0"/>
              <a:t>‹nº›</a:t>
            </a:fld>
            <a:endParaRPr lang="fr-FR"/>
          </a:p>
        </p:txBody>
      </p:sp>
      <p:sp>
        <p:nvSpPr>
          <p:cNvPr id="8" name="Forme libre 7"/>
          <p:cNvSpPr/>
          <p:nvPr userDrawn="1"/>
        </p:nvSpPr>
        <p:spPr>
          <a:xfrm>
            <a:off x="683569" y="86212"/>
            <a:ext cx="8352928" cy="1254555"/>
          </a:xfrm>
          <a:custGeom>
            <a:avLst/>
            <a:gdLst>
              <a:gd name="connsiteX0" fmla="*/ 0 w 9740589"/>
              <a:gd name="connsiteY0" fmla="*/ 1731936 h 1744662"/>
              <a:gd name="connsiteX1" fmla="*/ 1320800 w 9740589"/>
              <a:gd name="connsiteY1" fmla="*/ 1194907 h 1744662"/>
              <a:gd name="connsiteX2" fmla="*/ 6676571 w 9740589"/>
              <a:gd name="connsiteY2" fmla="*/ 1717422 h 1744662"/>
              <a:gd name="connsiteX3" fmla="*/ 9434286 w 9740589"/>
              <a:gd name="connsiteY3" fmla="*/ 164393 h 1744662"/>
              <a:gd name="connsiteX4" fmla="*/ 9550400 w 9740589"/>
              <a:gd name="connsiteY4" fmla="*/ 120850 h 1744662"/>
              <a:gd name="connsiteX0" fmla="*/ 0 w 9740589"/>
              <a:gd name="connsiteY0" fmla="*/ 1737319 h 1750045"/>
              <a:gd name="connsiteX1" fmla="*/ 1320800 w 9740589"/>
              <a:gd name="connsiteY1" fmla="*/ 1200290 h 1750045"/>
              <a:gd name="connsiteX2" fmla="*/ 6676571 w 9740589"/>
              <a:gd name="connsiteY2" fmla="*/ 1722805 h 1750045"/>
              <a:gd name="connsiteX3" fmla="*/ 9434286 w 9740589"/>
              <a:gd name="connsiteY3" fmla="*/ 169776 h 1750045"/>
              <a:gd name="connsiteX4" fmla="*/ 9550400 w 9740589"/>
              <a:gd name="connsiteY4" fmla="*/ 114181 h 1750045"/>
              <a:gd name="connsiteX0" fmla="*/ 0 w 9738258"/>
              <a:gd name="connsiteY0" fmla="*/ 1740125 h 1752851"/>
              <a:gd name="connsiteX1" fmla="*/ 1320800 w 9738258"/>
              <a:gd name="connsiteY1" fmla="*/ 1203096 h 1752851"/>
              <a:gd name="connsiteX2" fmla="*/ 6676571 w 9738258"/>
              <a:gd name="connsiteY2" fmla="*/ 1725611 h 1752851"/>
              <a:gd name="connsiteX3" fmla="*/ 9434286 w 9738258"/>
              <a:gd name="connsiteY3" fmla="*/ 172582 h 1752851"/>
              <a:gd name="connsiteX4" fmla="*/ 9545346 w 9738258"/>
              <a:gd name="connsiteY4" fmla="*/ 110933 h 17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258" h="1752851">
                <a:moveTo>
                  <a:pt x="0" y="1740125"/>
                </a:moveTo>
                <a:cubicBezTo>
                  <a:pt x="104019" y="1472820"/>
                  <a:pt x="208038" y="1205515"/>
                  <a:pt x="1320800" y="1203096"/>
                </a:cubicBezTo>
                <a:cubicBezTo>
                  <a:pt x="2433562" y="1200677"/>
                  <a:pt x="5324323" y="1897363"/>
                  <a:pt x="6676571" y="1725611"/>
                </a:cubicBezTo>
                <a:cubicBezTo>
                  <a:pt x="8028819" y="1553859"/>
                  <a:pt x="8955315" y="438677"/>
                  <a:pt x="9434286" y="172582"/>
                </a:cubicBezTo>
                <a:cubicBezTo>
                  <a:pt x="9913258" y="-93513"/>
                  <a:pt x="9726775" y="-343"/>
                  <a:pt x="9545346" y="110933"/>
                </a:cubicBezTo>
              </a:path>
            </a:pathLst>
          </a:cu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C9D400"/>
                </a:solidFill>
              </a:ln>
              <a:solidFill>
                <a:srgbClr val="C9D400"/>
              </a:solidFill>
            </a:endParaRPr>
          </a:p>
        </p:txBody>
      </p:sp>
    </p:spTree>
    <p:extLst>
      <p:ext uri="{BB962C8B-B14F-4D97-AF65-F5344CB8AC3E}">
        <p14:creationId xmlns:p14="http://schemas.microsoft.com/office/powerpoint/2010/main" val="4146116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a:t>Modifiez le style du titre</a:t>
            </a:r>
            <a:endParaRPr lang="es-ES"/>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7" name="Espace réservé de la date 6"/>
          <p:cNvSpPr>
            <a:spLocks noGrp="1"/>
          </p:cNvSpPr>
          <p:nvPr>
            <p:ph type="dt" sz="half" idx="10"/>
          </p:nvPr>
        </p:nvSpPr>
        <p:spPr/>
        <p:txBody>
          <a:bodyPr/>
          <a:lstStyle/>
          <a:p>
            <a:fld id="{FF5384C2-A64A-4300-994A-FDFB091B2C29}" type="datetime1">
              <a:rPr lang="fr-FR" smtClean="0"/>
              <a:t>26/09/2017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EEAE205-6137-41B9-BEA5-9BC9887B9550}" type="slidenum">
              <a:rPr lang="fr-FR" smtClean="0"/>
              <a:t>‹nº›</a:t>
            </a:fld>
            <a:endParaRPr lang="fr-FR"/>
          </a:p>
        </p:txBody>
      </p:sp>
      <p:sp>
        <p:nvSpPr>
          <p:cNvPr id="10" name="Forme libre 9"/>
          <p:cNvSpPr/>
          <p:nvPr userDrawn="1"/>
        </p:nvSpPr>
        <p:spPr>
          <a:xfrm>
            <a:off x="683569" y="86212"/>
            <a:ext cx="8352928" cy="1254555"/>
          </a:xfrm>
          <a:custGeom>
            <a:avLst/>
            <a:gdLst>
              <a:gd name="connsiteX0" fmla="*/ 0 w 9740589"/>
              <a:gd name="connsiteY0" fmla="*/ 1731936 h 1744662"/>
              <a:gd name="connsiteX1" fmla="*/ 1320800 w 9740589"/>
              <a:gd name="connsiteY1" fmla="*/ 1194907 h 1744662"/>
              <a:gd name="connsiteX2" fmla="*/ 6676571 w 9740589"/>
              <a:gd name="connsiteY2" fmla="*/ 1717422 h 1744662"/>
              <a:gd name="connsiteX3" fmla="*/ 9434286 w 9740589"/>
              <a:gd name="connsiteY3" fmla="*/ 164393 h 1744662"/>
              <a:gd name="connsiteX4" fmla="*/ 9550400 w 9740589"/>
              <a:gd name="connsiteY4" fmla="*/ 120850 h 1744662"/>
              <a:gd name="connsiteX0" fmla="*/ 0 w 9740589"/>
              <a:gd name="connsiteY0" fmla="*/ 1737319 h 1750045"/>
              <a:gd name="connsiteX1" fmla="*/ 1320800 w 9740589"/>
              <a:gd name="connsiteY1" fmla="*/ 1200290 h 1750045"/>
              <a:gd name="connsiteX2" fmla="*/ 6676571 w 9740589"/>
              <a:gd name="connsiteY2" fmla="*/ 1722805 h 1750045"/>
              <a:gd name="connsiteX3" fmla="*/ 9434286 w 9740589"/>
              <a:gd name="connsiteY3" fmla="*/ 169776 h 1750045"/>
              <a:gd name="connsiteX4" fmla="*/ 9550400 w 9740589"/>
              <a:gd name="connsiteY4" fmla="*/ 114181 h 1750045"/>
              <a:gd name="connsiteX0" fmla="*/ 0 w 9738258"/>
              <a:gd name="connsiteY0" fmla="*/ 1740125 h 1752851"/>
              <a:gd name="connsiteX1" fmla="*/ 1320800 w 9738258"/>
              <a:gd name="connsiteY1" fmla="*/ 1203096 h 1752851"/>
              <a:gd name="connsiteX2" fmla="*/ 6676571 w 9738258"/>
              <a:gd name="connsiteY2" fmla="*/ 1725611 h 1752851"/>
              <a:gd name="connsiteX3" fmla="*/ 9434286 w 9738258"/>
              <a:gd name="connsiteY3" fmla="*/ 172582 h 1752851"/>
              <a:gd name="connsiteX4" fmla="*/ 9545346 w 9738258"/>
              <a:gd name="connsiteY4" fmla="*/ 110933 h 17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258" h="1752851">
                <a:moveTo>
                  <a:pt x="0" y="1740125"/>
                </a:moveTo>
                <a:cubicBezTo>
                  <a:pt x="104019" y="1472820"/>
                  <a:pt x="208038" y="1205515"/>
                  <a:pt x="1320800" y="1203096"/>
                </a:cubicBezTo>
                <a:cubicBezTo>
                  <a:pt x="2433562" y="1200677"/>
                  <a:pt x="5324323" y="1897363"/>
                  <a:pt x="6676571" y="1725611"/>
                </a:cubicBezTo>
                <a:cubicBezTo>
                  <a:pt x="8028819" y="1553859"/>
                  <a:pt x="8955315" y="438677"/>
                  <a:pt x="9434286" y="172582"/>
                </a:cubicBezTo>
                <a:cubicBezTo>
                  <a:pt x="9913258" y="-93513"/>
                  <a:pt x="9726775" y="-343"/>
                  <a:pt x="9545346" y="110933"/>
                </a:cubicBezTo>
              </a:path>
            </a:pathLst>
          </a:cu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C9D400"/>
                </a:solidFill>
              </a:ln>
              <a:solidFill>
                <a:srgbClr val="C9D400"/>
              </a:solidFill>
            </a:endParaRPr>
          </a:p>
        </p:txBody>
      </p:sp>
    </p:spTree>
    <p:extLst>
      <p:ext uri="{BB962C8B-B14F-4D97-AF65-F5344CB8AC3E}">
        <p14:creationId xmlns:p14="http://schemas.microsoft.com/office/powerpoint/2010/main" val="1075035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s-ES"/>
          </a:p>
        </p:txBody>
      </p:sp>
      <p:sp>
        <p:nvSpPr>
          <p:cNvPr id="3" name="Espace réservé de la date 2"/>
          <p:cNvSpPr>
            <a:spLocks noGrp="1"/>
          </p:cNvSpPr>
          <p:nvPr>
            <p:ph type="dt" sz="half" idx="10"/>
          </p:nvPr>
        </p:nvSpPr>
        <p:spPr/>
        <p:txBody>
          <a:bodyPr/>
          <a:lstStyle/>
          <a:p>
            <a:fld id="{EB610077-EFDB-434C-9131-3D7306BC5EAB}" type="datetime1">
              <a:rPr lang="fr-FR" smtClean="0"/>
              <a:t>26/09/2017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EEAE205-6137-41B9-BEA5-9BC9887B9550}" type="slidenum">
              <a:rPr lang="fr-FR" smtClean="0"/>
              <a:t>‹nº›</a:t>
            </a:fld>
            <a:endParaRPr lang="fr-FR"/>
          </a:p>
        </p:txBody>
      </p:sp>
      <p:sp>
        <p:nvSpPr>
          <p:cNvPr id="6" name="Forme libre 5"/>
          <p:cNvSpPr/>
          <p:nvPr userDrawn="1"/>
        </p:nvSpPr>
        <p:spPr>
          <a:xfrm>
            <a:off x="683569" y="86212"/>
            <a:ext cx="8352928" cy="1254555"/>
          </a:xfrm>
          <a:custGeom>
            <a:avLst/>
            <a:gdLst>
              <a:gd name="connsiteX0" fmla="*/ 0 w 9740589"/>
              <a:gd name="connsiteY0" fmla="*/ 1731936 h 1744662"/>
              <a:gd name="connsiteX1" fmla="*/ 1320800 w 9740589"/>
              <a:gd name="connsiteY1" fmla="*/ 1194907 h 1744662"/>
              <a:gd name="connsiteX2" fmla="*/ 6676571 w 9740589"/>
              <a:gd name="connsiteY2" fmla="*/ 1717422 h 1744662"/>
              <a:gd name="connsiteX3" fmla="*/ 9434286 w 9740589"/>
              <a:gd name="connsiteY3" fmla="*/ 164393 h 1744662"/>
              <a:gd name="connsiteX4" fmla="*/ 9550400 w 9740589"/>
              <a:gd name="connsiteY4" fmla="*/ 120850 h 1744662"/>
              <a:gd name="connsiteX0" fmla="*/ 0 w 9740589"/>
              <a:gd name="connsiteY0" fmla="*/ 1737319 h 1750045"/>
              <a:gd name="connsiteX1" fmla="*/ 1320800 w 9740589"/>
              <a:gd name="connsiteY1" fmla="*/ 1200290 h 1750045"/>
              <a:gd name="connsiteX2" fmla="*/ 6676571 w 9740589"/>
              <a:gd name="connsiteY2" fmla="*/ 1722805 h 1750045"/>
              <a:gd name="connsiteX3" fmla="*/ 9434286 w 9740589"/>
              <a:gd name="connsiteY3" fmla="*/ 169776 h 1750045"/>
              <a:gd name="connsiteX4" fmla="*/ 9550400 w 9740589"/>
              <a:gd name="connsiteY4" fmla="*/ 114181 h 1750045"/>
              <a:gd name="connsiteX0" fmla="*/ 0 w 9738258"/>
              <a:gd name="connsiteY0" fmla="*/ 1740125 h 1752851"/>
              <a:gd name="connsiteX1" fmla="*/ 1320800 w 9738258"/>
              <a:gd name="connsiteY1" fmla="*/ 1203096 h 1752851"/>
              <a:gd name="connsiteX2" fmla="*/ 6676571 w 9738258"/>
              <a:gd name="connsiteY2" fmla="*/ 1725611 h 1752851"/>
              <a:gd name="connsiteX3" fmla="*/ 9434286 w 9738258"/>
              <a:gd name="connsiteY3" fmla="*/ 172582 h 1752851"/>
              <a:gd name="connsiteX4" fmla="*/ 9545346 w 9738258"/>
              <a:gd name="connsiteY4" fmla="*/ 110933 h 17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258" h="1752851">
                <a:moveTo>
                  <a:pt x="0" y="1740125"/>
                </a:moveTo>
                <a:cubicBezTo>
                  <a:pt x="104019" y="1472820"/>
                  <a:pt x="208038" y="1205515"/>
                  <a:pt x="1320800" y="1203096"/>
                </a:cubicBezTo>
                <a:cubicBezTo>
                  <a:pt x="2433562" y="1200677"/>
                  <a:pt x="5324323" y="1897363"/>
                  <a:pt x="6676571" y="1725611"/>
                </a:cubicBezTo>
                <a:cubicBezTo>
                  <a:pt x="8028819" y="1553859"/>
                  <a:pt x="8955315" y="438677"/>
                  <a:pt x="9434286" y="172582"/>
                </a:cubicBezTo>
                <a:cubicBezTo>
                  <a:pt x="9913258" y="-93513"/>
                  <a:pt x="9726775" y="-343"/>
                  <a:pt x="9545346" y="110933"/>
                </a:cubicBezTo>
              </a:path>
            </a:pathLst>
          </a:cu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C9D400"/>
                </a:solidFill>
              </a:ln>
              <a:solidFill>
                <a:srgbClr val="C9D400"/>
              </a:solidFill>
            </a:endParaRPr>
          </a:p>
        </p:txBody>
      </p:sp>
    </p:spTree>
    <p:extLst>
      <p:ext uri="{BB962C8B-B14F-4D97-AF65-F5344CB8AC3E}">
        <p14:creationId xmlns:p14="http://schemas.microsoft.com/office/powerpoint/2010/main" val="3464314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354758A-7CAB-490E-A773-EEE01FF7826B}" type="datetime1">
              <a:rPr lang="fr-FR" smtClean="0"/>
              <a:t>26/09/2017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‹nº›</a:t>
            </a:fld>
            <a:endParaRPr lang="fr-FR"/>
          </a:p>
        </p:txBody>
      </p:sp>
      <p:sp>
        <p:nvSpPr>
          <p:cNvPr id="5" name="Forme libre 4"/>
          <p:cNvSpPr/>
          <p:nvPr userDrawn="1"/>
        </p:nvSpPr>
        <p:spPr>
          <a:xfrm>
            <a:off x="683569" y="86212"/>
            <a:ext cx="8352928" cy="1254555"/>
          </a:xfrm>
          <a:custGeom>
            <a:avLst/>
            <a:gdLst>
              <a:gd name="connsiteX0" fmla="*/ 0 w 9740589"/>
              <a:gd name="connsiteY0" fmla="*/ 1731936 h 1744662"/>
              <a:gd name="connsiteX1" fmla="*/ 1320800 w 9740589"/>
              <a:gd name="connsiteY1" fmla="*/ 1194907 h 1744662"/>
              <a:gd name="connsiteX2" fmla="*/ 6676571 w 9740589"/>
              <a:gd name="connsiteY2" fmla="*/ 1717422 h 1744662"/>
              <a:gd name="connsiteX3" fmla="*/ 9434286 w 9740589"/>
              <a:gd name="connsiteY3" fmla="*/ 164393 h 1744662"/>
              <a:gd name="connsiteX4" fmla="*/ 9550400 w 9740589"/>
              <a:gd name="connsiteY4" fmla="*/ 120850 h 1744662"/>
              <a:gd name="connsiteX0" fmla="*/ 0 w 9740589"/>
              <a:gd name="connsiteY0" fmla="*/ 1737319 h 1750045"/>
              <a:gd name="connsiteX1" fmla="*/ 1320800 w 9740589"/>
              <a:gd name="connsiteY1" fmla="*/ 1200290 h 1750045"/>
              <a:gd name="connsiteX2" fmla="*/ 6676571 w 9740589"/>
              <a:gd name="connsiteY2" fmla="*/ 1722805 h 1750045"/>
              <a:gd name="connsiteX3" fmla="*/ 9434286 w 9740589"/>
              <a:gd name="connsiteY3" fmla="*/ 169776 h 1750045"/>
              <a:gd name="connsiteX4" fmla="*/ 9550400 w 9740589"/>
              <a:gd name="connsiteY4" fmla="*/ 114181 h 1750045"/>
              <a:gd name="connsiteX0" fmla="*/ 0 w 9738258"/>
              <a:gd name="connsiteY0" fmla="*/ 1740125 h 1752851"/>
              <a:gd name="connsiteX1" fmla="*/ 1320800 w 9738258"/>
              <a:gd name="connsiteY1" fmla="*/ 1203096 h 1752851"/>
              <a:gd name="connsiteX2" fmla="*/ 6676571 w 9738258"/>
              <a:gd name="connsiteY2" fmla="*/ 1725611 h 1752851"/>
              <a:gd name="connsiteX3" fmla="*/ 9434286 w 9738258"/>
              <a:gd name="connsiteY3" fmla="*/ 172582 h 1752851"/>
              <a:gd name="connsiteX4" fmla="*/ 9545346 w 9738258"/>
              <a:gd name="connsiteY4" fmla="*/ 110933 h 17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258" h="1752851">
                <a:moveTo>
                  <a:pt x="0" y="1740125"/>
                </a:moveTo>
                <a:cubicBezTo>
                  <a:pt x="104019" y="1472820"/>
                  <a:pt x="208038" y="1205515"/>
                  <a:pt x="1320800" y="1203096"/>
                </a:cubicBezTo>
                <a:cubicBezTo>
                  <a:pt x="2433562" y="1200677"/>
                  <a:pt x="5324323" y="1897363"/>
                  <a:pt x="6676571" y="1725611"/>
                </a:cubicBezTo>
                <a:cubicBezTo>
                  <a:pt x="8028819" y="1553859"/>
                  <a:pt x="8955315" y="438677"/>
                  <a:pt x="9434286" y="172582"/>
                </a:cubicBezTo>
                <a:cubicBezTo>
                  <a:pt x="9913258" y="-93513"/>
                  <a:pt x="9726775" y="-343"/>
                  <a:pt x="9545346" y="110933"/>
                </a:cubicBezTo>
              </a:path>
            </a:pathLst>
          </a:cu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C9D400"/>
                </a:solidFill>
              </a:ln>
              <a:solidFill>
                <a:srgbClr val="C9D400"/>
              </a:solidFill>
            </a:endParaRPr>
          </a:p>
        </p:txBody>
      </p:sp>
    </p:spTree>
    <p:extLst>
      <p:ext uri="{BB962C8B-B14F-4D97-AF65-F5344CB8AC3E}">
        <p14:creationId xmlns:p14="http://schemas.microsoft.com/office/powerpoint/2010/main" val="2915229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endParaRPr lang="es-ES"/>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A6A3FBA-75D6-4731-B2BE-650499932AF4}" type="datetime1">
              <a:rPr lang="fr-FR" smtClean="0"/>
              <a:t>26/09/2017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EAE205-6137-41B9-BEA5-9BC9887B9550}" type="slidenum">
              <a:rPr lang="fr-FR" smtClean="0"/>
              <a:t>‹nº›</a:t>
            </a:fld>
            <a:endParaRPr lang="fr-FR"/>
          </a:p>
        </p:txBody>
      </p:sp>
    </p:spTree>
    <p:extLst>
      <p:ext uri="{BB962C8B-B14F-4D97-AF65-F5344CB8AC3E}">
        <p14:creationId xmlns:p14="http://schemas.microsoft.com/office/powerpoint/2010/main" val="2422928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endParaRPr lang="es-ES"/>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9B6DFBC-1937-4379-9687-BA0AD806E045}" type="datetime1">
              <a:rPr lang="fr-FR" smtClean="0"/>
              <a:t>26/09/2017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EAE205-6137-41B9-BEA5-9BC9887B9550}" type="slidenum">
              <a:rPr lang="fr-FR" smtClean="0"/>
              <a:t>‹nº›</a:t>
            </a:fld>
            <a:endParaRPr lang="fr-FR"/>
          </a:p>
        </p:txBody>
      </p:sp>
    </p:spTree>
    <p:extLst>
      <p:ext uri="{BB962C8B-B14F-4D97-AF65-F5344CB8AC3E}">
        <p14:creationId xmlns:p14="http://schemas.microsoft.com/office/powerpoint/2010/main" val="2729748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s-ES"/>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9A67BC0-3D35-4938-B01A-21A77D78A71C}" type="datetime1">
              <a:rPr lang="fr-FR" smtClean="0"/>
              <a:t>26/09/2017</a:t>
            </a:fld>
            <a:endParaRPr lang="fr-F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EAE205-6137-41B9-BEA5-9BC9887B9550}" type="slidenum">
              <a:rPr lang="fr-FR" smtClean="0"/>
              <a:pPr/>
              <a:t>‹nº›</a:t>
            </a:fld>
            <a:endParaRPr lang="fr-FR" dirty="0"/>
          </a:p>
        </p:txBody>
      </p:sp>
    </p:spTree>
    <p:extLst>
      <p:ext uri="{BB962C8B-B14F-4D97-AF65-F5344CB8AC3E}">
        <p14:creationId xmlns:p14="http://schemas.microsoft.com/office/powerpoint/2010/main" val="1535902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3.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3.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3.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3.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3.jpeg"/><Relationship Id="rId4" Type="http://schemas.openxmlformats.org/officeDocument/2006/relationships/image" Target="../media/image4.jpeg"/><Relationship Id="rId9"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3.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0.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3.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15008" y="2492896"/>
            <a:ext cx="8928992" cy="2880319"/>
          </a:xfrm>
        </p:spPr>
        <p:txBody>
          <a:bodyPr>
            <a:normAutofit/>
          </a:bodyPr>
          <a:lstStyle/>
          <a:p>
            <a:r>
              <a:rPr lang="fr-FR" sz="3600" b="1" dirty="0" err="1">
                <a:solidFill>
                  <a:schemeClr val="accent4"/>
                </a:solidFill>
              </a:rPr>
              <a:t>Flavescência</a:t>
            </a:r>
            <a:r>
              <a:rPr lang="fr-FR" sz="3600" b="1" dirty="0">
                <a:solidFill>
                  <a:schemeClr val="accent4"/>
                </a:solidFill>
              </a:rPr>
              <a:t> </a:t>
            </a:r>
            <a:r>
              <a:rPr lang="fr-FR" sz="3600" b="1" dirty="0" err="1">
                <a:solidFill>
                  <a:schemeClr val="accent4"/>
                </a:solidFill>
              </a:rPr>
              <a:t>Dourada</a:t>
            </a:r>
            <a:r>
              <a:rPr lang="fr-FR" sz="3600" b="1" dirty="0">
                <a:solidFill>
                  <a:schemeClr val="accent4"/>
                </a:solidFill>
              </a:rPr>
              <a:t> (FD) e a sua </a:t>
            </a:r>
            <a:r>
              <a:rPr lang="fr-FR" sz="3600" b="1" dirty="0" err="1">
                <a:solidFill>
                  <a:schemeClr val="accent4"/>
                </a:solidFill>
              </a:rPr>
              <a:t>gestão</a:t>
            </a:r>
            <a:r>
              <a:rPr lang="fr-FR" sz="3600" b="1" dirty="0">
                <a:solidFill>
                  <a:schemeClr val="accent4"/>
                </a:solidFill>
              </a:rPr>
              <a:t> na </a:t>
            </a:r>
            <a:r>
              <a:rPr lang="fr-FR" sz="3600" b="1" dirty="0" err="1">
                <a:solidFill>
                  <a:schemeClr val="accent4"/>
                </a:solidFill>
              </a:rPr>
              <a:t>vinha</a:t>
            </a:r>
            <a:br>
              <a:rPr lang="fr-FR" sz="3600" b="1" dirty="0">
                <a:solidFill>
                  <a:schemeClr val="accent4"/>
                </a:solidFill>
              </a:rPr>
            </a:br>
            <a:r>
              <a:rPr lang="fr-FR" sz="3600" b="1" dirty="0">
                <a:solidFill>
                  <a:schemeClr val="accent4"/>
                </a:solidFill>
              </a:rPr>
              <a:t> </a:t>
            </a:r>
            <a:br>
              <a:rPr lang="fr-FR" sz="4000" b="1" dirty="0">
                <a:solidFill>
                  <a:srgbClr val="261474"/>
                </a:solidFill>
              </a:rPr>
            </a:br>
            <a:r>
              <a:rPr lang="fr-FR" sz="3200" b="1" i="1" dirty="0" err="1">
                <a:solidFill>
                  <a:srgbClr val="C9D400"/>
                </a:solidFill>
              </a:rPr>
              <a:t>Contenção</a:t>
            </a:r>
            <a:r>
              <a:rPr lang="fr-FR" sz="3200" b="1" i="1" dirty="0">
                <a:solidFill>
                  <a:srgbClr val="C9D400"/>
                </a:solidFill>
              </a:rPr>
              <a:t> da </a:t>
            </a:r>
            <a:r>
              <a:rPr lang="fr-FR" sz="3200" b="1" i="1" dirty="0" err="1">
                <a:solidFill>
                  <a:srgbClr val="C9D400"/>
                </a:solidFill>
              </a:rPr>
              <a:t>doença</a:t>
            </a:r>
            <a:r>
              <a:rPr lang="fr-FR" sz="3200" b="1" i="1" dirty="0">
                <a:solidFill>
                  <a:srgbClr val="C9D400"/>
                </a:solidFill>
              </a:rPr>
              <a:t> - </a:t>
            </a:r>
            <a:r>
              <a:rPr lang="fr-FR" sz="3200" b="1" i="1" dirty="0" err="1">
                <a:solidFill>
                  <a:srgbClr val="C9D400"/>
                </a:solidFill>
              </a:rPr>
              <a:t>como</a:t>
            </a:r>
            <a:r>
              <a:rPr lang="fr-FR" sz="3200" b="1" i="1" dirty="0">
                <a:solidFill>
                  <a:srgbClr val="C9D400"/>
                </a:solidFill>
              </a:rPr>
              <a:t> </a:t>
            </a:r>
            <a:r>
              <a:rPr lang="fr-FR" sz="3200" b="1" i="1" dirty="0" err="1">
                <a:solidFill>
                  <a:srgbClr val="C9D400"/>
                </a:solidFill>
              </a:rPr>
              <a:t>evitar</a:t>
            </a:r>
            <a:r>
              <a:rPr lang="fr-FR" sz="3200" b="1" i="1" dirty="0">
                <a:solidFill>
                  <a:srgbClr val="C9D400"/>
                </a:solidFill>
              </a:rPr>
              <a:t> a sua </a:t>
            </a:r>
            <a:r>
              <a:rPr lang="fr-FR" sz="3200" b="1" i="1" dirty="0" err="1">
                <a:solidFill>
                  <a:srgbClr val="C9D400"/>
                </a:solidFill>
              </a:rPr>
              <a:t>dispersão</a:t>
            </a:r>
            <a:endParaRPr lang="fr-FR" sz="3200" b="1" i="1" dirty="0">
              <a:solidFill>
                <a:srgbClr val="C9D400"/>
              </a:solidFill>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5633613"/>
            <a:ext cx="2597727" cy="1143000"/>
          </a:xfrm>
          <a:prstGeom prst="rect">
            <a:avLst/>
          </a:prstGeom>
        </p:spPr>
      </p:pic>
      <p:grpSp>
        <p:nvGrpSpPr>
          <p:cNvPr id="5" name="Groupe 4"/>
          <p:cNvGrpSpPr/>
          <p:nvPr/>
        </p:nvGrpSpPr>
        <p:grpSpPr>
          <a:xfrm>
            <a:off x="393653" y="908720"/>
            <a:ext cx="8210795" cy="1005305"/>
            <a:chOff x="316311" y="5639632"/>
            <a:chExt cx="8210795" cy="1005305"/>
          </a:xfrm>
        </p:grpSpPr>
        <p:pic>
          <p:nvPicPr>
            <p:cNvPr id="7" name="Image 6"/>
            <p:cNvPicPr/>
            <p:nvPr/>
          </p:nvPicPr>
          <p:blipFill>
            <a:blip r:embed="rId4" cstate="print">
              <a:extLst>
                <a:ext uri="{28A0092B-C50C-407E-A947-70E740481C1C}">
                  <a14:useLocalDpi xmlns:a14="http://schemas.microsoft.com/office/drawing/2010/main" val="0"/>
                </a:ext>
              </a:extLst>
            </a:blip>
            <a:stretch>
              <a:fillRect/>
            </a:stretch>
          </p:blipFill>
          <p:spPr>
            <a:xfrm>
              <a:off x="316311" y="5639633"/>
              <a:ext cx="1375369" cy="1005304"/>
            </a:xfrm>
            <a:prstGeom prst="rect">
              <a:avLst/>
            </a:prstGeom>
            <a:ln>
              <a:solidFill>
                <a:schemeClr val="tx1"/>
              </a:solidFill>
            </a:ln>
          </p:spPr>
        </p:pic>
        <p:pic>
          <p:nvPicPr>
            <p:cNvPr id="8" name="Image 7"/>
            <p:cNvPicPr/>
            <p:nvPr/>
          </p:nvPicPr>
          <p:blipFill rotWithShape="1">
            <a:blip r:embed="rId5" cstate="print">
              <a:extLst>
                <a:ext uri="{28A0092B-C50C-407E-A947-70E740481C1C}">
                  <a14:useLocalDpi xmlns:a14="http://schemas.microsoft.com/office/drawing/2010/main" val="0"/>
                </a:ext>
              </a:extLst>
            </a:blip>
            <a:srcRect l="16617" r="12302"/>
            <a:stretch/>
          </p:blipFill>
          <p:spPr bwMode="auto">
            <a:xfrm>
              <a:off x="1687442" y="5639633"/>
              <a:ext cx="1375369" cy="1005302"/>
            </a:xfrm>
            <a:prstGeom prst="rect">
              <a:avLst/>
            </a:prstGeom>
            <a:ln>
              <a:solidFill>
                <a:schemeClr val="tx1"/>
              </a:solidFill>
            </a:ln>
            <a:extLst>
              <a:ext uri="{53640926-AAD7-44D8-BBD7-CCE9431645EC}">
                <a14:shadowObscured xmlns:a14="http://schemas.microsoft.com/office/drawing/2010/main"/>
              </a:ext>
            </a:extLst>
          </p:spPr>
        </p:pic>
        <p:pic>
          <p:nvPicPr>
            <p:cNvPr id="9" name="Image 8"/>
            <p:cNvPicPr/>
            <p:nvPr/>
          </p:nvPicPr>
          <p:blipFill rotWithShape="1">
            <a:blip r:embed="rId6" cstate="print">
              <a:extLst>
                <a:ext uri="{28A0092B-C50C-407E-A947-70E740481C1C}">
                  <a14:useLocalDpi xmlns:a14="http://schemas.microsoft.com/office/drawing/2010/main" val="0"/>
                </a:ext>
              </a:extLst>
            </a:blip>
            <a:srcRect b="32347"/>
            <a:stretch/>
          </p:blipFill>
          <p:spPr>
            <a:xfrm>
              <a:off x="4396349" y="5639632"/>
              <a:ext cx="1389450" cy="1005304"/>
            </a:xfrm>
            <a:prstGeom prst="rect">
              <a:avLst/>
            </a:prstGeom>
            <a:ln>
              <a:solidFill>
                <a:schemeClr val="tx1"/>
              </a:solidFill>
            </a:ln>
          </p:spPr>
        </p:pic>
        <p:pic>
          <p:nvPicPr>
            <p:cNvPr id="10" name="Image 9"/>
            <p:cNvPicPr/>
            <p:nvPr/>
          </p:nvPicPr>
          <p:blipFill rotWithShape="1">
            <a:blip r:embed="rId7" cstate="print">
              <a:extLst>
                <a:ext uri="{28A0092B-C50C-407E-A947-70E740481C1C}">
                  <a14:useLocalDpi xmlns:a14="http://schemas.microsoft.com/office/drawing/2010/main" val="0"/>
                </a:ext>
              </a:extLst>
            </a:blip>
            <a:srcRect l="19535" r="17126"/>
            <a:stretch/>
          </p:blipFill>
          <p:spPr>
            <a:xfrm rot="5400000">
              <a:off x="7329729" y="5447559"/>
              <a:ext cx="1005304" cy="1389450"/>
            </a:xfrm>
            <a:prstGeom prst="rect">
              <a:avLst/>
            </a:prstGeom>
            <a:ln>
              <a:solidFill>
                <a:schemeClr val="tx1"/>
              </a:solidFill>
            </a:ln>
          </p:spPr>
        </p:pic>
        <p:pic>
          <p:nvPicPr>
            <p:cNvPr id="11" name="Image 10"/>
            <p:cNvPicPr/>
            <p:nvPr/>
          </p:nvPicPr>
          <p:blipFill rotWithShape="1">
            <a:blip r:embed="rId8" cstate="print">
              <a:extLst>
                <a:ext uri="{28A0092B-C50C-407E-A947-70E740481C1C}">
                  <a14:useLocalDpi xmlns:a14="http://schemas.microsoft.com/office/drawing/2010/main" val="0"/>
                </a:ext>
              </a:extLst>
            </a:blip>
            <a:srcRect l="23572" r="22417"/>
            <a:stretch/>
          </p:blipFill>
          <p:spPr bwMode="auto">
            <a:xfrm rot="16200000">
              <a:off x="3247536" y="5454909"/>
              <a:ext cx="1001684" cy="1371131"/>
            </a:xfrm>
            <a:prstGeom prst="rect">
              <a:avLst/>
            </a:prstGeom>
            <a:ln>
              <a:solidFill>
                <a:schemeClr val="tx1"/>
              </a:solidFill>
            </a:ln>
            <a:extLst>
              <a:ext uri="{53640926-AAD7-44D8-BBD7-CCE9431645EC}">
                <a14:shadowObscured xmlns:a14="http://schemas.microsoft.com/office/drawing/2010/main"/>
              </a:ext>
            </a:extLst>
          </p:spPr>
        </p:pic>
        <p:pic>
          <p:nvPicPr>
            <p:cNvPr id="12" name="Image 11"/>
            <p:cNvPicPr/>
            <p:nvPr/>
          </p:nvPicPr>
          <p:blipFill>
            <a:blip r:embed="rId9" cstate="print">
              <a:extLst>
                <a:ext uri="{28A0092B-C50C-407E-A947-70E740481C1C}">
                  <a14:useLocalDpi xmlns:a14="http://schemas.microsoft.com/office/drawing/2010/main" val="0"/>
                </a:ext>
              </a:extLst>
            </a:blip>
            <a:stretch>
              <a:fillRect/>
            </a:stretch>
          </p:blipFill>
          <p:spPr>
            <a:xfrm>
              <a:off x="5785799" y="5639632"/>
              <a:ext cx="1351857" cy="1005304"/>
            </a:xfrm>
            <a:prstGeom prst="rect">
              <a:avLst/>
            </a:prstGeom>
            <a:ln>
              <a:solidFill>
                <a:schemeClr val="tx1"/>
              </a:solidFill>
            </a:ln>
          </p:spPr>
        </p:pic>
      </p:grpSp>
    </p:spTree>
    <p:extLst>
      <p:ext uri="{BB962C8B-B14F-4D97-AF65-F5344CB8AC3E}">
        <p14:creationId xmlns:p14="http://schemas.microsoft.com/office/powerpoint/2010/main" val="2864119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p:cNvSpPr>
            <a:spLocks noGrp="1"/>
          </p:cNvSpPr>
          <p:nvPr>
            <p:ph idx="1"/>
          </p:nvPr>
        </p:nvSpPr>
        <p:spPr>
          <a:xfrm>
            <a:off x="395536" y="1578120"/>
            <a:ext cx="8318831" cy="554736"/>
          </a:xfrm>
        </p:spPr>
        <p:txBody>
          <a:bodyPr>
            <a:normAutofit/>
          </a:bodyPr>
          <a:lstStyle/>
          <a:p>
            <a:pPr marL="0" indent="0" algn="ctr">
              <a:buNone/>
            </a:pPr>
            <a:r>
              <a:rPr lang="fr-FR" sz="2200" b="1" dirty="0">
                <a:solidFill>
                  <a:schemeClr val="accent4"/>
                </a:solidFill>
              </a:rPr>
              <a:t>2) O </a:t>
            </a:r>
            <a:r>
              <a:rPr lang="fr-FR" sz="2200" b="1" dirty="0" err="1">
                <a:solidFill>
                  <a:schemeClr val="accent4"/>
                </a:solidFill>
              </a:rPr>
              <a:t>vector</a:t>
            </a:r>
            <a:r>
              <a:rPr lang="fr-FR" sz="2200" b="1" dirty="0">
                <a:solidFill>
                  <a:schemeClr val="accent4"/>
                </a:solidFill>
              </a:rPr>
              <a:t> : </a:t>
            </a:r>
            <a:r>
              <a:rPr lang="fr-FR" sz="2200" b="1" i="1" dirty="0" err="1">
                <a:solidFill>
                  <a:schemeClr val="accent4"/>
                </a:solidFill>
              </a:rPr>
              <a:t>Scaphoideus</a:t>
            </a:r>
            <a:r>
              <a:rPr lang="fr-FR" sz="2200" b="1" i="1" dirty="0">
                <a:solidFill>
                  <a:schemeClr val="accent4"/>
                </a:solidFill>
              </a:rPr>
              <a:t> titanus</a:t>
            </a:r>
            <a:r>
              <a:rPr lang="fr-FR" sz="2200" b="1" dirty="0">
                <a:solidFill>
                  <a:schemeClr val="accent4"/>
                </a:solidFill>
              </a:rPr>
              <a:t>	</a:t>
            </a: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10</a:t>
            </a:fld>
            <a:endParaRPr lang="fr-FR" dirty="0"/>
          </a:p>
        </p:txBody>
      </p:sp>
      <p:sp>
        <p:nvSpPr>
          <p:cNvPr id="6" name="Espace réservé du contenu 2"/>
          <p:cNvSpPr txBox="1">
            <a:spLocks/>
          </p:cNvSpPr>
          <p:nvPr/>
        </p:nvSpPr>
        <p:spPr>
          <a:xfrm>
            <a:off x="539552" y="2140516"/>
            <a:ext cx="8136904" cy="39712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200" u="sng" dirty="0" err="1"/>
              <a:t>Comportamento</a:t>
            </a:r>
            <a:r>
              <a:rPr lang="fr-FR" sz="2200" u="sng" dirty="0"/>
              <a:t> </a:t>
            </a:r>
            <a:r>
              <a:rPr lang="fr-FR" sz="2200" u="sng" dirty="0" err="1"/>
              <a:t>alimentar</a:t>
            </a:r>
            <a:endParaRPr lang="fr-FR" sz="2200" u="sng" dirty="0"/>
          </a:p>
          <a:p>
            <a:pPr lvl="1" algn="just"/>
            <a:endParaRPr lang="en-US" sz="2200" dirty="0"/>
          </a:p>
          <a:p>
            <a:pPr lvl="1" algn="just"/>
            <a:r>
              <a:rPr lang="en-US" sz="2200" dirty="0"/>
              <a:t>É um </a:t>
            </a:r>
            <a:r>
              <a:rPr lang="en-US" sz="2200" dirty="0" err="1"/>
              <a:t>insecto</a:t>
            </a:r>
            <a:r>
              <a:rPr lang="en-US" sz="2200" dirty="0"/>
              <a:t> picador-</a:t>
            </a:r>
            <a:r>
              <a:rPr lang="en-US" sz="2200" dirty="0" err="1"/>
              <a:t>sugador</a:t>
            </a:r>
            <a:r>
              <a:rPr lang="en-US" sz="2200" dirty="0"/>
              <a:t> que se </a:t>
            </a:r>
            <a:r>
              <a:rPr lang="en-US" sz="2200" dirty="0" err="1"/>
              <a:t>alimenta</a:t>
            </a:r>
            <a:r>
              <a:rPr lang="en-US" sz="2200" dirty="0"/>
              <a:t> </a:t>
            </a:r>
            <a:r>
              <a:rPr lang="en-US" sz="2200" dirty="0" err="1"/>
              <a:t>nas</a:t>
            </a:r>
            <a:r>
              <a:rPr lang="en-US" sz="2200" dirty="0"/>
              <a:t> </a:t>
            </a:r>
            <a:r>
              <a:rPr lang="en-US" sz="2200" dirty="0" err="1"/>
              <a:t>folhas</a:t>
            </a:r>
            <a:r>
              <a:rPr lang="en-US" sz="2200" dirty="0"/>
              <a:t> das </a:t>
            </a:r>
            <a:r>
              <a:rPr lang="en-US" sz="2200" dirty="0" err="1"/>
              <a:t>videiras</a:t>
            </a:r>
            <a:endParaRPr lang="en-US" sz="2200" dirty="0"/>
          </a:p>
          <a:p>
            <a:pPr lvl="1" algn="just"/>
            <a:r>
              <a:rPr lang="pt-PT" sz="2200" dirty="0"/>
              <a:t>Aquisição do fitoplasma possível desde o primeiro estágio larval</a:t>
            </a:r>
            <a:endParaRPr lang="en-US" sz="2200" dirty="0"/>
          </a:p>
          <a:p>
            <a:pPr lvl="1" algn="just"/>
            <a:r>
              <a:rPr lang="en-US" sz="2200" dirty="0" err="1"/>
              <a:t>Período</a:t>
            </a:r>
            <a:r>
              <a:rPr lang="en-US" sz="2200" dirty="0"/>
              <a:t> de </a:t>
            </a:r>
            <a:r>
              <a:rPr lang="en-US" sz="2200" dirty="0" err="1"/>
              <a:t>incubação</a:t>
            </a:r>
            <a:r>
              <a:rPr lang="en-US" sz="2200" dirty="0"/>
              <a:t> de 1 </a:t>
            </a:r>
            <a:r>
              <a:rPr lang="en-US" sz="2200" dirty="0" err="1"/>
              <a:t>mês</a:t>
            </a:r>
            <a:r>
              <a:rPr lang="en-US" sz="2200" dirty="0"/>
              <a:t>, </a:t>
            </a:r>
            <a:r>
              <a:rPr lang="en-US" sz="2200" dirty="0" err="1"/>
              <a:t>permanecendo</a:t>
            </a:r>
            <a:r>
              <a:rPr lang="en-US" sz="2200" dirty="0"/>
              <a:t> </a:t>
            </a:r>
            <a:r>
              <a:rPr lang="en-US" sz="2200" dirty="0" err="1"/>
              <a:t>infeccioso</a:t>
            </a:r>
            <a:r>
              <a:rPr lang="en-US" sz="2200" dirty="0"/>
              <a:t> para o resto da </a:t>
            </a:r>
            <a:r>
              <a:rPr lang="en-US" sz="2200" dirty="0" err="1"/>
              <a:t>vida</a:t>
            </a:r>
            <a:endParaRPr lang="en-US" sz="2200" dirty="0"/>
          </a:p>
          <a:p>
            <a:pPr lvl="1" algn="just"/>
            <a:endParaRPr lang="en-US" sz="2200" dirty="0"/>
          </a:p>
          <a:p>
            <a:pPr lvl="1" algn="just"/>
            <a:endParaRPr lang="fr-FR" sz="2200" dirty="0"/>
          </a:p>
          <a:p>
            <a:pPr lvl="1" algn="just"/>
            <a:endParaRPr lang="fr-FR" sz="2200" dirty="0"/>
          </a:p>
        </p:txBody>
      </p:sp>
      <p:sp>
        <p:nvSpPr>
          <p:cNvPr id="10" name="Titre 1"/>
          <p:cNvSpPr txBox="1">
            <a:spLocks/>
          </p:cNvSpPr>
          <p:nvPr/>
        </p:nvSpPr>
        <p:spPr>
          <a:xfrm>
            <a:off x="1907704" y="260648"/>
            <a:ext cx="6264696" cy="652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4">
                    <a:lumMod val="50000"/>
                  </a:schemeClr>
                </a:solidFill>
                <a:latin typeface="+mj-lt"/>
                <a:ea typeface="+mj-ea"/>
                <a:cs typeface="+mj-cs"/>
              </a:defRPr>
            </a:lvl1pPr>
          </a:lstStyle>
          <a:p>
            <a:pPr algn="l"/>
            <a:r>
              <a:rPr lang="fr-FR" sz="3200" b="1" dirty="0">
                <a:solidFill>
                  <a:schemeClr val="accent4"/>
                </a:solidFill>
              </a:rPr>
              <a:t>Os agentes e a </a:t>
            </a:r>
            <a:r>
              <a:rPr lang="fr-FR" sz="3200" b="1" dirty="0" err="1">
                <a:solidFill>
                  <a:schemeClr val="accent4"/>
                </a:solidFill>
              </a:rPr>
              <a:t>Doença</a:t>
            </a:r>
            <a:endParaRPr lang="fr-FR" sz="3200" b="1" dirty="0">
              <a:solidFill>
                <a:schemeClr val="accent4"/>
              </a:solidFill>
            </a:endParaRPr>
          </a:p>
        </p:txBody>
      </p:sp>
      <p:grpSp>
        <p:nvGrpSpPr>
          <p:cNvPr id="7" name="Groupe 6"/>
          <p:cNvGrpSpPr/>
          <p:nvPr/>
        </p:nvGrpSpPr>
        <p:grpSpPr>
          <a:xfrm>
            <a:off x="316311" y="5639632"/>
            <a:ext cx="8210795" cy="1005305"/>
            <a:chOff x="316311" y="5639632"/>
            <a:chExt cx="8210795" cy="1005305"/>
          </a:xfrm>
        </p:grpSpPr>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316311" y="5639633"/>
              <a:ext cx="1375369" cy="1005304"/>
            </a:xfrm>
            <a:prstGeom prst="rect">
              <a:avLst/>
            </a:prstGeom>
            <a:ln>
              <a:solidFill>
                <a:schemeClr val="tx1"/>
              </a:solidFill>
            </a:ln>
          </p:spPr>
        </p:pic>
        <p:pic>
          <p:nvPicPr>
            <p:cNvPr id="9" name="Image 8"/>
            <p:cNvPicPr/>
            <p:nvPr/>
          </p:nvPicPr>
          <p:blipFill rotWithShape="1">
            <a:blip r:embed="rId4" cstate="print">
              <a:extLst>
                <a:ext uri="{28A0092B-C50C-407E-A947-70E740481C1C}">
                  <a14:useLocalDpi xmlns:a14="http://schemas.microsoft.com/office/drawing/2010/main" val="0"/>
                </a:ext>
              </a:extLst>
            </a:blip>
            <a:srcRect l="16617" r="12302"/>
            <a:stretch/>
          </p:blipFill>
          <p:spPr bwMode="auto">
            <a:xfrm>
              <a:off x="1687442" y="5639633"/>
              <a:ext cx="1375369" cy="1005302"/>
            </a:xfrm>
            <a:prstGeom prst="rect">
              <a:avLst/>
            </a:prstGeom>
            <a:ln>
              <a:solidFill>
                <a:schemeClr val="tx1"/>
              </a:solidFill>
            </a:ln>
            <a:extLst>
              <a:ext uri="{53640926-AAD7-44D8-BBD7-CCE9431645EC}">
                <a14:shadowObscured xmlns:a14="http://schemas.microsoft.com/office/drawing/2010/main"/>
              </a:ext>
            </a:extLst>
          </p:spPr>
        </p:pic>
        <p:pic>
          <p:nvPicPr>
            <p:cNvPr id="11" name="Image 10"/>
            <p:cNvPicPr/>
            <p:nvPr/>
          </p:nvPicPr>
          <p:blipFill rotWithShape="1">
            <a:blip r:embed="rId5" cstate="print">
              <a:extLst>
                <a:ext uri="{28A0092B-C50C-407E-A947-70E740481C1C}">
                  <a14:useLocalDpi xmlns:a14="http://schemas.microsoft.com/office/drawing/2010/main" val="0"/>
                </a:ext>
              </a:extLst>
            </a:blip>
            <a:srcRect b="32347"/>
            <a:stretch/>
          </p:blipFill>
          <p:spPr>
            <a:xfrm>
              <a:off x="4396349" y="5639632"/>
              <a:ext cx="1389450" cy="1005304"/>
            </a:xfrm>
            <a:prstGeom prst="rect">
              <a:avLst/>
            </a:prstGeom>
            <a:ln>
              <a:solidFill>
                <a:schemeClr val="tx1"/>
              </a:solidFill>
            </a:ln>
          </p:spPr>
        </p:pic>
        <p:pic>
          <p:nvPicPr>
            <p:cNvPr id="13" name="Image 12"/>
            <p:cNvPicPr/>
            <p:nvPr/>
          </p:nvPicPr>
          <p:blipFill rotWithShape="1">
            <a:blip r:embed="rId6" cstate="print">
              <a:extLst>
                <a:ext uri="{28A0092B-C50C-407E-A947-70E740481C1C}">
                  <a14:useLocalDpi xmlns:a14="http://schemas.microsoft.com/office/drawing/2010/main" val="0"/>
                </a:ext>
              </a:extLst>
            </a:blip>
            <a:srcRect l="19535" r="17126"/>
            <a:stretch/>
          </p:blipFill>
          <p:spPr>
            <a:xfrm rot="5400000">
              <a:off x="7329729" y="5447559"/>
              <a:ext cx="1005303" cy="1389450"/>
            </a:xfrm>
            <a:prstGeom prst="rect">
              <a:avLst/>
            </a:prstGeom>
            <a:ln>
              <a:solidFill>
                <a:schemeClr val="tx1"/>
              </a:solidFill>
            </a:ln>
          </p:spPr>
        </p:pic>
        <p:pic>
          <p:nvPicPr>
            <p:cNvPr id="14" name="Image 13"/>
            <p:cNvPicPr/>
            <p:nvPr/>
          </p:nvPicPr>
          <p:blipFill rotWithShape="1">
            <a:blip r:embed="rId7" cstate="print">
              <a:extLst>
                <a:ext uri="{28A0092B-C50C-407E-A947-70E740481C1C}">
                  <a14:useLocalDpi xmlns:a14="http://schemas.microsoft.com/office/drawing/2010/main" val="0"/>
                </a:ext>
              </a:extLst>
            </a:blip>
            <a:srcRect l="23572" r="22417"/>
            <a:stretch/>
          </p:blipFill>
          <p:spPr bwMode="auto">
            <a:xfrm rot="16200000">
              <a:off x="3245727" y="5456719"/>
              <a:ext cx="1005304" cy="1371131"/>
            </a:xfrm>
            <a:prstGeom prst="rect">
              <a:avLst/>
            </a:prstGeom>
            <a:ln>
              <a:solidFill>
                <a:schemeClr val="tx1"/>
              </a:solidFill>
            </a:ln>
            <a:extLst>
              <a:ext uri="{53640926-AAD7-44D8-BBD7-CCE9431645EC}">
                <a14:shadowObscured xmlns:a14="http://schemas.microsoft.com/office/drawing/2010/main"/>
              </a:ext>
            </a:extLst>
          </p:spPr>
        </p:pic>
        <p:pic>
          <p:nvPicPr>
            <p:cNvPr id="15" name="Image 14"/>
            <p:cNvPicPr/>
            <p:nvPr/>
          </p:nvPicPr>
          <p:blipFill>
            <a:blip r:embed="rId8" cstate="print">
              <a:extLst>
                <a:ext uri="{28A0092B-C50C-407E-A947-70E740481C1C}">
                  <a14:useLocalDpi xmlns:a14="http://schemas.microsoft.com/office/drawing/2010/main" val="0"/>
                </a:ext>
              </a:extLst>
            </a:blip>
            <a:stretch>
              <a:fillRect/>
            </a:stretch>
          </p:blipFill>
          <p:spPr>
            <a:xfrm>
              <a:off x="5785799" y="5639632"/>
              <a:ext cx="1351857" cy="1005304"/>
            </a:xfrm>
            <a:prstGeom prst="rect">
              <a:avLst/>
            </a:prstGeom>
            <a:ln>
              <a:solidFill>
                <a:schemeClr val="tx1"/>
              </a:solidFill>
            </a:ln>
          </p:spPr>
        </p:pic>
      </p:grpSp>
    </p:spTree>
    <p:extLst>
      <p:ext uri="{BB962C8B-B14F-4D97-AF65-F5344CB8AC3E}">
        <p14:creationId xmlns:p14="http://schemas.microsoft.com/office/powerpoint/2010/main" val="1662716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395536" y="1578119"/>
            <a:ext cx="8318831" cy="4525963"/>
          </a:xfrm>
        </p:spPr>
        <p:txBody>
          <a:bodyPr>
            <a:normAutofit/>
          </a:bodyPr>
          <a:lstStyle/>
          <a:p>
            <a:pPr marL="0" indent="0" algn="ctr">
              <a:buNone/>
            </a:pPr>
            <a:r>
              <a:rPr lang="fr-FR" sz="2200" b="1" dirty="0">
                <a:solidFill>
                  <a:schemeClr val="accent4"/>
                </a:solidFill>
              </a:rPr>
              <a:t>3) O </a:t>
            </a:r>
            <a:r>
              <a:rPr lang="fr-FR" sz="2200" b="1" dirty="0" err="1">
                <a:solidFill>
                  <a:schemeClr val="accent4"/>
                </a:solidFill>
              </a:rPr>
              <a:t>hospedeiro</a:t>
            </a:r>
            <a:r>
              <a:rPr lang="fr-FR" sz="2200" b="1" dirty="0">
                <a:solidFill>
                  <a:schemeClr val="accent4"/>
                </a:solidFill>
              </a:rPr>
              <a:t>: </a:t>
            </a:r>
            <a:r>
              <a:rPr lang="fr-FR" sz="2200" b="1" dirty="0" err="1">
                <a:solidFill>
                  <a:schemeClr val="accent4"/>
                </a:solidFill>
              </a:rPr>
              <a:t>videira</a:t>
            </a:r>
            <a:endParaRPr lang="fr-FR" sz="2200" b="1" dirty="0">
              <a:solidFill>
                <a:schemeClr val="accent4"/>
              </a:solidFill>
            </a:endParaRPr>
          </a:p>
          <a:p>
            <a:pPr marL="0" indent="0" algn="ctr">
              <a:buNone/>
            </a:pPr>
            <a:endParaRPr lang="fr-FR" sz="2200" b="1" dirty="0">
              <a:solidFill>
                <a:srgbClr val="261474"/>
              </a:solidFill>
            </a:endParaRPr>
          </a:p>
          <a:p>
            <a:pPr algn="just"/>
            <a:r>
              <a:rPr lang="fr-FR" sz="2200" i="1" dirty="0"/>
              <a:t>O </a:t>
            </a:r>
            <a:r>
              <a:rPr lang="fr-FR" sz="2200" i="1" dirty="0" err="1"/>
              <a:t>Scaphoideus</a:t>
            </a:r>
            <a:r>
              <a:rPr lang="fr-FR" sz="2200" i="1" dirty="0"/>
              <a:t> </a:t>
            </a:r>
            <a:r>
              <a:rPr lang="fr-FR" sz="2200" i="1" dirty="0" err="1"/>
              <a:t>titanus</a:t>
            </a:r>
            <a:r>
              <a:rPr lang="fr-FR" sz="2200" i="1" dirty="0"/>
              <a:t> </a:t>
            </a:r>
            <a:r>
              <a:rPr lang="fr-FR" sz="2200" dirty="0" err="1"/>
              <a:t>depende</a:t>
            </a:r>
            <a:r>
              <a:rPr lang="fr-FR" sz="2200" dirty="0"/>
              <a:t> </a:t>
            </a:r>
            <a:r>
              <a:rPr lang="fr-FR" sz="2200" dirty="0" err="1"/>
              <a:t>das</a:t>
            </a:r>
            <a:r>
              <a:rPr lang="fr-FR" sz="2200" dirty="0"/>
              <a:t> </a:t>
            </a:r>
            <a:r>
              <a:rPr lang="fr-FR" sz="2200" dirty="0" err="1"/>
              <a:t>videiras</a:t>
            </a:r>
            <a:r>
              <a:rPr lang="fr-FR" sz="2200" i="1" dirty="0"/>
              <a:t>: </a:t>
            </a:r>
            <a:r>
              <a:rPr lang="fr-FR" sz="2200" i="1" dirty="0" err="1"/>
              <a:t>s</a:t>
            </a:r>
            <a:r>
              <a:rPr lang="fr-FR" sz="2200" dirty="0" err="1"/>
              <a:t>ó</a:t>
            </a:r>
            <a:r>
              <a:rPr lang="fr-FR" sz="2200" dirty="0"/>
              <a:t> </a:t>
            </a:r>
            <a:r>
              <a:rPr lang="fr-FR" sz="2200" dirty="0" err="1"/>
              <a:t>completa</a:t>
            </a:r>
            <a:r>
              <a:rPr lang="fr-FR" sz="2200" dirty="0"/>
              <a:t> o </a:t>
            </a:r>
            <a:r>
              <a:rPr lang="fr-FR" sz="2200" dirty="0" err="1"/>
              <a:t>seu</a:t>
            </a:r>
            <a:r>
              <a:rPr lang="fr-FR" sz="2200" dirty="0"/>
              <a:t> </a:t>
            </a:r>
            <a:r>
              <a:rPr lang="fr-FR" sz="2200" dirty="0" err="1"/>
              <a:t>ciclo</a:t>
            </a:r>
            <a:r>
              <a:rPr lang="fr-FR" sz="2200" dirty="0"/>
              <a:t> de vida na </a:t>
            </a:r>
            <a:r>
              <a:rPr lang="fr-FR" sz="2200" i="1" dirty="0"/>
              <a:t>Vitis </a:t>
            </a:r>
            <a:r>
              <a:rPr lang="fr-FR" sz="2200" i="1" dirty="0" err="1"/>
              <a:t>vinifera</a:t>
            </a:r>
            <a:r>
              <a:rPr lang="fr-FR" sz="2200" i="1" dirty="0"/>
              <a:t> </a:t>
            </a:r>
          </a:p>
          <a:p>
            <a:pPr marL="0" indent="0" algn="just">
              <a:buNone/>
            </a:pPr>
            <a:r>
              <a:rPr lang="fr-FR" sz="2200" i="1" dirty="0">
                <a:solidFill>
                  <a:schemeClr val="accent4"/>
                </a:solidFill>
                <a:sym typeface="Wingdings" pitchFamily="2" charset="2"/>
              </a:rPr>
              <a:t>		</a:t>
            </a:r>
            <a:endParaRPr lang="fr-FR" sz="2200" dirty="0">
              <a:solidFill>
                <a:srgbClr val="002060"/>
              </a:solidFill>
              <a:sym typeface="Wingdings" pitchFamily="2" charset="2"/>
            </a:endParaRPr>
          </a:p>
          <a:p>
            <a:pPr algn="just"/>
            <a:r>
              <a:rPr lang="fr-FR" sz="2200" dirty="0"/>
              <a:t>O Fitoplasma </a:t>
            </a:r>
            <a:r>
              <a:rPr lang="fr-FR" sz="2200" dirty="0" err="1"/>
              <a:t>está</a:t>
            </a:r>
            <a:r>
              <a:rPr lang="fr-FR" sz="2200" dirty="0"/>
              <a:t> </a:t>
            </a:r>
            <a:r>
              <a:rPr lang="fr-FR" sz="2200" dirty="0" err="1"/>
              <a:t>presente</a:t>
            </a:r>
            <a:r>
              <a:rPr lang="fr-FR" sz="2200" dirty="0"/>
              <a:t> </a:t>
            </a:r>
            <a:r>
              <a:rPr lang="fr-FR" sz="2200" dirty="0" err="1"/>
              <a:t>noutras</a:t>
            </a:r>
            <a:r>
              <a:rPr lang="fr-FR" sz="2200" dirty="0"/>
              <a:t> plantas </a:t>
            </a:r>
            <a:r>
              <a:rPr lang="fr-FR" sz="2200" dirty="0" err="1"/>
              <a:t>selvagens</a:t>
            </a:r>
            <a:r>
              <a:rPr lang="fr-FR" sz="2200" dirty="0"/>
              <a:t>: </a:t>
            </a:r>
            <a:r>
              <a:rPr lang="fr-FR" sz="2200" i="1" dirty="0" err="1"/>
              <a:t>Alnus</a:t>
            </a:r>
            <a:r>
              <a:rPr lang="fr-FR" sz="2200" dirty="0"/>
              <a:t> e </a:t>
            </a:r>
            <a:r>
              <a:rPr lang="fr-FR" sz="2200" i="1" dirty="0" err="1"/>
              <a:t>Clematis</a:t>
            </a:r>
            <a:endParaRPr lang="fr-FR" sz="2200" i="1" dirty="0"/>
          </a:p>
          <a:p>
            <a:pPr marL="0" indent="0" algn="just">
              <a:buNone/>
            </a:pPr>
            <a:r>
              <a:rPr lang="fr-FR" sz="2200" dirty="0">
                <a:sym typeface="Wingdings" pitchFamily="2" charset="2"/>
              </a:rPr>
              <a:t>		 </a:t>
            </a:r>
            <a:r>
              <a:rPr lang="fr-FR" sz="2200" dirty="0" err="1">
                <a:sym typeface="Wingdings" pitchFamily="2" charset="2"/>
              </a:rPr>
              <a:t>Associado</a:t>
            </a:r>
            <a:r>
              <a:rPr lang="fr-FR" sz="2200" dirty="0">
                <a:sym typeface="Wingdings" pitchFamily="2" charset="2"/>
              </a:rPr>
              <a:t> a </a:t>
            </a:r>
            <a:r>
              <a:rPr lang="fr-FR" sz="2200" dirty="0" err="1">
                <a:sym typeface="Wingdings" pitchFamily="2" charset="2"/>
              </a:rPr>
              <a:t>outros</a:t>
            </a:r>
            <a:r>
              <a:rPr lang="fr-FR" sz="2200" dirty="0">
                <a:sym typeface="Wingdings" pitchFamily="2" charset="2"/>
              </a:rPr>
              <a:t> </a:t>
            </a:r>
            <a:r>
              <a:rPr lang="fr-FR" sz="2200" dirty="0" err="1">
                <a:sym typeface="Wingdings" pitchFamily="2" charset="2"/>
              </a:rPr>
              <a:t>vectores</a:t>
            </a:r>
            <a:r>
              <a:rPr lang="fr-FR" sz="2200" dirty="0">
                <a:sym typeface="Wingdings" pitchFamily="2" charset="2"/>
              </a:rPr>
              <a:t>: </a:t>
            </a:r>
            <a:r>
              <a:rPr lang="fr-FR" sz="2200" dirty="0" err="1">
                <a:solidFill>
                  <a:schemeClr val="accent4"/>
                </a:solidFill>
                <a:sym typeface="Wingdings" pitchFamily="2" charset="2"/>
              </a:rPr>
              <a:t>possível</a:t>
            </a:r>
            <a:r>
              <a:rPr lang="fr-FR" sz="2200" dirty="0">
                <a:solidFill>
                  <a:schemeClr val="accent4"/>
                </a:solidFill>
                <a:sym typeface="Wingdings" pitchFamily="2" charset="2"/>
              </a:rPr>
              <a:t> </a:t>
            </a:r>
            <a:r>
              <a:rPr lang="fr-FR" sz="2200" dirty="0" err="1">
                <a:solidFill>
                  <a:schemeClr val="accent4"/>
                </a:solidFill>
                <a:sym typeface="Wingdings" pitchFamily="2" charset="2"/>
              </a:rPr>
              <a:t>transmissão</a:t>
            </a:r>
            <a:endParaRPr lang="fr-FR" sz="2200" dirty="0">
              <a:solidFill>
                <a:schemeClr val="accent4"/>
              </a:solidFill>
              <a:sym typeface="Wingdings" pitchFamily="2" charset="2"/>
            </a:endParaRPr>
          </a:p>
          <a:p>
            <a:pPr marL="0" indent="0" algn="ctr">
              <a:buNone/>
            </a:pPr>
            <a:r>
              <a:rPr lang="fr-FR" sz="2200" dirty="0">
                <a:solidFill>
                  <a:schemeClr val="accent4"/>
                </a:solidFill>
                <a:sym typeface="Wingdings" pitchFamily="2" charset="2"/>
              </a:rPr>
              <a:t> </a:t>
            </a:r>
            <a:r>
              <a:rPr lang="fr-FR" sz="2200" dirty="0" err="1">
                <a:solidFill>
                  <a:schemeClr val="accent4"/>
                </a:solidFill>
                <a:sym typeface="Wingdings" pitchFamily="2" charset="2"/>
              </a:rPr>
              <a:t>Doença</a:t>
            </a:r>
            <a:r>
              <a:rPr lang="fr-FR" sz="2200" dirty="0">
                <a:solidFill>
                  <a:schemeClr val="accent4"/>
                </a:solidFill>
                <a:sym typeface="Wingdings" pitchFamily="2" charset="2"/>
              </a:rPr>
              <a:t> </a:t>
            </a:r>
            <a:r>
              <a:rPr lang="fr-FR" sz="2200" dirty="0" err="1">
                <a:solidFill>
                  <a:schemeClr val="accent4"/>
                </a:solidFill>
                <a:sym typeface="Wingdings" pitchFamily="2" charset="2"/>
              </a:rPr>
              <a:t>extremamente</a:t>
            </a:r>
            <a:r>
              <a:rPr lang="fr-FR" sz="2200" dirty="0">
                <a:solidFill>
                  <a:schemeClr val="accent4"/>
                </a:solidFill>
                <a:sym typeface="Wingdings" pitchFamily="2" charset="2"/>
              </a:rPr>
              <a:t> </a:t>
            </a:r>
            <a:r>
              <a:rPr lang="fr-FR" sz="2200" dirty="0" err="1">
                <a:solidFill>
                  <a:schemeClr val="accent4"/>
                </a:solidFill>
                <a:sym typeface="Wingdings" pitchFamily="2" charset="2"/>
              </a:rPr>
              <a:t>epidémica</a:t>
            </a:r>
            <a:endParaRPr lang="fr-FR" sz="2200" dirty="0">
              <a:solidFill>
                <a:schemeClr val="accent4"/>
              </a:solidFill>
              <a:sym typeface="Wingdings" pitchFamily="2" charset="2"/>
            </a:endParaRPr>
          </a:p>
          <a:p>
            <a:pPr marL="0" indent="0" algn="just">
              <a:buNone/>
            </a:pPr>
            <a:endParaRPr lang="fr-FR" sz="2200"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11</a:t>
            </a:fld>
            <a:endParaRPr lang="fr-FR" dirty="0"/>
          </a:p>
        </p:txBody>
      </p:sp>
      <p:sp>
        <p:nvSpPr>
          <p:cNvPr id="10" name="ZoneTexte 9"/>
          <p:cNvSpPr txBox="1"/>
          <p:nvPr/>
        </p:nvSpPr>
        <p:spPr>
          <a:xfrm>
            <a:off x="4693843" y="6262619"/>
            <a:ext cx="1609180" cy="353943"/>
          </a:xfrm>
          <a:prstGeom prst="rect">
            <a:avLst/>
          </a:prstGeom>
          <a:noFill/>
        </p:spPr>
        <p:txBody>
          <a:bodyPr wrap="square" rtlCol="0">
            <a:spAutoFit/>
          </a:bodyPr>
          <a:lstStyle/>
          <a:p>
            <a:pPr algn="ctr"/>
            <a:r>
              <a:rPr lang="fr-FR" sz="1100" i="1" dirty="0" err="1"/>
              <a:t>Clématis</a:t>
            </a:r>
            <a:r>
              <a:rPr lang="fr-FR" sz="1100" i="1" dirty="0"/>
              <a:t> </a:t>
            </a:r>
            <a:r>
              <a:rPr lang="fr-FR" sz="1100" i="1" dirty="0" err="1"/>
              <a:t>vitalba</a:t>
            </a:r>
            <a:endParaRPr lang="fr-FR" sz="1100" i="1" dirty="0"/>
          </a:p>
          <a:p>
            <a:pPr algn="ctr"/>
            <a:r>
              <a:rPr lang="fr-FR" sz="600" i="1" dirty="0">
                <a:solidFill>
                  <a:schemeClr val="bg1">
                    <a:lumMod val="50000"/>
                  </a:schemeClr>
                </a:solidFill>
              </a:rPr>
              <a:t>© </a:t>
            </a:r>
            <a:r>
              <a:rPr lang="fr-FR" sz="600" i="1" dirty="0" err="1">
                <a:solidFill>
                  <a:schemeClr val="bg1">
                    <a:lumMod val="50000"/>
                  </a:schemeClr>
                </a:solidFill>
              </a:rPr>
              <a:t>Visoflora</a:t>
            </a:r>
            <a:endParaRPr lang="fr-FR" sz="600" i="1" dirty="0">
              <a:solidFill>
                <a:schemeClr val="bg1">
                  <a:lumMod val="50000"/>
                </a:schemeClr>
              </a:solidFill>
            </a:endParaRPr>
          </a:p>
        </p:txBody>
      </p:sp>
      <p:sp>
        <p:nvSpPr>
          <p:cNvPr id="12" name="ZoneTexte 11"/>
          <p:cNvSpPr txBox="1"/>
          <p:nvPr/>
        </p:nvSpPr>
        <p:spPr>
          <a:xfrm>
            <a:off x="6804248" y="6262619"/>
            <a:ext cx="1609180" cy="523220"/>
          </a:xfrm>
          <a:prstGeom prst="rect">
            <a:avLst/>
          </a:prstGeom>
          <a:noFill/>
        </p:spPr>
        <p:txBody>
          <a:bodyPr wrap="square" rtlCol="0">
            <a:spAutoFit/>
          </a:bodyPr>
          <a:lstStyle/>
          <a:p>
            <a:pPr algn="ctr"/>
            <a:r>
              <a:rPr lang="fr-FR" sz="1100" i="1" dirty="0" err="1"/>
              <a:t>Alnus</a:t>
            </a:r>
            <a:r>
              <a:rPr lang="fr-FR" sz="1100" i="1" dirty="0"/>
              <a:t> </a:t>
            </a:r>
            <a:r>
              <a:rPr lang="fr-FR" sz="1100" i="1" dirty="0" err="1"/>
              <a:t>glutinosa</a:t>
            </a:r>
            <a:endParaRPr lang="fr-FR" sz="1100" i="1" dirty="0"/>
          </a:p>
          <a:p>
            <a:pPr algn="ctr"/>
            <a:r>
              <a:rPr lang="fr-FR" sz="600" i="1" dirty="0">
                <a:solidFill>
                  <a:schemeClr val="bg1">
                    <a:lumMod val="50000"/>
                  </a:schemeClr>
                </a:solidFill>
              </a:rPr>
              <a:t>© </a:t>
            </a:r>
            <a:r>
              <a:rPr lang="fr-FR" sz="600" i="1" dirty="0" err="1">
                <a:solidFill>
                  <a:schemeClr val="bg1">
                    <a:lumMod val="50000"/>
                  </a:schemeClr>
                </a:solidFill>
              </a:rPr>
              <a:t>Visoflora</a:t>
            </a:r>
            <a:endParaRPr lang="fr-FR" sz="600" i="1" dirty="0">
              <a:solidFill>
                <a:schemeClr val="bg1">
                  <a:lumMod val="50000"/>
                </a:schemeClr>
              </a:solidFill>
            </a:endParaRPr>
          </a:p>
          <a:p>
            <a:pPr algn="ctr"/>
            <a:endParaRPr lang="fr-FR" sz="1100" i="1" dirty="0"/>
          </a:p>
        </p:txBody>
      </p:sp>
      <p:sp>
        <p:nvSpPr>
          <p:cNvPr id="15" name="Titre 1"/>
          <p:cNvSpPr txBox="1">
            <a:spLocks/>
          </p:cNvSpPr>
          <p:nvPr/>
        </p:nvSpPr>
        <p:spPr>
          <a:xfrm>
            <a:off x="1907704" y="260648"/>
            <a:ext cx="6264696" cy="652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4">
                    <a:lumMod val="50000"/>
                  </a:schemeClr>
                </a:solidFill>
                <a:latin typeface="+mj-lt"/>
                <a:ea typeface="+mj-ea"/>
                <a:cs typeface="+mj-cs"/>
              </a:defRPr>
            </a:lvl1pPr>
          </a:lstStyle>
          <a:p>
            <a:pPr algn="l"/>
            <a:r>
              <a:rPr lang="fr-FR" sz="3200" b="1" dirty="0">
                <a:solidFill>
                  <a:schemeClr val="accent4"/>
                </a:solidFill>
              </a:rPr>
              <a:t>Os agentes e a </a:t>
            </a:r>
            <a:r>
              <a:rPr lang="fr-FR" sz="3200" b="1" dirty="0" err="1">
                <a:solidFill>
                  <a:schemeClr val="accent4"/>
                </a:solidFill>
              </a:rPr>
              <a:t>doença</a:t>
            </a:r>
            <a:endParaRPr lang="fr-FR" sz="3200" b="1" dirty="0">
              <a:solidFill>
                <a:schemeClr val="accent4"/>
              </a:solidFill>
            </a:endParaRPr>
          </a:p>
        </p:txBody>
      </p:sp>
      <p:sp>
        <p:nvSpPr>
          <p:cNvPr id="16" name="ZoneTexte 15"/>
          <p:cNvSpPr txBox="1"/>
          <p:nvPr/>
        </p:nvSpPr>
        <p:spPr>
          <a:xfrm>
            <a:off x="2890262" y="6258034"/>
            <a:ext cx="1274144" cy="523220"/>
          </a:xfrm>
          <a:prstGeom prst="rect">
            <a:avLst/>
          </a:prstGeom>
          <a:noFill/>
        </p:spPr>
        <p:txBody>
          <a:bodyPr wrap="square" rtlCol="0">
            <a:spAutoFit/>
          </a:bodyPr>
          <a:lstStyle/>
          <a:p>
            <a:pPr algn="ctr"/>
            <a:r>
              <a:rPr lang="fr-FR" sz="1100" i="1" dirty="0" err="1"/>
              <a:t>Dictyophara</a:t>
            </a:r>
            <a:r>
              <a:rPr lang="fr-FR" sz="1100" i="1" dirty="0"/>
              <a:t> </a:t>
            </a:r>
            <a:r>
              <a:rPr lang="fr-FR" sz="1100" i="1" dirty="0" err="1"/>
              <a:t>europaea</a:t>
            </a:r>
            <a:endParaRPr lang="fr-FR" sz="1100" i="1" dirty="0"/>
          </a:p>
          <a:p>
            <a:pPr algn="ctr"/>
            <a:r>
              <a:rPr lang="fr-FR" sz="600" i="1" dirty="0">
                <a:solidFill>
                  <a:schemeClr val="bg1">
                    <a:lumMod val="50000"/>
                  </a:schemeClr>
                </a:solidFill>
              </a:rPr>
              <a:t>© Dimitri </a:t>
            </a:r>
            <a:r>
              <a:rPr lang="fr-FR" sz="600" i="1" dirty="0" err="1">
                <a:solidFill>
                  <a:schemeClr val="bg1">
                    <a:lumMod val="50000"/>
                  </a:schemeClr>
                </a:solidFill>
              </a:rPr>
              <a:t>Geystor</a:t>
            </a:r>
            <a:endParaRPr lang="fr-FR" sz="600" i="1" dirty="0">
              <a:solidFill>
                <a:schemeClr val="bg1">
                  <a:lumMod val="50000"/>
                </a:schemeClr>
              </a:solidFill>
            </a:endParaRPr>
          </a:p>
        </p:txBody>
      </p:sp>
      <p:pic>
        <p:nvPicPr>
          <p:cNvPr id="17" name="Picture 6" descr="Réf. 12 277 : Dictyophara europa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4961537"/>
            <a:ext cx="1511068" cy="1296497"/>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760614" y="6248263"/>
            <a:ext cx="1579138" cy="353943"/>
          </a:xfrm>
          <a:prstGeom prst="rect">
            <a:avLst/>
          </a:prstGeom>
          <a:noFill/>
        </p:spPr>
        <p:txBody>
          <a:bodyPr wrap="square" rtlCol="0">
            <a:spAutoFit/>
          </a:bodyPr>
          <a:lstStyle/>
          <a:p>
            <a:pPr algn="ctr"/>
            <a:r>
              <a:rPr lang="fr-FR" sz="1100" i="1" dirty="0" err="1"/>
              <a:t>Oncopsis</a:t>
            </a:r>
            <a:r>
              <a:rPr lang="fr-FR" sz="1100" i="1" dirty="0"/>
              <a:t> </a:t>
            </a:r>
            <a:r>
              <a:rPr lang="fr-FR" sz="1100" i="1" dirty="0" err="1"/>
              <a:t>Alni</a:t>
            </a:r>
            <a:endParaRPr lang="fr-FR" sz="1100" i="1" dirty="0"/>
          </a:p>
          <a:p>
            <a:pPr algn="ctr"/>
            <a:r>
              <a:rPr lang="fr-FR" sz="600" i="1" dirty="0">
                <a:solidFill>
                  <a:schemeClr val="bg1">
                    <a:lumMod val="50000"/>
                  </a:schemeClr>
                </a:solidFill>
              </a:rPr>
              <a:t>©Tristan Bantock</a:t>
            </a:r>
          </a:p>
        </p:txBody>
      </p:sp>
      <p:pic>
        <p:nvPicPr>
          <p:cNvPr id="19" name="Picture 4" descr="Résultat de recherche d'images pour &quot;oncopsis alni&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89" y="4960459"/>
            <a:ext cx="1853679" cy="129757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Résultat de recherche d'images pour &quot;clématite sauvage&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4960459"/>
            <a:ext cx="1946587" cy="13021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ésultat de recherche d'images pour &quot;aulne glutineux&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4339" y="4961537"/>
            <a:ext cx="1738477" cy="130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873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395536" y="1196752"/>
            <a:ext cx="8496944" cy="4525963"/>
          </a:xfrm>
        </p:spPr>
        <p:txBody>
          <a:bodyPr>
            <a:normAutofit/>
          </a:bodyPr>
          <a:lstStyle/>
          <a:p>
            <a:pPr marL="0" indent="0" algn="ctr">
              <a:buNone/>
            </a:pPr>
            <a:endParaRPr lang="fr-FR" sz="2200" b="1" dirty="0">
              <a:solidFill>
                <a:srgbClr val="261474"/>
              </a:solidFill>
            </a:endParaRPr>
          </a:p>
          <a:p>
            <a:pPr algn="just"/>
            <a:r>
              <a:rPr lang="fr-FR" sz="2200" b="1" u="sng" dirty="0" err="1">
                <a:solidFill>
                  <a:schemeClr val="accent4"/>
                </a:solidFill>
              </a:rPr>
              <a:t>Estratégias</a:t>
            </a:r>
            <a:r>
              <a:rPr lang="fr-FR" sz="2200" b="1" u="sng" dirty="0">
                <a:solidFill>
                  <a:schemeClr val="accent4"/>
                </a:solidFill>
              </a:rPr>
              <a:t> de </a:t>
            </a:r>
            <a:r>
              <a:rPr lang="fr-FR" sz="2200" b="1" u="sng" dirty="0" err="1">
                <a:solidFill>
                  <a:schemeClr val="accent4"/>
                </a:solidFill>
              </a:rPr>
              <a:t>tratamento</a:t>
            </a:r>
            <a:r>
              <a:rPr lang="fr-FR" sz="2200" b="1" u="sng" dirty="0">
                <a:solidFill>
                  <a:schemeClr val="accent4"/>
                </a:solidFill>
              </a:rPr>
              <a:t>:</a:t>
            </a:r>
          </a:p>
          <a:p>
            <a:pPr marL="0" indent="0" algn="just">
              <a:buNone/>
            </a:pPr>
            <a:r>
              <a:rPr lang="fr-FR" sz="2200" dirty="0"/>
              <a:t>	- </a:t>
            </a:r>
            <a:r>
              <a:rPr lang="fr-FR" sz="2200" dirty="0" err="1"/>
              <a:t>Uso</a:t>
            </a:r>
            <a:r>
              <a:rPr lang="fr-FR" sz="2200" dirty="0"/>
              <a:t> de </a:t>
            </a:r>
            <a:r>
              <a:rPr lang="fr-FR" sz="2200" dirty="0" err="1"/>
              <a:t>insecticidas</a:t>
            </a:r>
            <a:r>
              <a:rPr lang="fr-FR" sz="2200" dirty="0"/>
              <a:t> </a:t>
            </a:r>
            <a:r>
              <a:rPr lang="fr-FR" sz="2200" dirty="0">
                <a:sym typeface="Wingdings" pitchFamily="2" charset="2"/>
              </a:rPr>
              <a:t> </a:t>
            </a:r>
            <a:r>
              <a:rPr lang="fr-FR" sz="2200" dirty="0" err="1">
                <a:sym typeface="Wingdings" pitchFamily="2" charset="2"/>
              </a:rPr>
              <a:t>decréscimo</a:t>
            </a:r>
            <a:r>
              <a:rPr lang="fr-FR" sz="2200" dirty="0">
                <a:sym typeface="Wingdings" pitchFamily="2" charset="2"/>
              </a:rPr>
              <a:t> da </a:t>
            </a:r>
            <a:r>
              <a:rPr lang="fr-FR" sz="2200" dirty="0" err="1">
                <a:sym typeface="Wingdings" pitchFamily="2" charset="2"/>
              </a:rPr>
              <a:t>população</a:t>
            </a:r>
            <a:endParaRPr lang="fr-FR" sz="2200" dirty="0">
              <a:sym typeface="Wingdings" pitchFamily="2" charset="2"/>
            </a:endParaRPr>
          </a:p>
          <a:p>
            <a:pPr marL="0" indent="0" algn="just">
              <a:buNone/>
            </a:pPr>
            <a:r>
              <a:rPr lang="fr-FR" sz="2200" dirty="0">
                <a:solidFill>
                  <a:srgbClr val="002060"/>
                </a:solidFill>
                <a:sym typeface="Wingdings" pitchFamily="2" charset="2"/>
              </a:rPr>
              <a:t>	- </a:t>
            </a:r>
            <a:r>
              <a:rPr lang="fr-FR" sz="2200" dirty="0" err="1">
                <a:sym typeface="Wingdings" pitchFamily="2" charset="2"/>
              </a:rPr>
              <a:t>Aplicação</a:t>
            </a:r>
            <a:r>
              <a:rPr lang="fr-FR" sz="2200" dirty="0">
                <a:sym typeface="Wingdings" pitchFamily="2" charset="2"/>
              </a:rPr>
              <a:t> no </a:t>
            </a:r>
            <a:r>
              <a:rPr lang="fr-FR" sz="2200" dirty="0" err="1">
                <a:sym typeface="Wingdings" pitchFamily="2" charset="2"/>
              </a:rPr>
              <a:t>momento</a:t>
            </a:r>
            <a:r>
              <a:rPr lang="fr-FR" sz="2200" dirty="0">
                <a:sym typeface="Wingdings" pitchFamily="2" charset="2"/>
              </a:rPr>
              <a:t> </a:t>
            </a:r>
            <a:r>
              <a:rPr lang="fr-FR" sz="2200" dirty="0" err="1">
                <a:sym typeface="Wingdings" pitchFamily="2" charset="2"/>
              </a:rPr>
              <a:t>certo</a:t>
            </a:r>
            <a:r>
              <a:rPr lang="fr-FR" sz="2200" dirty="0">
                <a:sym typeface="Wingdings" pitchFamily="2" charset="2"/>
              </a:rPr>
              <a:t> </a:t>
            </a:r>
            <a:r>
              <a:rPr lang="fr-FR" sz="2200" b="1" dirty="0" err="1">
                <a:solidFill>
                  <a:srgbClr val="FFC000"/>
                </a:solidFill>
                <a:sym typeface="Wingdings" pitchFamily="2" charset="2"/>
              </a:rPr>
              <a:t>Decreto</a:t>
            </a:r>
            <a:r>
              <a:rPr lang="fr-FR" sz="2200" b="1" dirty="0">
                <a:solidFill>
                  <a:srgbClr val="FFC000"/>
                </a:solidFill>
                <a:sym typeface="Wingdings" pitchFamily="2" charset="2"/>
              </a:rPr>
              <a:t> Lei</a:t>
            </a:r>
            <a:endParaRPr lang="fr-FR" sz="1600" b="1" dirty="0">
              <a:solidFill>
                <a:srgbClr val="FFC000"/>
              </a:solidFill>
              <a:sym typeface="Wingdings" pitchFamily="2" charset="2"/>
            </a:endParaRPr>
          </a:p>
          <a:p>
            <a:pPr algn="just"/>
            <a:r>
              <a:rPr lang="fr-FR" sz="2200" dirty="0">
                <a:sym typeface="Wingdings" pitchFamily="2" charset="2"/>
              </a:rPr>
              <a:t>1º </a:t>
            </a:r>
            <a:r>
              <a:rPr lang="fr-FR" sz="2200" dirty="0" err="1">
                <a:sym typeface="Wingdings" pitchFamily="2" charset="2"/>
              </a:rPr>
              <a:t>tratamento</a:t>
            </a:r>
            <a:r>
              <a:rPr lang="fr-FR" sz="2200" dirty="0">
                <a:sym typeface="Wingdings" pitchFamily="2" charset="2"/>
              </a:rPr>
              <a:t> </a:t>
            </a:r>
            <a:r>
              <a:rPr lang="fr-FR" sz="2200" b="1" dirty="0" err="1">
                <a:solidFill>
                  <a:schemeClr val="accent4"/>
                </a:solidFill>
                <a:sym typeface="Wingdings" pitchFamily="2" charset="2"/>
              </a:rPr>
              <a:t>um</a:t>
            </a:r>
            <a:r>
              <a:rPr lang="fr-FR" sz="2200" b="1" dirty="0">
                <a:solidFill>
                  <a:schemeClr val="accent4"/>
                </a:solidFill>
                <a:sym typeface="Wingdings" pitchFamily="2" charset="2"/>
              </a:rPr>
              <a:t> </a:t>
            </a:r>
            <a:r>
              <a:rPr lang="fr-FR" sz="2200" b="1" dirty="0" err="1">
                <a:solidFill>
                  <a:schemeClr val="accent4"/>
                </a:solidFill>
                <a:sym typeface="Wingdings" pitchFamily="2" charset="2"/>
              </a:rPr>
              <a:t>mês</a:t>
            </a:r>
            <a:r>
              <a:rPr lang="fr-FR" sz="2200" b="1" dirty="0">
                <a:solidFill>
                  <a:schemeClr val="accent4"/>
                </a:solidFill>
                <a:sym typeface="Wingdings" pitchFamily="2" charset="2"/>
              </a:rPr>
              <a:t> </a:t>
            </a:r>
            <a:r>
              <a:rPr lang="fr-FR" sz="2200" b="1" dirty="0" err="1">
                <a:solidFill>
                  <a:schemeClr val="accent4"/>
                </a:solidFill>
                <a:sym typeface="Wingdings" pitchFamily="2" charset="2"/>
              </a:rPr>
              <a:t>após</a:t>
            </a:r>
            <a:r>
              <a:rPr lang="fr-FR" sz="2200" b="1" dirty="0">
                <a:solidFill>
                  <a:schemeClr val="accent4"/>
                </a:solidFill>
                <a:sym typeface="Wingdings" pitchFamily="2" charset="2"/>
              </a:rPr>
              <a:t> a </a:t>
            </a:r>
            <a:r>
              <a:rPr lang="fr-FR" sz="2200" b="1" dirty="0" err="1">
                <a:solidFill>
                  <a:schemeClr val="accent4"/>
                </a:solidFill>
                <a:sym typeface="Wingdings" pitchFamily="2" charset="2"/>
              </a:rPr>
              <a:t>eclosão</a:t>
            </a:r>
            <a:r>
              <a:rPr lang="fr-FR" sz="2200" b="1" dirty="0">
                <a:solidFill>
                  <a:schemeClr val="accent4"/>
                </a:solidFill>
                <a:sym typeface="Wingdings" pitchFamily="2" charset="2"/>
              </a:rPr>
              <a:t> </a:t>
            </a:r>
            <a:r>
              <a:rPr lang="fr-FR" sz="2200" dirty="0">
                <a:sym typeface="Wingdings" pitchFamily="2" charset="2"/>
              </a:rPr>
              <a:t>(</a:t>
            </a:r>
            <a:r>
              <a:rPr lang="fr-FR" sz="2200" dirty="0" err="1">
                <a:sym typeface="Wingdings" pitchFamily="2" charset="2"/>
              </a:rPr>
              <a:t>caixas</a:t>
            </a:r>
            <a:r>
              <a:rPr lang="fr-FR" sz="2200" dirty="0">
                <a:sym typeface="Wingdings" pitchFamily="2" charset="2"/>
              </a:rPr>
              <a:t> de </a:t>
            </a:r>
            <a:r>
              <a:rPr lang="fr-FR" sz="2200" dirty="0" err="1">
                <a:sym typeface="Wingdings" pitchFamily="2" charset="2"/>
              </a:rPr>
              <a:t>eclosão</a:t>
            </a:r>
            <a:r>
              <a:rPr lang="fr-FR" sz="2200" dirty="0">
                <a:sym typeface="Wingdings" pitchFamily="2" charset="2"/>
              </a:rPr>
              <a:t> para </a:t>
            </a:r>
            <a:r>
              <a:rPr lang="fr-FR" sz="2200" dirty="0" err="1">
                <a:sym typeface="Wingdings" pitchFamily="2" charset="2"/>
              </a:rPr>
              <a:t>monitorização</a:t>
            </a:r>
            <a:r>
              <a:rPr lang="fr-FR" sz="2200" dirty="0">
                <a:sym typeface="Wingdings" pitchFamily="2" charset="2"/>
              </a:rPr>
              <a:t> da </a:t>
            </a:r>
            <a:r>
              <a:rPr lang="fr-FR" sz="2200" dirty="0" err="1">
                <a:sym typeface="Wingdings" pitchFamily="2" charset="2"/>
              </a:rPr>
              <a:t>eclosão</a:t>
            </a:r>
            <a:r>
              <a:rPr lang="fr-FR" sz="2200" dirty="0">
                <a:sym typeface="Wingdings" pitchFamily="2" charset="2"/>
              </a:rPr>
              <a:t> </a:t>
            </a:r>
            <a:r>
              <a:rPr lang="fr-FR" sz="2200" dirty="0" err="1">
                <a:sym typeface="Wingdings" pitchFamily="2" charset="2"/>
              </a:rPr>
              <a:t>das</a:t>
            </a:r>
            <a:r>
              <a:rPr lang="fr-FR" sz="2200" dirty="0">
                <a:sym typeface="Wingdings" pitchFamily="2" charset="2"/>
              </a:rPr>
              <a:t> </a:t>
            </a:r>
            <a:r>
              <a:rPr lang="fr-FR" sz="2200" dirty="0" err="1">
                <a:sym typeface="Wingdings" pitchFamily="2" charset="2"/>
              </a:rPr>
              <a:t>ninfas</a:t>
            </a:r>
            <a:r>
              <a:rPr lang="fr-FR" sz="2200" dirty="0">
                <a:sym typeface="Wingdings" pitchFamily="2" charset="2"/>
              </a:rPr>
              <a:t> no campo)</a:t>
            </a:r>
          </a:p>
          <a:p>
            <a:pPr algn="just"/>
            <a:r>
              <a:rPr lang="fr-FR" sz="2200" dirty="0">
                <a:sym typeface="Wingdings" pitchFamily="2" charset="2"/>
              </a:rPr>
              <a:t>2º </a:t>
            </a:r>
            <a:r>
              <a:rPr lang="fr-FR" sz="2200" dirty="0" err="1">
                <a:sym typeface="Wingdings" pitchFamily="2" charset="2"/>
              </a:rPr>
              <a:t>tratamento</a:t>
            </a:r>
            <a:r>
              <a:rPr lang="fr-FR" sz="2200" dirty="0">
                <a:sym typeface="Wingdings" pitchFamily="2" charset="2"/>
              </a:rPr>
              <a:t> no final do </a:t>
            </a:r>
            <a:r>
              <a:rPr lang="fr-FR" sz="2200" dirty="0" err="1">
                <a:sym typeface="Wingdings" pitchFamily="2" charset="2"/>
              </a:rPr>
              <a:t>período</a:t>
            </a:r>
            <a:r>
              <a:rPr lang="fr-FR" sz="2200" dirty="0">
                <a:sym typeface="Wingdings" pitchFamily="2" charset="2"/>
              </a:rPr>
              <a:t> de </a:t>
            </a:r>
            <a:r>
              <a:rPr lang="fr-FR" sz="2200" dirty="0" err="1">
                <a:sym typeface="Wingdings" pitchFamily="2" charset="2"/>
              </a:rPr>
              <a:t>remanescência</a:t>
            </a:r>
            <a:r>
              <a:rPr lang="fr-FR" sz="2200" dirty="0">
                <a:sym typeface="Wingdings" pitchFamily="2" charset="2"/>
              </a:rPr>
              <a:t> do </a:t>
            </a:r>
            <a:r>
              <a:rPr lang="fr-FR" sz="2200" dirty="0" err="1">
                <a:sym typeface="Wingdings" pitchFamily="2" charset="2"/>
              </a:rPr>
              <a:t>primeiro</a:t>
            </a:r>
            <a:endParaRPr lang="fr-FR" sz="2200" dirty="0">
              <a:sym typeface="Wingdings" pitchFamily="2" charset="2"/>
            </a:endParaRPr>
          </a:p>
          <a:p>
            <a:pPr algn="just"/>
            <a:r>
              <a:rPr lang="fr-FR" sz="2200" dirty="0">
                <a:sym typeface="Wingdings" pitchFamily="2" charset="2"/>
              </a:rPr>
              <a:t>3º </a:t>
            </a:r>
            <a:r>
              <a:rPr lang="fr-FR" sz="2200" dirty="0" err="1">
                <a:sym typeface="Wingdings" pitchFamily="2" charset="2"/>
              </a:rPr>
              <a:t>tratamento</a:t>
            </a:r>
            <a:r>
              <a:rPr lang="fr-FR" sz="2200" dirty="0">
                <a:sym typeface="Wingdings" pitchFamily="2" charset="2"/>
              </a:rPr>
              <a:t> </a:t>
            </a:r>
            <a:r>
              <a:rPr lang="fr-FR" sz="2200" dirty="0" err="1">
                <a:sym typeface="Wingdings" pitchFamily="2" charset="2"/>
              </a:rPr>
              <a:t>dependente</a:t>
            </a:r>
            <a:r>
              <a:rPr lang="fr-FR" sz="2200" dirty="0">
                <a:sym typeface="Wingdings" pitchFamily="2" charset="2"/>
              </a:rPr>
              <a:t> do historial da </a:t>
            </a:r>
            <a:r>
              <a:rPr lang="fr-FR" sz="2200" dirty="0" err="1">
                <a:sym typeface="Wingdings" pitchFamily="2" charset="2"/>
              </a:rPr>
              <a:t>doença</a:t>
            </a:r>
            <a:r>
              <a:rPr lang="fr-FR" sz="2200" dirty="0">
                <a:sym typeface="Wingdings" pitchFamily="2" charset="2"/>
              </a:rPr>
              <a:t>/</a:t>
            </a:r>
            <a:r>
              <a:rPr lang="fr-FR" sz="2200" dirty="0" err="1">
                <a:sym typeface="Wingdings" pitchFamily="2" charset="2"/>
              </a:rPr>
              <a:t>pressão</a:t>
            </a:r>
            <a:r>
              <a:rPr lang="fr-FR" sz="2200" dirty="0">
                <a:sym typeface="Wingdings" pitchFamily="2" charset="2"/>
              </a:rPr>
              <a:t> </a:t>
            </a:r>
            <a:r>
              <a:rPr lang="fr-FR" sz="2200" dirty="0" err="1">
                <a:sym typeface="Wingdings" pitchFamily="2" charset="2"/>
              </a:rPr>
              <a:t>insecto</a:t>
            </a:r>
            <a:r>
              <a:rPr lang="fr-FR" sz="2200" dirty="0">
                <a:sym typeface="Wingdings" pitchFamily="2" charset="2"/>
              </a:rPr>
              <a:t> </a:t>
            </a:r>
            <a:r>
              <a:rPr lang="fr-FR" sz="2200" dirty="0" err="1">
                <a:sym typeface="Wingdings" pitchFamily="2" charset="2"/>
              </a:rPr>
              <a:t>em</a:t>
            </a:r>
            <a:r>
              <a:rPr lang="fr-FR" sz="2200" dirty="0">
                <a:sym typeface="Wingdings" pitchFamily="2" charset="2"/>
              </a:rPr>
              <a:t> </a:t>
            </a:r>
            <a:r>
              <a:rPr lang="fr-FR" sz="2200" dirty="0" err="1">
                <a:sym typeface="Wingdings" pitchFamily="2" charset="2"/>
              </a:rPr>
              <a:t>cada</a:t>
            </a:r>
            <a:r>
              <a:rPr lang="fr-FR" sz="2200" dirty="0">
                <a:sym typeface="Wingdings" pitchFamily="2" charset="2"/>
              </a:rPr>
              <a:t> </a:t>
            </a:r>
            <a:r>
              <a:rPr lang="fr-FR" sz="2200" dirty="0" err="1">
                <a:sym typeface="Wingdings" pitchFamily="2" charset="2"/>
              </a:rPr>
              <a:t>região</a:t>
            </a:r>
            <a:endParaRPr lang="fr-FR" sz="2200" dirty="0">
              <a:solidFill>
                <a:schemeClr val="accent4"/>
              </a:solidFill>
              <a:sym typeface="Wingdings" pitchFamily="2" charset="2"/>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12</a:t>
            </a:fld>
            <a:endParaRPr lang="fr-FR" dirty="0"/>
          </a:p>
        </p:txBody>
      </p:sp>
      <p:sp>
        <p:nvSpPr>
          <p:cNvPr id="15" name="Titre 1"/>
          <p:cNvSpPr txBox="1">
            <a:spLocks/>
          </p:cNvSpPr>
          <p:nvPr/>
        </p:nvSpPr>
        <p:spPr>
          <a:xfrm>
            <a:off x="1907704" y="260648"/>
            <a:ext cx="6264696" cy="652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4">
                    <a:lumMod val="50000"/>
                  </a:schemeClr>
                </a:solidFill>
                <a:latin typeface="+mj-lt"/>
                <a:ea typeface="+mj-ea"/>
                <a:cs typeface="+mj-cs"/>
              </a:defRPr>
            </a:lvl1pPr>
          </a:lstStyle>
          <a:p>
            <a:pPr algn="l"/>
            <a:r>
              <a:rPr lang="fr-FR" sz="3200" b="1" dirty="0" err="1">
                <a:solidFill>
                  <a:schemeClr val="accent4"/>
                </a:solidFill>
              </a:rPr>
              <a:t>Gestão</a:t>
            </a:r>
            <a:r>
              <a:rPr lang="fr-FR" sz="3200" b="1" dirty="0">
                <a:solidFill>
                  <a:schemeClr val="accent4"/>
                </a:solidFill>
              </a:rPr>
              <a:t> do </a:t>
            </a:r>
            <a:r>
              <a:rPr lang="fr-FR" sz="3200" b="1" dirty="0" err="1">
                <a:solidFill>
                  <a:schemeClr val="accent4"/>
                </a:solidFill>
              </a:rPr>
              <a:t>vector</a:t>
            </a:r>
            <a:endParaRPr lang="fr-FR" sz="3200" b="1" dirty="0">
              <a:solidFill>
                <a:schemeClr val="accent4"/>
              </a:solidFill>
            </a:endParaRPr>
          </a:p>
        </p:txBody>
      </p:sp>
      <p:graphicFrame>
        <p:nvGraphicFramePr>
          <p:cNvPr id="3" name="Diagramme 2"/>
          <p:cNvGraphicFramePr/>
          <p:nvPr>
            <p:extLst>
              <p:ext uri="{D42A27DB-BD31-4B8C-83A1-F6EECF244321}">
                <p14:modId xmlns:p14="http://schemas.microsoft.com/office/powerpoint/2010/main" val="1794003032"/>
              </p:ext>
            </p:extLst>
          </p:nvPr>
        </p:nvGraphicFramePr>
        <p:xfrm>
          <a:off x="1428328" y="357301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475656" y="5949280"/>
            <a:ext cx="1584176" cy="216024"/>
          </a:xfrm>
          <a:prstGeom prst="rect">
            <a:avLst/>
          </a:prstGeom>
          <a:gradFill flip="none" rotWithShape="1">
            <a:gsLst>
              <a:gs pos="39000">
                <a:schemeClr val="tx1">
                  <a:lumMod val="50000"/>
                  <a:lumOff val="50000"/>
                </a:schemeClr>
              </a:gs>
              <a:gs pos="0">
                <a:srgbClr val="B2B5BE"/>
              </a:gs>
              <a:gs pos="70000">
                <a:srgbClr val="7D8496"/>
              </a:gs>
              <a:gs pos="100000">
                <a:srgbClr val="E6E6E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Ovos</a:t>
            </a:r>
            <a:endParaRPr lang="fr-FR" dirty="0"/>
          </a:p>
        </p:txBody>
      </p:sp>
      <p:sp>
        <p:nvSpPr>
          <p:cNvPr id="20" name="Rectangle 19"/>
          <p:cNvSpPr/>
          <p:nvPr/>
        </p:nvSpPr>
        <p:spPr>
          <a:xfrm>
            <a:off x="2627784" y="6209692"/>
            <a:ext cx="2160240" cy="216024"/>
          </a:xfrm>
          <a:prstGeom prst="rect">
            <a:avLst/>
          </a:prstGeom>
          <a:gradFill flip="none" rotWithShape="1">
            <a:gsLst>
              <a:gs pos="39000">
                <a:schemeClr val="tx1">
                  <a:lumMod val="50000"/>
                  <a:lumOff val="50000"/>
                </a:schemeClr>
              </a:gs>
              <a:gs pos="0">
                <a:srgbClr val="B2B5BE"/>
              </a:gs>
              <a:gs pos="70000">
                <a:srgbClr val="7D8496"/>
              </a:gs>
              <a:gs pos="100000">
                <a:srgbClr val="E6E6E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Larvas</a:t>
            </a:r>
          </a:p>
        </p:txBody>
      </p:sp>
      <p:sp>
        <p:nvSpPr>
          <p:cNvPr id="21" name="Rectangle 20"/>
          <p:cNvSpPr/>
          <p:nvPr/>
        </p:nvSpPr>
        <p:spPr>
          <a:xfrm>
            <a:off x="4563725" y="6453336"/>
            <a:ext cx="2600563" cy="216024"/>
          </a:xfrm>
          <a:prstGeom prst="rect">
            <a:avLst/>
          </a:prstGeom>
          <a:gradFill flip="none" rotWithShape="1">
            <a:gsLst>
              <a:gs pos="39000">
                <a:schemeClr val="tx1">
                  <a:lumMod val="50000"/>
                  <a:lumOff val="50000"/>
                </a:schemeClr>
              </a:gs>
              <a:gs pos="0">
                <a:srgbClr val="B2B5BE"/>
              </a:gs>
              <a:gs pos="70000">
                <a:srgbClr val="7D8496"/>
              </a:gs>
              <a:gs pos="100000">
                <a:srgbClr val="E6E6E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Adultos</a:t>
            </a:r>
            <a:endParaRPr lang="fr-FR" dirty="0"/>
          </a:p>
        </p:txBody>
      </p:sp>
      <p:cxnSp>
        <p:nvCxnSpPr>
          <p:cNvPr id="9" name="Connecteur droit avec flèche 8"/>
          <p:cNvCxnSpPr/>
          <p:nvPr/>
        </p:nvCxnSpPr>
        <p:spPr>
          <a:xfrm>
            <a:off x="4355976" y="5025899"/>
            <a:ext cx="0" cy="360040"/>
          </a:xfrm>
          <a:prstGeom prst="straightConnector1">
            <a:avLst/>
          </a:prstGeom>
          <a:ln w="2222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3419872" y="5025899"/>
            <a:ext cx="0" cy="360040"/>
          </a:xfrm>
          <a:prstGeom prst="straightConnector1">
            <a:avLst/>
          </a:prstGeom>
          <a:ln w="2222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5220072" y="4941114"/>
            <a:ext cx="0" cy="360040"/>
          </a:xfrm>
          <a:prstGeom prst="straightConnector1">
            <a:avLst/>
          </a:prstGeom>
          <a:ln w="2222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212924" y="4631495"/>
            <a:ext cx="413896" cy="369332"/>
          </a:xfrm>
          <a:prstGeom prst="rect">
            <a:avLst/>
          </a:prstGeom>
        </p:spPr>
        <p:txBody>
          <a:bodyPr wrap="none">
            <a:spAutoFit/>
          </a:bodyPr>
          <a:lstStyle/>
          <a:p>
            <a:r>
              <a:rPr lang="fr-FR" b="1" dirty="0">
                <a:solidFill>
                  <a:schemeClr val="accent3">
                    <a:lumMod val="75000"/>
                  </a:schemeClr>
                </a:solidFill>
                <a:sym typeface="Wingdings" pitchFamily="2" charset="2"/>
              </a:rPr>
              <a:t>T1</a:t>
            </a:r>
            <a:endParaRPr lang="fr-FR" b="1" dirty="0">
              <a:solidFill>
                <a:schemeClr val="accent3">
                  <a:lumMod val="75000"/>
                </a:schemeClr>
              </a:solidFill>
            </a:endParaRPr>
          </a:p>
        </p:txBody>
      </p:sp>
      <p:sp>
        <p:nvSpPr>
          <p:cNvPr id="25" name="Rectangle 24"/>
          <p:cNvSpPr/>
          <p:nvPr/>
        </p:nvSpPr>
        <p:spPr>
          <a:xfrm>
            <a:off x="4148227" y="4631495"/>
            <a:ext cx="415498" cy="369332"/>
          </a:xfrm>
          <a:prstGeom prst="rect">
            <a:avLst/>
          </a:prstGeom>
        </p:spPr>
        <p:txBody>
          <a:bodyPr wrap="none">
            <a:spAutoFit/>
          </a:bodyPr>
          <a:lstStyle/>
          <a:p>
            <a:r>
              <a:rPr lang="fr-FR" b="1" dirty="0">
                <a:solidFill>
                  <a:schemeClr val="accent3">
                    <a:lumMod val="75000"/>
                  </a:schemeClr>
                </a:solidFill>
                <a:sym typeface="Wingdings" pitchFamily="2" charset="2"/>
              </a:rPr>
              <a:t>T2</a:t>
            </a:r>
            <a:endParaRPr lang="fr-FR" b="1" dirty="0">
              <a:solidFill>
                <a:schemeClr val="accent3">
                  <a:lumMod val="75000"/>
                </a:schemeClr>
              </a:solidFill>
            </a:endParaRPr>
          </a:p>
        </p:txBody>
      </p:sp>
      <p:sp>
        <p:nvSpPr>
          <p:cNvPr id="26" name="Rectangle 25"/>
          <p:cNvSpPr/>
          <p:nvPr/>
        </p:nvSpPr>
        <p:spPr>
          <a:xfrm>
            <a:off x="5040052" y="4650748"/>
            <a:ext cx="415498" cy="369332"/>
          </a:xfrm>
          <a:prstGeom prst="rect">
            <a:avLst/>
          </a:prstGeom>
        </p:spPr>
        <p:txBody>
          <a:bodyPr wrap="none">
            <a:spAutoFit/>
          </a:bodyPr>
          <a:lstStyle/>
          <a:p>
            <a:r>
              <a:rPr lang="fr-FR" b="1" dirty="0">
                <a:solidFill>
                  <a:schemeClr val="accent3">
                    <a:lumMod val="75000"/>
                  </a:schemeClr>
                </a:solidFill>
                <a:sym typeface="Wingdings" pitchFamily="2" charset="2"/>
              </a:rPr>
              <a:t>T3</a:t>
            </a:r>
            <a:endParaRPr lang="fr-FR" b="1" dirty="0">
              <a:solidFill>
                <a:schemeClr val="accent3">
                  <a:lumMod val="75000"/>
                </a:schemeClr>
              </a:solidFill>
            </a:endParaRPr>
          </a:p>
        </p:txBody>
      </p:sp>
      <p:cxnSp>
        <p:nvCxnSpPr>
          <p:cNvPr id="27" name="Connecteur droit avec flèche 26"/>
          <p:cNvCxnSpPr/>
          <p:nvPr/>
        </p:nvCxnSpPr>
        <p:spPr>
          <a:xfrm>
            <a:off x="2627784" y="5013176"/>
            <a:ext cx="0" cy="360040"/>
          </a:xfrm>
          <a:prstGeom prst="straightConnector1">
            <a:avLst/>
          </a:prstGeom>
          <a:ln w="2222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256016" y="4554551"/>
            <a:ext cx="743537" cy="523220"/>
          </a:xfrm>
          <a:prstGeom prst="rect">
            <a:avLst/>
          </a:prstGeom>
        </p:spPr>
        <p:txBody>
          <a:bodyPr wrap="none">
            <a:spAutoFit/>
          </a:bodyPr>
          <a:lstStyle/>
          <a:p>
            <a:pPr algn="ctr"/>
            <a:r>
              <a:rPr lang="fr-FR" sz="1400" b="1" dirty="0">
                <a:solidFill>
                  <a:schemeClr val="accent2">
                    <a:lumMod val="75000"/>
                  </a:schemeClr>
                </a:solidFill>
                <a:sym typeface="Wingdings" pitchFamily="2" charset="2"/>
              </a:rPr>
              <a:t>1ª</a:t>
            </a:r>
          </a:p>
          <a:p>
            <a:pPr algn="ctr"/>
            <a:r>
              <a:rPr lang="fr-FR" sz="1400" b="1" dirty="0" err="1">
                <a:solidFill>
                  <a:schemeClr val="accent2">
                    <a:lumMod val="75000"/>
                  </a:schemeClr>
                </a:solidFill>
                <a:sym typeface="Wingdings" pitchFamily="2" charset="2"/>
              </a:rPr>
              <a:t>Eclosão</a:t>
            </a:r>
            <a:endParaRPr lang="fr-FR" sz="1400" b="1" dirty="0">
              <a:solidFill>
                <a:schemeClr val="accent2">
                  <a:lumMod val="75000"/>
                </a:schemeClr>
              </a:solidFill>
            </a:endParaRPr>
          </a:p>
        </p:txBody>
      </p:sp>
      <p:sp>
        <p:nvSpPr>
          <p:cNvPr id="14" name="Rectangle 13"/>
          <p:cNvSpPr/>
          <p:nvPr/>
        </p:nvSpPr>
        <p:spPr>
          <a:xfrm>
            <a:off x="7164288" y="5180847"/>
            <a:ext cx="1968468" cy="861774"/>
          </a:xfrm>
          <a:prstGeom prst="rect">
            <a:avLst/>
          </a:prstGeom>
        </p:spPr>
        <p:txBody>
          <a:bodyPr wrap="square">
            <a:spAutoFit/>
          </a:bodyPr>
          <a:lstStyle/>
          <a:p>
            <a:pPr algn="ctr"/>
            <a:r>
              <a:rPr lang="fr-FR" dirty="0" err="1">
                <a:solidFill>
                  <a:schemeClr val="accent4"/>
                </a:solidFill>
              </a:rPr>
              <a:t>Estratégias</a:t>
            </a:r>
            <a:r>
              <a:rPr lang="fr-FR" dirty="0">
                <a:solidFill>
                  <a:schemeClr val="accent4"/>
                </a:solidFill>
              </a:rPr>
              <a:t> de 3 </a:t>
            </a:r>
            <a:r>
              <a:rPr lang="fr-FR" dirty="0" err="1">
                <a:solidFill>
                  <a:schemeClr val="accent4"/>
                </a:solidFill>
              </a:rPr>
              <a:t>tratamentos</a:t>
            </a:r>
            <a:r>
              <a:rPr lang="fr-FR" dirty="0">
                <a:solidFill>
                  <a:schemeClr val="accent4"/>
                </a:solidFill>
              </a:rPr>
              <a:t> </a:t>
            </a:r>
            <a:r>
              <a:rPr lang="fr-FR" sz="1400" dirty="0"/>
              <a:t>(</a:t>
            </a:r>
            <a:r>
              <a:rPr lang="fr-FR" sz="1400" dirty="0" err="1"/>
              <a:t>dependente</a:t>
            </a:r>
            <a:r>
              <a:rPr lang="fr-FR" sz="1400" dirty="0"/>
              <a:t> da </a:t>
            </a:r>
            <a:r>
              <a:rPr lang="fr-FR" sz="1400" dirty="0" err="1"/>
              <a:t>região</a:t>
            </a:r>
            <a:r>
              <a:rPr lang="fr-FR" sz="1400" dirty="0"/>
              <a:t>)</a:t>
            </a:r>
          </a:p>
        </p:txBody>
      </p:sp>
      <p:sp>
        <p:nvSpPr>
          <p:cNvPr id="18" name="Rectangle 25">
            <a:extLst>
              <a:ext uri="{FF2B5EF4-FFF2-40B4-BE49-F238E27FC236}">
                <a16:creationId xmlns:a16="http://schemas.microsoft.com/office/drawing/2014/main" id="{8819F336-81E8-4312-924A-01C068AF0592}"/>
              </a:ext>
            </a:extLst>
          </p:cNvPr>
          <p:cNvSpPr/>
          <p:nvPr/>
        </p:nvSpPr>
        <p:spPr>
          <a:xfrm>
            <a:off x="5488651" y="4631495"/>
            <a:ext cx="415498" cy="369332"/>
          </a:xfrm>
          <a:prstGeom prst="rect">
            <a:avLst/>
          </a:prstGeom>
        </p:spPr>
        <p:txBody>
          <a:bodyPr wrap="none">
            <a:spAutoFit/>
          </a:bodyPr>
          <a:lstStyle/>
          <a:p>
            <a:r>
              <a:rPr lang="fr-FR" b="1" dirty="0">
                <a:solidFill>
                  <a:schemeClr val="accent3">
                    <a:lumMod val="75000"/>
                  </a:schemeClr>
                </a:solidFill>
                <a:sym typeface="Wingdings" pitchFamily="2" charset="2"/>
              </a:rPr>
              <a:t>T3</a:t>
            </a:r>
            <a:endParaRPr lang="fr-FR" b="1" dirty="0">
              <a:solidFill>
                <a:schemeClr val="accent3">
                  <a:lumMod val="75000"/>
                </a:schemeClr>
              </a:solidFill>
            </a:endParaRPr>
          </a:p>
        </p:txBody>
      </p:sp>
      <p:cxnSp>
        <p:nvCxnSpPr>
          <p:cNvPr id="19" name="Connecteur droit avec flèche 22">
            <a:extLst>
              <a:ext uri="{FF2B5EF4-FFF2-40B4-BE49-F238E27FC236}">
                <a16:creationId xmlns:a16="http://schemas.microsoft.com/office/drawing/2014/main" id="{CEEDD6D0-894A-454C-BED1-DA200CFBA0A5}"/>
              </a:ext>
            </a:extLst>
          </p:cNvPr>
          <p:cNvCxnSpPr/>
          <p:nvPr/>
        </p:nvCxnSpPr>
        <p:spPr>
          <a:xfrm>
            <a:off x="5690756" y="4941114"/>
            <a:ext cx="0" cy="360040"/>
          </a:xfrm>
          <a:prstGeom prst="straightConnector1">
            <a:avLst/>
          </a:prstGeom>
          <a:ln w="2222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172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395536" y="1196752"/>
            <a:ext cx="8748464" cy="4525963"/>
          </a:xfrm>
        </p:spPr>
        <p:txBody>
          <a:bodyPr>
            <a:normAutofit/>
          </a:bodyPr>
          <a:lstStyle/>
          <a:p>
            <a:pPr marL="0" indent="0" algn="ctr">
              <a:buNone/>
            </a:pPr>
            <a:endParaRPr lang="fr-FR" sz="2200" b="1" dirty="0">
              <a:solidFill>
                <a:srgbClr val="261474"/>
              </a:solidFill>
            </a:endParaRPr>
          </a:p>
          <a:p>
            <a:pPr algn="just"/>
            <a:r>
              <a:rPr lang="fr-FR" sz="2200" b="1" u="sng" dirty="0" err="1">
                <a:solidFill>
                  <a:schemeClr val="accent4"/>
                </a:solidFill>
              </a:rPr>
              <a:t>Estratégias</a:t>
            </a:r>
            <a:r>
              <a:rPr lang="fr-FR" sz="2200" b="1" u="sng" dirty="0">
                <a:solidFill>
                  <a:schemeClr val="accent4"/>
                </a:solidFill>
              </a:rPr>
              <a:t> de </a:t>
            </a:r>
            <a:r>
              <a:rPr lang="fr-FR" sz="2200" b="1" u="sng" dirty="0" err="1">
                <a:solidFill>
                  <a:schemeClr val="accent4"/>
                </a:solidFill>
              </a:rPr>
              <a:t>tratamento</a:t>
            </a:r>
            <a:r>
              <a:rPr lang="fr-FR" sz="2200" b="1" u="sng" dirty="0">
                <a:solidFill>
                  <a:schemeClr val="accent4"/>
                </a:solidFill>
              </a:rPr>
              <a:t> </a:t>
            </a:r>
            <a:r>
              <a:rPr lang="fr-FR" sz="2200" b="1" u="sng" dirty="0" err="1">
                <a:solidFill>
                  <a:schemeClr val="accent4"/>
                </a:solidFill>
              </a:rPr>
              <a:t>em</a:t>
            </a:r>
            <a:r>
              <a:rPr lang="fr-FR" sz="2200" b="1" u="sng" dirty="0">
                <a:solidFill>
                  <a:schemeClr val="accent4"/>
                </a:solidFill>
              </a:rPr>
              <a:t> </a:t>
            </a:r>
            <a:r>
              <a:rPr lang="fr-FR" sz="2200" b="1" u="sng" dirty="0" err="1">
                <a:solidFill>
                  <a:schemeClr val="accent4"/>
                </a:solidFill>
              </a:rPr>
              <a:t>Agricultura</a:t>
            </a:r>
            <a:r>
              <a:rPr lang="fr-FR" sz="2200" b="1" u="sng" dirty="0">
                <a:solidFill>
                  <a:schemeClr val="accent4"/>
                </a:solidFill>
              </a:rPr>
              <a:t> </a:t>
            </a:r>
            <a:r>
              <a:rPr lang="fr-FR" sz="2200" b="1" u="sng" dirty="0" err="1">
                <a:solidFill>
                  <a:schemeClr val="accent4"/>
                </a:solidFill>
              </a:rPr>
              <a:t>Biológica</a:t>
            </a:r>
            <a:r>
              <a:rPr lang="fr-FR" sz="2200" b="1" u="sng" dirty="0">
                <a:solidFill>
                  <a:schemeClr val="accent4"/>
                </a:solidFill>
              </a:rPr>
              <a:t>:</a:t>
            </a:r>
          </a:p>
          <a:p>
            <a:pPr marL="0" indent="0" algn="just">
              <a:buNone/>
            </a:pPr>
            <a:endParaRPr lang="fr-FR" sz="2200" b="1" u="sng" dirty="0">
              <a:solidFill>
                <a:schemeClr val="accent4"/>
              </a:solidFill>
            </a:endParaRPr>
          </a:p>
          <a:p>
            <a:pPr algn="just">
              <a:buFontTx/>
              <a:buChar char="-"/>
            </a:pPr>
            <a:r>
              <a:rPr lang="fr-FR" sz="2200" dirty="0" err="1"/>
              <a:t>Monitorização</a:t>
            </a:r>
            <a:r>
              <a:rPr lang="fr-FR" sz="2200" dirty="0"/>
              <a:t> </a:t>
            </a:r>
            <a:r>
              <a:rPr lang="fr-FR" sz="2200" dirty="0" err="1"/>
              <a:t>deve</a:t>
            </a:r>
            <a:r>
              <a:rPr lang="fr-FR" sz="2200" dirty="0"/>
              <a:t> </a:t>
            </a:r>
            <a:r>
              <a:rPr lang="fr-FR" sz="2200" dirty="0" err="1"/>
              <a:t>ser</a:t>
            </a:r>
            <a:r>
              <a:rPr lang="fr-FR" sz="2200" dirty="0"/>
              <a:t> </a:t>
            </a:r>
            <a:r>
              <a:rPr lang="fr-FR" sz="2200" dirty="0" err="1"/>
              <a:t>realizada</a:t>
            </a:r>
            <a:r>
              <a:rPr lang="fr-FR" sz="2200" dirty="0"/>
              <a:t> com </a:t>
            </a:r>
            <a:r>
              <a:rPr lang="fr-FR" sz="2200" dirty="0" err="1"/>
              <a:t>maior</a:t>
            </a:r>
            <a:r>
              <a:rPr lang="fr-FR" sz="2200" dirty="0"/>
              <a:t> </a:t>
            </a:r>
            <a:r>
              <a:rPr lang="fr-FR" sz="2200" dirty="0" err="1"/>
              <a:t>precisão</a:t>
            </a:r>
            <a:endParaRPr lang="fr-FR" sz="2200" dirty="0"/>
          </a:p>
          <a:p>
            <a:pPr algn="just">
              <a:buFontTx/>
              <a:buChar char="-"/>
            </a:pPr>
            <a:r>
              <a:rPr lang="fr-FR" sz="2200" dirty="0" err="1">
                <a:solidFill>
                  <a:schemeClr val="accent4"/>
                </a:solidFill>
                <a:sym typeface="Wingdings" pitchFamily="2" charset="2"/>
              </a:rPr>
              <a:t>Pyrethrum</a:t>
            </a:r>
            <a:r>
              <a:rPr lang="fr-FR" sz="2200" dirty="0">
                <a:solidFill>
                  <a:schemeClr val="accent4"/>
                </a:solidFill>
                <a:sym typeface="Wingdings" pitchFamily="2" charset="2"/>
              </a:rPr>
              <a:t> </a:t>
            </a:r>
            <a:r>
              <a:rPr lang="fr-FR" sz="2200" dirty="0" err="1">
                <a:solidFill>
                  <a:schemeClr val="accent4"/>
                </a:solidFill>
                <a:sym typeface="Wingdings" pitchFamily="2" charset="2"/>
              </a:rPr>
              <a:t>natural</a:t>
            </a:r>
            <a:r>
              <a:rPr lang="fr-FR" sz="2200" dirty="0">
                <a:solidFill>
                  <a:schemeClr val="accent4"/>
                </a:solidFill>
                <a:sym typeface="Wingdings" pitchFamily="2" charset="2"/>
              </a:rPr>
              <a:t> </a:t>
            </a:r>
            <a:r>
              <a:rPr lang="fr-FR" sz="2200" dirty="0">
                <a:sym typeface="Wingdings" pitchFamily="2" charset="2"/>
              </a:rPr>
              <a:t>e</a:t>
            </a:r>
            <a:r>
              <a:rPr lang="fr-FR" sz="2200" dirty="0">
                <a:solidFill>
                  <a:schemeClr val="accent4"/>
                </a:solidFill>
                <a:sym typeface="Wingdings" pitchFamily="2" charset="2"/>
              </a:rPr>
              <a:t> </a:t>
            </a:r>
            <a:r>
              <a:rPr lang="fr-FR" sz="2200" dirty="0" err="1">
                <a:solidFill>
                  <a:schemeClr val="accent4"/>
                </a:solidFill>
                <a:sym typeface="Wingdings" pitchFamily="2" charset="2"/>
              </a:rPr>
              <a:t>Azadirachtin</a:t>
            </a:r>
            <a:endParaRPr lang="fr-FR" sz="2200" dirty="0">
              <a:solidFill>
                <a:schemeClr val="accent4"/>
              </a:solidFill>
              <a:sym typeface="Wingdings" pitchFamily="2" charset="2"/>
            </a:endParaRPr>
          </a:p>
          <a:p>
            <a:pPr algn="just">
              <a:buFontTx/>
              <a:buChar char="-"/>
            </a:pPr>
            <a:r>
              <a:rPr lang="fr-FR" sz="2200" dirty="0" err="1"/>
              <a:t>Eficácia</a:t>
            </a:r>
            <a:r>
              <a:rPr lang="fr-FR" sz="2200" dirty="0"/>
              <a:t> </a:t>
            </a:r>
            <a:r>
              <a:rPr lang="fr-FR" sz="2200" dirty="0" err="1"/>
              <a:t>limitada</a:t>
            </a:r>
            <a:r>
              <a:rPr lang="fr-FR" sz="2200" dirty="0">
                <a:sym typeface="Wingdings" pitchFamily="2" charset="2"/>
              </a:rPr>
              <a:t> </a:t>
            </a:r>
            <a:r>
              <a:rPr lang="fr-FR" sz="2200" dirty="0" err="1">
                <a:sym typeface="Wingdings" pitchFamily="2" charset="2"/>
              </a:rPr>
              <a:t>sensibilidade</a:t>
            </a:r>
            <a:r>
              <a:rPr lang="fr-FR" sz="2200" dirty="0">
                <a:sym typeface="Wingdings" pitchFamily="2" charset="2"/>
              </a:rPr>
              <a:t> a temp. </a:t>
            </a:r>
            <a:r>
              <a:rPr lang="fr-FR" sz="2200" dirty="0" err="1">
                <a:sym typeface="Wingdings" pitchFamily="2" charset="2"/>
              </a:rPr>
              <a:t>elevadas</a:t>
            </a:r>
            <a:r>
              <a:rPr lang="fr-FR" sz="2200" dirty="0">
                <a:sym typeface="Wingdings" pitchFamily="2" charset="2"/>
              </a:rPr>
              <a:t> e </a:t>
            </a:r>
            <a:r>
              <a:rPr lang="fr-FR" sz="2200" dirty="0" err="1">
                <a:sym typeface="Wingdings" pitchFamily="2" charset="2"/>
              </a:rPr>
              <a:t>radiação</a:t>
            </a:r>
            <a:r>
              <a:rPr lang="fr-FR" sz="2200" dirty="0">
                <a:sym typeface="Wingdings" pitchFamily="2" charset="2"/>
              </a:rPr>
              <a:t> UV </a:t>
            </a:r>
          </a:p>
          <a:p>
            <a:pPr marL="0" indent="0" algn="just">
              <a:buNone/>
            </a:pPr>
            <a:r>
              <a:rPr lang="fr-FR" sz="2200" dirty="0">
                <a:sym typeface="Wingdings" pitchFamily="2" charset="2"/>
              </a:rPr>
              <a:t>- </a:t>
            </a:r>
            <a:r>
              <a:rPr lang="fr-FR" sz="2200" dirty="0" err="1">
                <a:sym typeface="Wingdings" pitchFamily="2" charset="2"/>
              </a:rPr>
              <a:t>insecticida</a:t>
            </a:r>
            <a:r>
              <a:rPr lang="fr-FR" sz="2200" dirty="0">
                <a:sym typeface="Wingdings" pitchFamily="2" charset="2"/>
              </a:rPr>
              <a:t> de </a:t>
            </a:r>
            <a:r>
              <a:rPr lang="fr-FR" sz="2200" dirty="0" err="1">
                <a:sym typeface="Wingdings" pitchFamily="2" charset="2"/>
              </a:rPr>
              <a:t>contacto</a:t>
            </a:r>
            <a:r>
              <a:rPr lang="fr-FR" sz="2200" dirty="0">
                <a:sym typeface="Wingdings" pitchFamily="2" charset="2"/>
              </a:rPr>
              <a:t> – </a:t>
            </a:r>
            <a:r>
              <a:rPr lang="fr-FR" sz="2200" dirty="0" err="1">
                <a:sym typeface="Wingdings" pitchFamily="2" charset="2"/>
              </a:rPr>
              <a:t>grupo</a:t>
            </a:r>
            <a:r>
              <a:rPr lang="fr-FR" sz="2200" dirty="0">
                <a:sym typeface="Wingdings" pitchFamily="2" charset="2"/>
              </a:rPr>
              <a:t> dos </a:t>
            </a:r>
            <a:r>
              <a:rPr lang="fr-FR" sz="2200" dirty="0" err="1">
                <a:sym typeface="Wingdings" pitchFamily="2" charset="2"/>
              </a:rPr>
              <a:t>neurotóxicos</a:t>
            </a:r>
            <a:endParaRPr lang="fr-FR" sz="2200" dirty="0">
              <a:sym typeface="Wingdings" pitchFamily="2" charset="2"/>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13</a:t>
            </a:fld>
            <a:endParaRPr lang="fr-FR" dirty="0"/>
          </a:p>
        </p:txBody>
      </p:sp>
      <p:sp>
        <p:nvSpPr>
          <p:cNvPr id="15" name="Titre 1"/>
          <p:cNvSpPr txBox="1">
            <a:spLocks/>
          </p:cNvSpPr>
          <p:nvPr/>
        </p:nvSpPr>
        <p:spPr>
          <a:xfrm>
            <a:off x="1907704" y="260648"/>
            <a:ext cx="6264696" cy="652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4">
                    <a:lumMod val="50000"/>
                  </a:schemeClr>
                </a:solidFill>
                <a:latin typeface="+mj-lt"/>
                <a:ea typeface="+mj-ea"/>
                <a:cs typeface="+mj-cs"/>
              </a:defRPr>
            </a:lvl1pPr>
          </a:lstStyle>
          <a:p>
            <a:pPr algn="l"/>
            <a:r>
              <a:rPr lang="fr-FR" sz="3200" b="1" dirty="0" err="1">
                <a:solidFill>
                  <a:schemeClr val="accent4"/>
                </a:solidFill>
              </a:rPr>
              <a:t>Gestão</a:t>
            </a:r>
            <a:r>
              <a:rPr lang="fr-FR" sz="3200" b="1" dirty="0">
                <a:solidFill>
                  <a:schemeClr val="accent4"/>
                </a:solidFill>
              </a:rPr>
              <a:t> do </a:t>
            </a:r>
            <a:r>
              <a:rPr lang="fr-FR" sz="3200" b="1" dirty="0" err="1">
                <a:solidFill>
                  <a:schemeClr val="accent4"/>
                </a:solidFill>
              </a:rPr>
              <a:t>vector</a:t>
            </a:r>
            <a:endParaRPr lang="fr-FR" sz="3200" b="1" dirty="0">
              <a:solidFill>
                <a:schemeClr val="accent4"/>
              </a:solidFill>
            </a:endParaRPr>
          </a:p>
        </p:txBody>
      </p:sp>
      <p:pic>
        <p:nvPicPr>
          <p:cNvPr id="1026" name="Picture 2" descr="Pyréthrine I, R = CH3Pyréthrine II, R = CO2CH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4653136"/>
            <a:ext cx="2088232" cy="14094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53008" y="6093876"/>
            <a:ext cx="710451" cy="215444"/>
          </a:xfrm>
          <a:prstGeom prst="rect">
            <a:avLst/>
          </a:prstGeom>
        </p:spPr>
        <p:txBody>
          <a:bodyPr wrap="none">
            <a:spAutoFit/>
          </a:bodyPr>
          <a:lstStyle/>
          <a:p>
            <a:pPr algn="ctr"/>
            <a:r>
              <a:rPr lang="fr-FR" sz="800" i="1" dirty="0">
                <a:solidFill>
                  <a:schemeClr val="bg1">
                    <a:lumMod val="50000"/>
                  </a:schemeClr>
                </a:solidFill>
              </a:rPr>
              <a:t>© Wikipédia</a:t>
            </a:r>
          </a:p>
        </p:txBody>
      </p:sp>
      <p:pic>
        <p:nvPicPr>
          <p:cNvPr id="19" name="Image 18"/>
          <p:cNvPicPr/>
          <p:nvPr/>
        </p:nvPicPr>
        <p:blipFill>
          <a:blip r:embed="rId4" cstate="print">
            <a:extLst>
              <a:ext uri="{28A0092B-C50C-407E-A947-70E740481C1C}">
                <a14:useLocalDpi xmlns:a14="http://schemas.microsoft.com/office/drawing/2010/main" val="0"/>
              </a:ext>
            </a:extLst>
          </a:blip>
          <a:stretch>
            <a:fillRect/>
          </a:stretch>
        </p:blipFill>
        <p:spPr>
          <a:xfrm>
            <a:off x="3563888" y="4496536"/>
            <a:ext cx="2561317" cy="1673307"/>
          </a:xfrm>
          <a:prstGeom prst="rect">
            <a:avLst/>
          </a:prstGeom>
          <a:ln>
            <a:noFill/>
          </a:ln>
          <a:effectLst>
            <a:softEdge rad="112500"/>
          </a:effectLst>
        </p:spPr>
      </p:pic>
      <p:pic>
        <p:nvPicPr>
          <p:cNvPr id="24" name="Image 23"/>
          <p:cNvPicPr/>
          <p:nvPr/>
        </p:nvPicPr>
        <p:blipFill rotWithShape="1">
          <a:blip r:embed="rId5" cstate="print">
            <a:extLst>
              <a:ext uri="{28A0092B-C50C-407E-A947-70E740481C1C}">
                <a14:useLocalDpi xmlns:a14="http://schemas.microsoft.com/office/drawing/2010/main" val="0"/>
              </a:ext>
            </a:extLst>
          </a:blip>
          <a:srcRect l="8764" r="9295"/>
          <a:stretch/>
        </p:blipFill>
        <p:spPr bwMode="auto">
          <a:xfrm rot="16200000">
            <a:off x="6255626" y="4541100"/>
            <a:ext cx="1673308" cy="1584175"/>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978625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fr-FR" sz="3200" b="1" dirty="0" err="1">
                <a:solidFill>
                  <a:schemeClr val="accent4"/>
                </a:solidFill>
              </a:rPr>
              <a:t>Prospecção</a:t>
            </a:r>
            <a:r>
              <a:rPr lang="fr-FR" sz="3200" b="1" dirty="0">
                <a:solidFill>
                  <a:schemeClr val="accent4"/>
                </a:solidFill>
              </a:rPr>
              <a:t> e </a:t>
            </a:r>
            <a:r>
              <a:rPr lang="fr-FR" sz="3200" b="1" dirty="0" err="1">
                <a:solidFill>
                  <a:schemeClr val="accent4"/>
                </a:solidFill>
              </a:rPr>
              <a:t>Monitorização</a:t>
            </a:r>
            <a:endParaRPr lang="fr-FR" sz="3200" b="1" dirty="0">
              <a:solidFill>
                <a:schemeClr val="accent4"/>
              </a:solidFill>
            </a:endParaRPr>
          </a:p>
        </p:txBody>
      </p:sp>
      <p:sp>
        <p:nvSpPr>
          <p:cNvPr id="3" name="Espace réservé du contenu 2"/>
          <p:cNvSpPr>
            <a:spLocks noGrp="1"/>
          </p:cNvSpPr>
          <p:nvPr>
            <p:ph idx="1"/>
          </p:nvPr>
        </p:nvSpPr>
        <p:spPr>
          <a:xfrm>
            <a:off x="539552" y="1628800"/>
            <a:ext cx="8064896" cy="4525963"/>
          </a:xfrm>
        </p:spPr>
        <p:txBody>
          <a:bodyPr>
            <a:normAutofit/>
          </a:bodyPr>
          <a:lstStyle/>
          <a:p>
            <a:pPr marL="0" indent="0" algn="just">
              <a:buNone/>
            </a:pPr>
            <a:r>
              <a:rPr lang="en-US" sz="2200" b="1" u="sng" dirty="0" err="1">
                <a:solidFill>
                  <a:schemeClr val="accent4"/>
                </a:solidFill>
              </a:rPr>
              <a:t>Prevenção</a:t>
            </a:r>
            <a:r>
              <a:rPr lang="en-US" sz="2200" b="1" u="sng" dirty="0">
                <a:solidFill>
                  <a:schemeClr val="accent4"/>
                </a:solidFill>
              </a:rPr>
              <a:t> da </a:t>
            </a:r>
            <a:r>
              <a:rPr lang="en-US" sz="2200" b="1" u="sng" dirty="0" err="1">
                <a:solidFill>
                  <a:schemeClr val="accent4"/>
                </a:solidFill>
              </a:rPr>
              <a:t>infecção</a:t>
            </a:r>
            <a:r>
              <a:rPr lang="en-US" sz="2200" b="1" u="sng" dirty="0">
                <a:solidFill>
                  <a:schemeClr val="accent4"/>
                </a:solidFill>
              </a:rPr>
              <a:t> </a:t>
            </a:r>
            <a:r>
              <a:rPr lang="en-US" sz="2200" b="1" u="sng" dirty="0" err="1">
                <a:solidFill>
                  <a:schemeClr val="accent4"/>
                </a:solidFill>
              </a:rPr>
              <a:t>em</a:t>
            </a:r>
            <a:r>
              <a:rPr lang="en-US" sz="2200" b="1" u="sng" dirty="0">
                <a:solidFill>
                  <a:schemeClr val="accent4"/>
                </a:solidFill>
              </a:rPr>
              <a:t> </a:t>
            </a:r>
            <a:r>
              <a:rPr lang="en-US" sz="2200" b="1" u="sng" dirty="0" err="1">
                <a:solidFill>
                  <a:schemeClr val="accent4"/>
                </a:solidFill>
              </a:rPr>
              <a:t>potenciais</a:t>
            </a:r>
            <a:r>
              <a:rPr lang="en-US" sz="2200" b="1" u="sng" dirty="0">
                <a:solidFill>
                  <a:schemeClr val="accent4"/>
                </a:solidFill>
              </a:rPr>
              <a:t> </a:t>
            </a:r>
            <a:r>
              <a:rPr lang="en-US" sz="2200" b="1" u="sng" dirty="0" err="1">
                <a:solidFill>
                  <a:schemeClr val="accent4"/>
                </a:solidFill>
              </a:rPr>
              <a:t>reservatórios</a:t>
            </a:r>
            <a:r>
              <a:rPr lang="en-US" sz="2200" b="1" u="sng" dirty="0">
                <a:solidFill>
                  <a:schemeClr val="accent4"/>
                </a:solidFill>
              </a:rPr>
              <a:t>:</a:t>
            </a:r>
          </a:p>
          <a:p>
            <a:pPr marL="0" indent="0" algn="just">
              <a:buNone/>
            </a:pPr>
            <a:endParaRPr lang="fr-FR" sz="2200" b="1" u="sng" dirty="0">
              <a:solidFill>
                <a:srgbClr val="261474"/>
              </a:solidFill>
            </a:endParaRPr>
          </a:p>
          <a:p>
            <a:pPr algn="just"/>
            <a:r>
              <a:rPr lang="en-US" sz="2200" dirty="0" err="1"/>
              <a:t>Potenciais</a:t>
            </a:r>
            <a:r>
              <a:rPr lang="en-US" sz="2200" dirty="0"/>
              <a:t> </a:t>
            </a:r>
            <a:r>
              <a:rPr lang="en-US" sz="2200" dirty="0" err="1"/>
              <a:t>reservatórios</a:t>
            </a:r>
            <a:r>
              <a:rPr lang="en-US" sz="2200" dirty="0"/>
              <a:t> do vector: </a:t>
            </a:r>
            <a:r>
              <a:rPr lang="en-US" sz="2200" dirty="0" err="1"/>
              <a:t>Vinhas</a:t>
            </a:r>
            <a:r>
              <a:rPr lang="en-US" sz="2200" dirty="0"/>
              <a:t> </a:t>
            </a:r>
            <a:r>
              <a:rPr lang="en-US" sz="2200" dirty="0" err="1"/>
              <a:t>selvagens</a:t>
            </a:r>
            <a:r>
              <a:rPr lang="en-US" sz="2200" dirty="0"/>
              <a:t>/</a:t>
            </a:r>
            <a:r>
              <a:rPr lang="en-US" sz="2200" dirty="0" err="1"/>
              <a:t>abandonadas</a:t>
            </a:r>
            <a:r>
              <a:rPr lang="en-US" sz="2200" dirty="0"/>
              <a:t> </a:t>
            </a:r>
            <a:r>
              <a:rPr lang="en-US" sz="2200" dirty="0" err="1"/>
              <a:t>ou</a:t>
            </a:r>
            <a:r>
              <a:rPr lang="en-US" sz="2200" dirty="0"/>
              <a:t> </a:t>
            </a:r>
            <a:r>
              <a:rPr lang="en-US" sz="2200" dirty="0" err="1"/>
              <a:t>outras</a:t>
            </a:r>
            <a:r>
              <a:rPr lang="en-US" sz="2200" dirty="0"/>
              <a:t> </a:t>
            </a:r>
            <a:r>
              <a:rPr lang="en-US" sz="2200" dirty="0" err="1"/>
              <a:t>plantas</a:t>
            </a:r>
            <a:r>
              <a:rPr lang="en-US" sz="2200" dirty="0"/>
              <a:t> </a:t>
            </a:r>
            <a:r>
              <a:rPr lang="en-US" sz="2200" dirty="0" err="1"/>
              <a:t>como</a:t>
            </a:r>
            <a:r>
              <a:rPr lang="en-US" sz="2200" dirty="0"/>
              <a:t> </a:t>
            </a:r>
            <a:r>
              <a:rPr lang="en-US" sz="2200" i="1" dirty="0"/>
              <a:t>Clematis</a:t>
            </a:r>
            <a:r>
              <a:rPr lang="en-US" sz="2200" dirty="0"/>
              <a:t> </a:t>
            </a:r>
            <a:r>
              <a:rPr lang="en-US" sz="2200" dirty="0" err="1"/>
              <a:t>ou</a:t>
            </a:r>
            <a:r>
              <a:rPr lang="en-US" sz="2200" dirty="0"/>
              <a:t> </a:t>
            </a:r>
            <a:r>
              <a:rPr lang="en-US" sz="2200" i="1" dirty="0" err="1"/>
              <a:t>Alnus</a:t>
            </a:r>
            <a:r>
              <a:rPr lang="en-US" sz="2200" dirty="0"/>
              <a:t>:</a:t>
            </a:r>
          </a:p>
          <a:p>
            <a:pPr lvl="1" algn="just"/>
            <a:r>
              <a:rPr lang="en-US" sz="2200" dirty="0" err="1"/>
              <a:t>Risco</a:t>
            </a:r>
            <a:r>
              <a:rPr lang="en-US" sz="2200" dirty="0"/>
              <a:t> de </a:t>
            </a:r>
            <a:r>
              <a:rPr lang="en-US" sz="2200" dirty="0" err="1"/>
              <a:t>emergência</a:t>
            </a:r>
            <a:r>
              <a:rPr lang="en-US" sz="2200" dirty="0"/>
              <a:t> </a:t>
            </a:r>
            <a:r>
              <a:rPr lang="en-US" sz="2200" dirty="0" err="1"/>
              <a:t>epidémica</a:t>
            </a:r>
            <a:r>
              <a:rPr lang="en-US" sz="2200" dirty="0"/>
              <a:t> </a:t>
            </a:r>
          </a:p>
          <a:p>
            <a:pPr lvl="1" algn="just"/>
            <a:r>
              <a:rPr lang="en-US" sz="2200" dirty="0"/>
              <a:t>MAS </a:t>
            </a:r>
            <a:r>
              <a:rPr lang="en-US" sz="2200" dirty="0" err="1"/>
              <a:t>também</a:t>
            </a:r>
            <a:r>
              <a:rPr lang="en-US" sz="2200" dirty="0"/>
              <a:t> </a:t>
            </a:r>
            <a:r>
              <a:rPr lang="en-US" sz="2200" dirty="0" err="1"/>
              <a:t>importante</a:t>
            </a:r>
            <a:r>
              <a:rPr lang="en-US" sz="2200" dirty="0"/>
              <a:t> para a </a:t>
            </a:r>
            <a:r>
              <a:rPr lang="en-US" sz="2200" dirty="0" err="1"/>
              <a:t>Biodiversidade</a:t>
            </a:r>
            <a:r>
              <a:rPr lang="en-US" sz="2200" dirty="0"/>
              <a:t> e </a:t>
            </a:r>
            <a:r>
              <a:rPr lang="en-US" sz="2200" dirty="0" err="1"/>
              <a:t>Ecossistemas</a:t>
            </a:r>
            <a:endParaRPr lang="en-US" sz="2200" dirty="0"/>
          </a:p>
          <a:p>
            <a:pPr marL="457200" lvl="1" indent="0" algn="just">
              <a:buNone/>
            </a:pPr>
            <a:endParaRPr lang="en-US" sz="1800" dirty="0">
              <a:sym typeface="Wingdings" pitchFamily="2" charset="2"/>
            </a:endParaRPr>
          </a:p>
          <a:p>
            <a:pPr marL="457200" lvl="1" indent="0" algn="just">
              <a:buNone/>
            </a:pPr>
            <a:endParaRPr lang="fr-FR" sz="2200" dirty="0">
              <a:sym typeface="Wingdings" pitchFamily="2" charset="2"/>
            </a:endParaRPr>
          </a:p>
          <a:p>
            <a:pPr marL="914400" lvl="2" indent="0" algn="just">
              <a:buNone/>
            </a:pPr>
            <a:r>
              <a:rPr lang="fr-FR" sz="2200" dirty="0">
                <a:sym typeface="Wingdings" pitchFamily="2" charset="2"/>
              </a:rPr>
              <a:t> </a:t>
            </a:r>
            <a:r>
              <a:rPr lang="en-US" sz="2200" dirty="0" err="1">
                <a:sym typeface="Wingdings" pitchFamily="2" charset="2"/>
              </a:rPr>
              <a:t>Actuar</a:t>
            </a:r>
            <a:r>
              <a:rPr lang="en-US" sz="2200" dirty="0">
                <a:sym typeface="Wingdings" pitchFamily="2" charset="2"/>
              </a:rPr>
              <a:t> de </a:t>
            </a:r>
            <a:r>
              <a:rPr lang="en-US" sz="2200" dirty="0" err="1">
                <a:sym typeface="Wingdings" pitchFamily="2" charset="2"/>
              </a:rPr>
              <a:t>acordo</a:t>
            </a:r>
            <a:r>
              <a:rPr lang="en-US" sz="2200" dirty="0">
                <a:sym typeface="Wingdings" pitchFamily="2" charset="2"/>
              </a:rPr>
              <a:t> com a </a:t>
            </a:r>
            <a:r>
              <a:rPr lang="en-US" sz="2200" dirty="0" err="1">
                <a:sym typeface="Wingdings" pitchFamily="2" charset="2"/>
              </a:rPr>
              <a:t>situação</a:t>
            </a:r>
            <a:endParaRPr lang="fr-FR" sz="2200" dirty="0">
              <a:sym typeface="Wingdings" pitchFamily="2" charset="2"/>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14</a:t>
            </a:fld>
            <a:endParaRPr lang="fr-FR" dirty="0"/>
          </a:p>
        </p:txBody>
      </p:sp>
      <p:grpSp>
        <p:nvGrpSpPr>
          <p:cNvPr id="19" name="Groupe 18"/>
          <p:cNvGrpSpPr/>
          <p:nvPr/>
        </p:nvGrpSpPr>
        <p:grpSpPr>
          <a:xfrm>
            <a:off x="304555" y="5864676"/>
            <a:ext cx="8210795" cy="1005305"/>
            <a:chOff x="316311" y="5639632"/>
            <a:chExt cx="8210795" cy="1005305"/>
          </a:xfrm>
        </p:grpSpPr>
        <p:pic>
          <p:nvPicPr>
            <p:cNvPr id="20" name="Image 19"/>
            <p:cNvPicPr/>
            <p:nvPr/>
          </p:nvPicPr>
          <p:blipFill>
            <a:blip r:embed="rId3" cstate="print">
              <a:extLst>
                <a:ext uri="{28A0092B-C50C-407E-A947-70E740481C1C}">
                  <a14:useLocalDpi xmlns:a14="http://schemas.microsoft.com/office/drawing/2010/main" val="0"/>
                </a:ext>
              </a:extLst>
            </a:blip>
            <a:stretch>
              <a:fillRect/>
            </a:stretch>
          </p:blipFill>
          <p:spPr>
            <a:xfrm>
              <a:off x="316311" y="5639633"/>
              <a:ext cx="1375369" cy="1005304"/>
            </a:xfrm>
            <a:prstGeom prst="rect">
              <a:avLst/>
            </a:prstGeom>
            <a:ln>
              <a:solidFill>
                <a:schemeClr val="tx1"/>
              </a:solidFill>
            </a:ln>
          </p:spPr>
        </p:pic>
        <p:pic>
          <p:nvPicPr>
            <p:cNvPr id="21" name="Image 20"/>
            <p:cNvPicPr/>
            <p:nvPr/>
          </p:nvPicPr>
          <p:blipFill rotWithShape="1">
            <a:blip r:embed="rId4" cstate="print">
              <a:extLst>
                <a:ext uri="{28A0092B-C50C-407E-A947-70E740481C1C}">
                  <a14:useLocalDpi xmlns:a14="http://schemas.microsoft.com/office/drawing/2010/main" val="0"/>
                </a:ext>
              </a:extLst>
            </a:blip>
            <a:srcRect l="16617" r="12302"/>
            <a:stretch/>
          </p:blipFill>
          <p:spPr bwMode="auto">
            <a:xfrm>
              <a:off x="1687442" y="5639633"/>
              <a:ext cx="1375369" cy="1005302"/>
            </a:xfrm>
            <a:prstGeom prst="rect">
              <a:avLst/>
            </a:prstGeom>
            <a:ln>
              <a:solidFill>
                <a:schemeClr val="tx1"/>
              </a:solidFill>
            </a:ln>
            <a:extLst>
              <a:ext uri="{53640926-AAD7-44D8-BBD7-CCE9431645EC}">
                <a14:shadowObscured xmlns:a14="http://schemas.microsoft.com/office/drawing/2010/main"/>
              </a:ext>
            </a:extLst>
          </p:spPr>
        </p:pic>
        <p:pic>
          <p:nvPicPr>
            <p:cNvPr id="22" name="Image 21"/>
            <p:cNvPicPr/>
            <p:nvPr/>
          </p:nvPicPr>
          <p:blipFill rotWithShape="1">
            <a:blip r:embed="rId5" cstate="print">
              <a:extLst>
                <a:ext uri="{28A0092B-C50C-407E-A947-70E740481C1C}">
                  <a14:useLocalDpi xmlns:a14="http://schemas.microsoft.com/office/drawing/2010/main" val="0"/>
                </a:ext>
              </a:extLst>
            </a:blip>
            <a:srcRect b="32347"/>
            <a:stretch/>
          </p:blipFill>
          <p:spPr>
            <a:xfrm>
              <a:off x="4396349" y="5639632"/>
              <a:ext cx="1389450" cy="1005304"/>
            </a:xfrm>
            <a:prstGeom prst="rect">
              <a:avLst/>
            </a:prstGeom>
            <a:ln>
              <a:solidFill>
                <a:schemeClr val="tx1"/>
              </a:solidFill>
            </a:ln>
          </p:spPr>
        </p:pic>
        <p:pic>
          <p:nvPicPr>
            <p:cNvPr id="23" name="Image 22"/>
            <p:cNvPicPr/>
            <p:nvPr/>
          </p:nvPicPr>
          <p:blipFill rotWithShape="1">
            <a:blip r:embed="rId6" cstate="print">
              <a:extLst>
                <a:ext uri="{28A0092B-C50C-407E-A947-70E740481C1C}">
                  <a14:useLocalDpi xmlns:a14="http://schemas.microsoft.com/office/drawing/2010/main" val="0"/>
                </a:ext>
              </a:extLst>
            </a:blip>
            <a:srcRect l="19535" r="17126"/>
            <a:stretch/>
          </p:blipFill>
          <p:spPr>
            <a:xfrm rot="5400000">
              <a:off x="7329729" y="5447559"/>
              <a:ext cx="1005303" cy="1389450"/>
            </a:xfrm>
            <a:prstGeom prst="rect">
              <a:avLst/>
            </a:prstGeom>
            <a:ln>
              <a:solidFill>
                <a:schemeClr val="tx1"/>
              </a:solidFill>
            </a:ln>
          </p:spPr>
        </p:pic>
        <p:pic>
          <p:nvPicPr>
            <p:cNvPr id="24" name="Image 23"/>
            <p:cNvPicPr/>
            <p:nvPr/>
          </p:nvPicPr>
          <p:blipFill rotWithShape="1">
            <a:blip r:embed="rId7" cstate="print">
              <a:extLst>
                <a:ext uri="{28A0092B-C50C-407E-A947-70E740481C1C}">
                  <a14:useLocalDpi xmlns:a14="http://schemas.microsoft.com/office/drawing/2010/main" val="0"/>
                </a:ext>
              </a:extLst>
            </a:blip>
            <a:srcRect l="23572" r="22417"/>
            <a:stretch/>
          </p:blipFill>
          <p:spPr bwMode="auto">
            <a:xfrm rot="16200000">
              <a:off x="3245727" y="5456719"/>
              <a:ext cx="1005304" cy="1371131"/>
            </a:xfrm>
            <a:prstGeom prst="rect">
              <a:avLst/>
            </a:prstGeom>
            <a:ln>
              <a:solidFill>
                <a:schemeClr val="tx1"/>
              </a:solidFill>
            </a:ln>
            <a:extLst>
              <a:ext uri="{53640926-AAD7-44D8-BBD7-CCE9431645EC}">
                <a14:shadowObscured xmlns:a14="http://schemas.microsoft.com/office/drawing/2010/main"/>
              </a:ext>
            </a:extLst>
          </p:spPr>
        </p:pic>
        <p:pic>
          <p:nvPicPr>
            <p:cNvPr id="25" name="Image 24"/>
            <p:cNvPicPr/>
            <p:nvPr/>
          </p:nvPicPr>
          <p:blipFill>
            <a:blip r:embed="rId8" cstate="print">
              <a:extLst>
                <a:ext uri="{28A0092B-C50C-407E-A947-70E740481C1C}">
                  <a14:useLocalDpi xmlns:a14="http://schemas.microsoft.com/office/drawing/2010/main" val="0"/>
                </a:ext>
              </a:extLst>
            </a:blip>
            <a:stretch>
              <a:fillRect/>
            </a:stretch>
          </p:blipFill>
          <p:spPr>
            <a:xfrm>
              <a:off x="5785799" y="5639632"/>
              <a:ext cx="1351857" cy="1005304"/>
            </a:xfrm>
            <a:prstGeom prst="rect">
              <a:avLst/>
            </a:prstGeom>
            <a:ln>
              <a:solidFill>
                <a:schemeClr val="tx1"/>
              </a:solidFill>
            </a:ln>
          </p:spPr>
        </p:pic>
      </p:grpSp>
    </p:spTree>
    <p:extLst>
      <p:ext uri="{BB962C8B-B14F-4D97-AF65-F5344CB8AC3E}">
        <p14:creationId xmlns:p14="http://schemas.microsoft.com/office/powerpoint/2010/main" val="1320346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p:cNvPicPr/>
          <p:nvPr/>
        </p:nvPicPr>
        <p:blipFill>
          <a:blip r:embed="rId3" cstate="print">
            <a:extLst>
              <a:ext uri="{28A0092B-C50C-407E-A947-70E740481C1C}">
                <a14:useLocalDpi xmlns:a14="http://schemas.microsoft.com/office/drawing/2010/main" val="0"/>
              </a:ext>
            </a:extLst>
          </a:blip>
          <a:stretch>
            <a:fillRect/>
          </a:stretch>
        </p:blipFill>
        <p:spPr>
          <a:xfrm>
            <a:off x="5855620" y="2386135"/>
            <a:ext cx="2155488" cy="1906961"/>
          </a:xfrm>
          <a:prstGeom prst="rect">
            <a:avLst/>
          </a:prstGeom>
        </p:spPr>
      </p:pic>
      <p:pic>
        <p:nvPicPr>
          <p:cNvPr id="23" name="Image 22"/>
          <p:cNvPicPr/>
          <p:nvPr/>
        </p:nvPicPr>
        <p:blipFill>
          <a:blip r:embed="rId4" cstate="print">
            <a:extLst>
              <a:ext uri="{28A0092B-C50C-407E-A947-70E740481C1C}">
                <a14:useLocalDpi xmlns:a14="http://schemas.microsoft.com/office/drawing/2010/main" val="0"/>
              </a:ext>
            </a:extLst>
          </a:blip>
          <a:stretch>
            <a:fillRect/>
          </a:stretch>
        </p:blipFill>
        <p:spPr>
          <a:xfrm>
            <a:off x="3090803" y="2386135"/>
            <a:ext cx="2561317" cy="1906961"/>
          </a:xfrm>
          <a:prstGeom prst="rect">
            <a:avLst/>
          </a:prstGeom>
        </p:spPr>
      </p:pic>
      <p:pic>
        <p:nvPicPr>
          <p:cNvPr id="20" name="Image 19"/>
          <p:cNvPicPr/>
          <p:nvPr/>
        </p:nvPicPr>
        <p:blipFill>
          <a:blip r:embed="rId5" cstate="print">
            <a:extLst>
              <a:ext uri="{28A0092B-C50C-407E-A947-70E740481C1C}">
                <a14:useLocalDpi xmlns:a14="http://schemas.microsoft.com/office/drawing/2010/main" val="0"/>
              </a:ext>
            </a:extLst>
          </a:blip>
          <a:stretch>
            <a:fillRect/>
          </a:stretch>
        </p:blipFill>
        <p:spPr>
          <a:xfrm>
            <a:off x="688320" y="2386135"/>
            <a:ext cx="2155488" cy="1906961"/>
          </a:xfrm>
          <a:prstGeom prst="rect">
            <a:avLst/>
          </a:prstGeom>
        </p:spPr>
      </p:pic>
      <p:sp>
        <p:nvSpPr>
          <p:cNvPr id="2" name="Titre 1"/>
          <p:cNvSpPr>
            <a:spLocks noGrp="1"/>
          </p:cNvSpPr>
          <p:nvPr>
            <p:ph type="title"/>
          </p:nvPr>
        </p:nvSpPr>
        <p:spPr>
          <a:xfrm>
            <a:off x="1907704" y="260648"/>
            <a:ext cx="6264696" cy="652934"/>
          </a:xfrm>
        </p:spPr>
        <p:txBody>
          <a:bodyPr>
            <a:normAutofit/>
          </a:bodyPr>
          <a:lstStyle/>
          <a:p>
            <a:pPr algn="l"/>
            <a:r>
              <a:rPr lang="fr-FR" sz="3200" b="1" dirty="0" err="1">
                <a:solidFill>
                  <a:schemeClr val="accent4"/>
                </a:solidFill>
              </a:rPr>
              <a:t>Prospecção</a:t>
            </a:r>
            <a:r>
              <a:rPr lang="fr-FR" sz="3200" b="1" dirty="0">
                <a:solidFill>
                  <a:schemeClr val="accent4"/>
                </a:solidFill>
              </a:rPr>
              <a:t> e </a:t>
            </a:r>
            <a:r>
              <a:rPr lang="fr-FR" sz="3200" b="1" dirty="0" err="1">
                <a:solidFill>
                  <a:schemeClr val="accent4"/>
                </a:solidFill>
              </a:rPr>
              <a:t>Monitorização</a:t>
            </a:r>
            <a:endParaRPr lang="fr-FR" sz="3200" b="1" dirty="0">
              <a:solidFill>
                <a:schemeClr val="accent4"/>
              </a:solidFill>
            </a:endParaRPr>
          </a:p>
        </p:txBody>
      </p:sp>
      <p:sp>
        <p:nvSpPr>
          <p:cNvPr id="8" name="Espace réservé du contenu 2"/>
          <p:cNvSpPr>
            <a:spLocks noGrp="1"/>
          </p:cNvSpPr>
          <p:nvPr>
            <p:ph idx="1"/>
          </p:nvPr>
        </p:nvSpPr>
        <p:spPr>
          <a:xfrm>
            <a:off x="395536" y="1578119"/>
            <a:ext cx="8318831" cy="4525963"/>
          </a:xfrm>
        </p:spPr>
        <p:txBody>
          <a:bodyPr>
            <a:normAutofit/>
          </a:bodyPr>
          <a:lstStyle/>
          <a:p>
            <a:pPr marL="0" indent="0" algn="just">
              <a:buNone/>
            </a:pPr>
            <a:r>
              <a:rPr lang="fr-FR" sz="2200" b="1" u="sng" dirty="0" err="1">
                <a:solidFill>
                  <a:schemeClr val="accent4"/>
                </a:solidFill>
              </a:rPr>
              <a:t>Identificação</a:t>
            </a:r>
            <a:r>
              <a:rPr lang="fr-FR" sz="2200" b="1" u="sng" dirty="0">
                <a:solidFill>
                  <a:schemeClr val="accent4"/>
                </a:solidFill>
              </a:rPr>
              <a:t> da </a:t>
            </a:r>
            <a:r>
              <a:rPr lang="fr-FR" sz="2200" b="1" u="sng" dirty="0" err="1">
                <a:solidFill>
                  <a:schemeClr val="accent4"/>
                </a:solidFill>
              </a:rPr>
              <a:t>cigarrinha</a:t>
            </a:r>
            <a:endParaRPr lang="fr-FR" sz="2200" b="1" u="sng" dirty="0">
              <a:solidFill>
                <a:schemeClr val="accent4"/>
              </a:solidFill>
            </a:endParaRPr>
          </a:p>
          <a:p>
            <a:pPr marL="0" indent="0" algn="just">
              <a:buNone/>
            </a:pPr>
            <a:endParaRPr lang="fr-FR" sz="2200" b="1" u="sng" dirty="0">
              <a:solidFill>
                <a:schemeClr val="accent4"/>
              </a:solidFill>
            </a:endParaRPr>
          </a:p>
          <a:p>
            <a:pPr marL="0" indent="0" algn="just">
              <a:buNone/>
            </a:pPr>
            <a:endParaRPr lang="fr-FR" sz="2200" b="1" u="sng"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15</a:t>
            </a:fld>
            <a:endParaRPr lang="fr-FR" dirty="0"/>
          </a:p>
        </p:txBody>
      </p:sp>
      <p:sp>
        <p:nvSpPr>
          <p:cNvPr id="15" name="ZoneTexte 14"/>
          <p:cNvSpPr txBox="1"/>
          <p:nvPr/>
        </p:nvSpPr>
        <p:spPr>
          <a:xfrm>
            <a:off x="2438228" y="4319518"/>
            <a:ext cx="4135096" cy="261610"/>
          </a:xfrm>
          <a:prstGeom prst="rect">
            <a:avLst/>
          </a:prstGeom>
          <a:noFill/>
        </p:spPr>
        <p:txBody>
          <a:bodyPr wrap="square" rtlCol="0">
            <a:spAutoFit/>
          </a:bodyPr>
          <a:lstStyle/>
          <a:p>
            <a:pPr algn="ctr"/>
            <a:r>
              <a:rPr lang="fr-FR" sz="1100" i="1" dirty="0" err="1"/>
              <a:t>Estágios</a:t>
            </a:r>
            <a:r>
              <a:rPr lang="fr-FR" sz="1100" i="1" dirty="0"/>
              <a:t> </a:t>
            </a:r>
            <a:r>
              <a:rPr lang="fr-FR" sz="1100" i="1" dirty="0" err="1"/>
              <a:t>larvares</a:t>
            </a:r>
            <a:r>
              <a:rPr lang="fr-FR" sz="1100" i="1" dirty="0"/>
              <a:t>: L1 à Esq., L3 no </a:t>
            </a:r>
            <a:r>
              <a:rPr lang="fr-FR" sz="1100" i="1" dirty="0" err="1"/>
              <a:t>centro</a:t>
            </a:r>
            <a:r>
              <a:rPr lang="fr-FR" sz="1100" i="1" dirty="0"/>
              <a:t> e L5 à </a:t>
            </a:r>
            <a:r>
              <a:rPr lang="fr-FR" sz="1100" i="1" dirty="0" err="1"/>
              <a:t>Dir</a:t>
            </a:r>
            <a:r>
              <a:rPr lang="fr-FR" sz="1100" i="1" dirty="0"/>
              <a:t>.</a:t>
            </a:r>
          </a:p>
        </p:txBody>
      </p:sp>
      <p:sp>
        <p:nvSpPr>
          <p:cNvPr id="21" name="Ellipse 20"/>
          <p:cNvSpPr/>
          <p:nvPr/>
        </p:nvSpPr>
        <p:spPr>
          <a:xfrm>
            <a:off x="4716016" y="3717032"/>
            <a:ext cx="360040" cy="360040"/>
          </a:xfrm>
          <a:prstGeom prst="ellipse">
            <a:avLst/>
          </a:pr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6228184" y="3284984"/>
            <a:ext cx="360040" cy="360040"/>
          </a:xfrm>
          <a:prstGeom prst="ellipse">
            <a:avLst/>
          </a:pr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2723898" y="2195572"/>
            <a:ext cx="3583866" cy="369332"/>
          </a:xfrm>
          <a:prstGeom prst="rect">
            <a:avLst/>
          </a:prstGeom>
          <a:solidFill>
            <a:schemeClr val="accent3">
              <a:lumMod val="20000"/>
              <a:lumOff val="80000"/>
            </a:schemeClr>
          </a:solidFill>
          <a:ln>
            <a:solidFill>
              <a:srgbClr val="00B050"/>
            </a:solidFill>
          </a:ln>
        </p:spPr>
        <p:txBody>
          <a:bodyPr wrap="none" rtlCol="0">
            <a:spAutoFit/>
          </a:bodyPr>
          <a:lstStyle/>
          <a:p>
            <a:pPr algn="ctr"/>
            <a:r>
              <a:rPr lang="en-US" dirty="0"/>
              <a:t>2 </a:t>
            </a:r>
            <a:r>
              <a:rPr lang="en-US" dirty="0" err="1"/>
              <a:t>pontos</a:t>
            </a:r>
            <a:r>
              <a:rPr lang="en-US" dirty="0"/>
              <a:t> negros </a:t>
            </a:r>
            <a:r>
              <a:rPr lang="en-US" dirty="0" err="1"/>
              <a:t>simétricos</a:t>
            </a:r>
            <a:r>
              <a:rPr lang="en-US" dirty="0"/>
              <a:t> no </a:t>
            </a:r>
            <a:r>
              <a:rPr lang="en-US" dirty="0" err="1"/>
              <a:t>dorso</a:t>
            </a:r>
            <a:endParaRPr lang="fr-FR" dirty="0"/>
          </a:p>
        </p:txBody>
      </p:sp>
      <p:sp>
        <p:nvSpPr>
          <p:cNvPr id="25" name="ZoneTexte 24"/>
          <p:cNvSpPr txBox="1"/>
          <p:nvPr/>
        </p:nvSpPr>
        <p:spPr>
          <a:xfrm>
            <a:off x="4865816" y="6479758"/>
            <a:ext cx="4135096" cy="261610"/>
          </a:xfrm>
          <a:prstGeom prst="rect">
            <a:avLst/>
          </a:prstGeom>
          <a:noFill/>
        </p:spPr>
        <p:txBody>
          <a:bodyPr wrap="square" rtlCol="0">
            <a:spAutoFit/>
          </a:bodyPr>
          <a:lstStyle/>
          <a:p>
            <a:pPr algn="ctr"/>
            <a:r>
              <a:rPr lang="fr-FR" sz="1100" i="1" dirty="0"/>
              <a:t>Scaphoïdeus titanus</a:t>
            </a:r>
          </a:p>
        </p:txBody>
      </p:sp>
      <p:sp>
        <p:nvSpPr>
          <p:cNvPr id="27" name="Espace réservé du contenu 2"/>
          <p:cNvSpPr txBox="1">
            <a:spLocks/>
          </p:cNvSpPr>
          <p:nvPr/>
        </p:nvSpPr>
        <p:spPr>
          <a:xfrm>
            <a:off x="509015" y="4847285"/>
            <a:ext cx="4456112" cy="20280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200" dirty="0" err="1"/>
              <a:t>Coloração</a:t>
            </a:r>
            <a:r>
              <a:rPr lang="en-US" sz="2200" dirty="0"/>
              <a:t> </a:t>
            </a:r>
            <a:r>
              <a:rPr lang="en-US" sz="2200" dirty="0" err="1"/>
              <a:t>castanha</a:t>
            </a:r>
            <a:endParaRPr lang="en-US" sz="2200" dirty="0"/>
          </a:p>
          <a:p>
            <a:pPr algn="just"/>
            <a:r>
              <a:rPr lang="en-US" sz="2200" dirty="0" err="1"/>
              <a:t>Tamanho</a:t>
            </a:r>
            <a:r>
              <a:rPr lang="en-US" sz="2200" dirty="0"/>
              <a:t> entre 4.8 e  5.8 mm</a:t>
            </a:r>
          </a:p>
          <a:p>
            <a:pPr algn="just"/>
            <a:r>
              <a:rPr lang="en-US" sz="2200" dirty="0"/>
              <a:t>3 </a:t>
            </a:r>
            <a:r>
              <a:rPr lang="en-US" sz="2200" dirty="0" err="1"/>
              <a:t>bandas</a:t>
            </a:r>
            <a:r>
              <a:rPr lang="en-US" sz="2200" dirty="0"/>
              <a:t> </a:t>
            </a:r>
            <a:r>
              <a:rPr lang="en-US" sz="2200" dirty="0" err="1"/>
              <a:t>na</a:t>
            </a:r>
            <a:r>
              <a:rPr lang="en-US" sz="2200" dirty="0"/>
              <a:t> </a:t>
            </a:r>
            <a:r>
              <a:rPr lang="en-US" sz="2200" dirty="0" err="1"/>
              <a:t>cabeça</a:t>
            </a:r>
            <a:r>
              <a:rPr lang="en-US" sz="2200" dirty="0"/>
              <a:t> </a:t>
            </a:r>
            <a:r>
              <a:rPr lang="en-US" sz="2200" dirty="0" err="1"/>
              <a:t>em</a:t>
            </a:r>
            <a:r>
              <a:rPr lang="en-US" sz="2200" dirty="0"/>
              <a:t> </a:t>
            </a:r>
            <a:r>
              <a:rPr lang="en-US" sz="2200" dirty="0" err="1"/>
              <a:t>fêmeas</a:t>
            </a:r>
            <a:endParaRPr lang="en-US" sz="2200" dirty="0"/>
          </a:p>
        </p:txBody>
      </p:sp>
      <p:pic>
        <p:nvPicPr>
          <p:cNvPr id="19" name="Image 18"/>
          <p:cNvPicPr/>
          <p:nvPr/>
        </p:nvPicPr>
        <p:blipFill rotWithShape="1">
          <a:blip r:embed="rId6" cstate="print">
            <a:extLst>
              <a:ext uri="{28A0092B-C50C-407E-A947-70E740481C1C}">
                <a14:useLocalDpi xmlns:a14="http://schemas.microsoft.com/office/drawing/2010/main" val="0"/>
              </a:ext>
            </a:extLst>
          </a:blip>
          <a:srcRect l="8764" r="9295"/>
          <a:stretch/>
        </p:blipFill>
        <p:spPr bwMode="auto">
          <a:xfrm rot="16200000">
            <a:off x="6102025" y="4743001"/>
            <a:ext cx="1751459" cy="1669210"/>
          </a:xfrm>
          <a:prstGeom prst="rect">
            <a:avLst/>
          </a:prstGeom>
          <a:ln>
            <a:noFill/>
          </a:ln>
          <a:extLst>
            <a:ext uri="{53640926-AAD7-44D8-BBD7-CCE9431645EC}">
              <a14:shadowObscured xmlns:a14="http://schemas.microsoft.com/office/drawing/2010/main"/>
            </a:ext>
          </a:extLst>
        </p:spPr>
      </p:pic>
      <p:sp>
        <p:nvSpPr>
          <p:cNvPr id="24" name="Ellipse 23"/>
          <p:cNvSpPr/>
          <p:nvPr/>
        </p:nvSpPr>
        <p:spPr>
          <a:xfrm>
            <a:off x="1547664" y="2780928"/>
            <a:ext cx="360040" cy="360040"/>
          </a:xfrm>
          <a:prstGeom prst="ellipse">
            <a:avLst/>
          </a:pr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31775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fr-FR" sz="3200" b="1" dirty="0" err="1">
                <a:solidFill>
                  <a:schemeClr val="accent4"/>
                </a:solidFill>
              </a:rPr>
              <a:t>Prospecção</a:t>
            </a:r>
            <a:r>
              <a:rPr lang="fr-FR" sz="3200" b="1" dirty="0">
                <a:solidFill>
                  <a:schemeClr val="accent4"/>
                </a:solidFill>
              </a:rPr>
              <a:t> e </a:t>
            </a:r>
            <a:r>
              <a:rPr lang="fr-FR" sz="3200" b="1" dirty="0" err="1">
                <a:solidFill>
                  <a:schemeClr val="accent4"/>
                </a:solidFill>
              </a:rPr>
              <a:t>Monitorização</a:t>
            </a:r>
            <a:endParaRPr lang="fr-FR" sz="3200" b="1" dirty="0">
              <a:solidFill>
                <a:schemeClr val="accent4"/>
              </a:solidFill>
            </a:endParaRPr>
          </a:p>
        </p:txBody>
      </p:sp>
      <p:sp>
        <p:nvSpPr>
          <p:cNvPr id="14" name="Espace réservé du contenu 2"/>
          <p:cNvSpPr>
            <a:spLocks noGrp="1"/>
          </p:cNvSpPr>
          <p:nvPr>
            <p:ph idx="1"/>
          </p:nvPr>
        </p:nvSpPr>
        <p:spPr>
          <a:xfrm>
            <a:off x="395536" y="1578119"/>
            <a:ext cx="8318831" cy="4525963"/>
          </a:xfrm>
        </p:spPr>
        <p:txBody>
          <a:bodyPr>
            <a:normAutofit/>
          </a:bodyPr>
          <a:lstStyle/>
          <a:p>
            <a:pPr marL="0" indent="0" algn="just">
              <a:buNone/>
            </a:pPr>
            <a:r>
              <a:rPr lang="fr-FR" sz="2200" b="1" u="sng" dirty="0" err="1">
                <a:solidFill>
                  <a:schemeClr val="accent4"/>
                </a:solidFill>
              </a:rPr>
              <a:t>Identificação</a:t>
            </a:r>
            <a:r>
              <a:rPr lang="fr-FR" sz="2200" b="1" u="sng" dirty="0">
                <a:solidFill>
                  <a:schemeClr val="accent4"/>
                </a:solidFill>
              </a:rPr>
              <a:t> da </a:t>
            </a:r>
            <a:r>
              <a:rPr lang="fr-FR" sz="2200" b="1" u="sng" dirty="0" err="1">
                <a:solidFill>
                  <a:schemeClr val="accent4"/>
                </a:solidFill>
              </a:rPr>
              <a:t>cigarrinha</a:t>
            </a:r>
            <a:endParaRPr lang="fr-FR" sz="2200" b="1" u="sng" dirty="0">
              <a:solidFill>
                <a:schemeClr val="accent4"/>
              </a:solidFill>
            </a:endParaRPr>
          </a:p>
          <a:p>
            <a:pPr marL="0" indent="0" algn="just">
              <a:buNone/>
            </a:pPr>
            <a:endParaRPr lang="en-US" sz="2200" dirty="0"/>
          </a:p>
          <a:p>
            <a:pPr algn="just"/>
            <a:r>
              <a:rPr lang="pt-PT" sz="2200" dirty="0"/>
              <a:t>Possível desde o 1º estágio </a:t>
            </a:r>
            <a:r>
              <a:rPr lang="pt-PT" sz="2200" dirty="0" err="1"/>
              <a:t>ninfal</a:t>
            </a:r>
            <a:r>
              <a:rPr lang="pt-PT" sz="2200" dirty="0"/>
              <a:t> por técnicos treinados</a:t>
            </a:r>
          </a:p>
          <a:p>
            <a:pPr algn="just"/>
            <a:endParaRPr lang="en-US" sz="2200" dirty="0"/>
          </a:p>
          <a:p>
            <a:pPr algn="just"/>
            <a:r>
              <a:rPr lang="en-US" sz="2200" dirty="0" err="1"/>
              <a:t>Inspecção</a:t>
            </a:r>
            <a:r>
              <a:rPr lang="en-US" sz="2200" dirty="0"/>
              <a:t> </a:t>
            </a:r>
            <a:r>
              <a:rPr lang="en-US" sz="2200" dirty="0" err="1"/>
              <a:t>em</a:t>
            </a:r>
            <a:r>
              <a:rPr lang="en-US" sz="2200" dirty="0"/>
              <a:t> 100 a 200 </a:t>
            </a:r>
            <a:r>
              <a:rPr lang="en-US" sz="2200" dirty="0" err="1"/>
              <a:t>folhas</a:t>
            </a:r>
            <a:r>
              <a:rPr lang="en-US" sz="2200" dirty="0"/>
              <a:t>, </a:t>
            </a:r>
            <a:r>
              <a:rPr lang="en-US" sz="2200" dirty="0" err="1"/>
              <a:t>em</a:t>
            </a:r>
            <a:r>
              <a:rPr lang="en-US" sz="2200" dirty="0"/>
              <a:t> </a:t>
            </a:r>
            <a:r>
              <a:rPr lang="en-US" sz="2200" dirty="0" err="1"/>
              <a:t>ladrões</a:t>
            </a:r>
            <a:r>
              <a:rPr lang="en-US" sz="2200" dirty="0"/>
              <a:t> </a:t>
            </a:r>
            <a:r>
              <a:rPr lang="en-US" sz="2200" dirty="0" err="1"/>
              <a:t>ou</a:t>
            </a:r>
            <a:r>
              <a:rPr lang="en-US" sz="2200" dirty="0"/>
              <a:t> </a:t>
            </a:r>
            <a:r>
              <a:rPr lang="en-US" sz="2200" dirty="0" err="1"/>
              <a:t>folhas</a:t>
            </a:r>
            <a:r>
              <a:rPr lang="en-US" sz="2200" dirty="0"/>
              <a:t> da base</a:t>
            </a:r>
          </a:p>
          <a:p>
            <a:pPr algn="just"/>
            <a:endParaRPr lang="en-US" sz="2200" dirty="0"/>
          </a:p>
          <a:p>
            <a:pPr algn="just"/>
            <a:r>
              <a:rPr lang="en-US" sz="2200" dirty="0" err="1"/>
              <a:t>Armadilhas</a:t>
            </a:r>
            <a:r>
              <a:rPr lang="en-US" sz="2200" dirty="0"/>
              <a:t> </a:t>
            </a:r>
            <a:r>
              <a:rPr lang="en-US" sz="2200" dirty="0" err="1"/>
              <a:t>cromotrópicas</a:t>
            </a:r>
            <a:r>
              <a:rPr lang="en-US" sz="2200" dirty="0"/>
              <a:t> para </a:t>
            </a:r>
          </a:p>
          <a:p>
            <a:pPr marL="0" indent="0" algn="just">
              <a:buNone/>
            </a:pPr>
            <a:r>
              <a:rPr lang="en-US" sz="2200" dirty="0" err="1"/>
              <a:t>captura</a:t>
            </a:r>
            <a:r>
              <a:rPr lang="en-US" sz="2200" dirty="0"/>
              <a:t> de </a:t>
            </a:r>
            <a:r>
              <a:rPr lang="en-US" sz="2200" dirty="0" err="1"/>
              <a:t>adultos</a:t>
            </a:r>
            <a:r>
              <a:rPr lang="en-US" sz="2200" dirty="0"/>
              <a:t> de </a:t>
            </a:r>
          </a:p>
          <a:p>
            <a:pPr marL="0" indent="0" algn="just">
              <a:buNone/>
            </a:pPr>
            <a:r>
              <a:rPr lang="en-US" sz="2200" dirty="0" err="1"/>
              <a:t>cigarrinha</a:t>
            </a:r>
            <a:r>
              <a:rPr lang="en-US" sz="2200" dirty="0"/>
              <a:t> </a:t>
            </a:r>
            <a:r>
              <a:rPr lang="en-US" sz="2200" dirty="0" err="1"/>
              <a:t>em</a:t>
            </a:r>
            <a:r>
              <a:rPr lang="en-US" sz="2200" dirty="0"/>
              <a:t> </a:t>
            </a:r>
            <a:r>
              <a:rPr lang="en-US" sz="2200" dirty="0" err="1"/>
              <a:t>parcelas</a:t>
            </a:r>
            <a:r>
              <a:rPr lang="en-US" sz="2200" dirty="0"/>
              <a:t> </a:t>
            </a:r>
            <a:r>
              <a:rPr lang="en-US" sz="2200" dirty="0" err="1"/>
              <a:t>ou</a:t>
            </a:r>
            <a:r>
              <a:rPr lang="en-US" sz="2200" dirty="0"/>
              <a:t> </a:t>
            </a:r>
          </a:p>
          <a:p>
            <a:pPr marL="0" indent="0" algn="just">
              <a:buNone/>
            </a:pPr>
            <a:r>
              <a:rPr lang="en-US" sz="2200" dirty="0" err="1"/>
              <a:t>perto</a:t>
            </a:r>
            <a:r>
              <a:rPr lang="en-US" sz="2200" dirty="0"/>
              <a:t> de </a:t>
            </a:r>
            <a:r>
              <a:rPr lang="en-US" sz="2200" dirty="0" err="1"/>
              <a:t>vinhas</a:t>
            </a:r>
            <a:r>
              <a:rPr lang="en-US" sz="2200" dirty="0"/>
              <a:t> </a:t>
            </a:r>
            <a:r>
              <a:rPr lang="en-US" sz="2200" dirty="0" err="1"/>
              <a:t>abandonadas</a:t>
            </a:r>
            <a:endParaRPr lang="en-US" sz="2200" dirty="0"/>
          </a:p>
          <a:p>
            <a:pPr marL="0" indent="0" algn="just">
              <a:buNone/>
            </a:pPr>
            <a:r>
              <a:rPr lang="en-US" sz="2200" dirty="0"/>
              <a:t>	</a:t>
            </a:r>
            <a:endParaRPr lang="fr-FR" sz="2200"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16</a:t>
            </a:fld>
            <a:endParaRPr lang="fr-FR" dirty="0"/>
          </a:p>
        </p:txBody>
      </p:sp>
      <p:pic>
        <p:nvPicPr>
          <p:cNvPr id="8194" name="Picture 2" descr="P:\INVA PROTECT\Photos\Photos pièges\Haut Rhin\EGU\EGU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727" t="22514" r="34740" b="58596"/>
          <a:stretch/>
        </p:blipFill>
        <p:spPr bwMode="auto">
          <a:xfrm>
            <a:off x="4584361" y="3633884"/>
            <a:ext cx="3551124" cy="2256848"/>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4892580" y="5890732"/>
            <a:ext cx="3532346" cy="261610"/>
          </a:xfrm>
          <a:prstGeom prst="rect">
            <a:avLst/>
          </a:prstGeom>
          <a:noFill/>
        </p:spPr>
        <p:txBody>
          <a:bodyPr wrap="square" rtlCol="0">
            <a:spAutoFit/>
          </a:bodyPr>
          <a:lstStyle/>
          <a:p>
            <a:pPr algn="ctr"/>
            <a:r>
              <a:rPr lang="fr-FR" sz="1100" i="1" dirty="0" err="1"/>
              <a:t>Armadilha</a:t>
            </a:r>
            <a:r>
              <a:rPr lang="fr-FR" sz="1100" i="1" dirty="0"/>
              <a:t> </a:t>
            </a:r>
            <a:r>
              <a:rPr lang="fr-FR" sz="1100" i="1" dirty="0" err="1"/>
              <a:t>cromotrópica</a:t>
            </a:r>
            <a:r>
              <a:rPr lang="fr-FR" sz="1100" i="1" dirty="0"/>
              <a:t>, IFV</a:t>
            </a:r>
          </a:p>
        </p:txBody>
      </p:sp>
    </p:spTree>
    <p:extLst>
      <p:ext uri="{BB962C8B-B14F-4D97-AF65-F5344CB8AC3E}">
        <p14:creationId xmlns:p14="http://schemas.microsoft.com/office/powerpoint/2010/main" val="205031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fontScale="90000"/>
          </a:bodyPr>
          <a:lstStyle/>
          <a:p>
            <a:pPr algn="l"/>
            <a:r>
              <a:rPr lang="fr-FR" sz="3200" b="1" dirty="0" err="1">
                <a:solidFill>
                  <a:schemeClr val="accent4"/>
                </a:solidFill>
              </a:rPr>
              <a:t>Práticas</a:t>
            </a:r>
            <a:r>
              <a:rPr lang="fr-FR" sz="3200" b="1" dirty="0">
                <a:solidFill>
                  <a:schemeClr val="accent4"/>
                </a:solidFill>
              </a:rPr>
              <a:t> </a:t>
            </a:r>
            <a:r>
              <a:rPr lang="fr-FR" sz="3200" b="1" dirty="0" err="1">
                <a:solidFill>
                  <a:schemeClr val="accent4"/>
                </a:solidFill>
              </a:rPr>
              <a:t>atípicas</a:t>
            </a:r>
            <a:r>
              <a:rPr lang="fr-FR" sz="3200" b="1" dirty="0">
                <a:solidFill>
                  <a:schemeClr val="accent4"/>
                </a:solidFill>
              </a:rPr>
              <a:t> </a:t>
            </a:r>
            <a:r>
              <a:rPr lang="fr-FR" sz="3200" b="1" dirty="0" err="1">
                <a:solidFill>
                  <a:schemeClr val="accent4"/>
                </a:solidFill>
              </a:rPr>
              <a:t>implementadas</a:t>
            </a:r>
            <a:r>
              <a:rPr lang="fr-FR" sz="3200" b="1" dirty="0">
                <a:solidFill>
                  <a:schemeClr val="accent4"/>
                </a:solidFill>
              </a:rPr>
              <a:t> pelos </a:t>
            </a:r>
            <a:r>
              <a:rPr lang="fr-FR" sz="3200" b="1" dirty="0" err="1">
                <a:solidFill>
                  <a:schemeClr val="accent4"/>
                </a:solidFill>
              </a:rPr>
              <a:t>viticultores</a:t>
            </a:r>
            <a:r>
              <a:rPr lang="fr-FR" sz="3200" b="1" dirty="0">
                <a:solidFill>
                  <a:schemeClr val="accent4"/>
                </a:solidFill>
              </a:rPr>
              <a:t> para </a:t>
            </a:r>
            <a:r>
              <a:rPr lang="fr-FR" sz="3200" b="1" dirty="0" err="1">
                <a:solidFill>
                  <a:schemeClr val="accent4"/>
                </a:solidFill>
              </a:rPr>
              <a:t>controlo</a:t>
            </a:r>
            <a:r>
              <a:rPr lang="fr-FR" sz="3200" b="1" dirty="0">
                <a:solidFill>
                  <a:schemeClr val="accent4"/>
                </a:solidFill>
              </a:rPr>
              <a:t> do </a:t>
            </a:r>
            <a:r>
              <a:rPr lang="fr-FR" sz="3200" b="1" dirty="0" err="1">
                <a:solidFill>
                  <a:schemeClr val="accent4"/>
                </a:solidFill>
              </a:rPr>
              <a:t>vector</a:t>
            </a:r>
            <a:endParaRPr lang="fr-FR" sz="3200" b="1" dirty="0">
              <a:solidFill>
                <a:schemeClr val="accent4"/>
              </a:solidFill>
            </a:endParaRPr>
          </a:p>
        </p:txBody>
      </p:sp>
      <p:sp>
        <p:nvSpPr>
          <p:cNvPr id="14" name="Espace réservé du contenu 2"/>
          <p:cNvSpPr>
            <a:spLocks noGrp="1"/>
          </p:cNvSpPr>
          <p:nvPr>
            <p:ph idx="1"/>
          </p:nvPr>
        </p:nvSpPr>
        <p:spPr>
          <a:xfrm>
            <a:off x="332207" y="1700808"/>
            <a:ext cx="8318831" cy="4752528"/>
          </a:xfrm>
        </p:spPr>
        <p:txBody>
          <a:bodyPr>
            <a:normAutofit/>
          </a:bodyPr>
          <a:lstStyle/>
          <a:p>
            <a:pPr marL="0" indent="0" algn="ctr">
              <a:buNone/>
            </a:pPr>
            <a:r>
              <a:rPr lang="fr-FR" sz="2400" b="1" u="sng" dirty="0" err="1">
                <a:solidFill>
                  <a:srgbClr val="C00000"/>
                </a:solidFill>
              </a:rPr>
              <a:t>Podem</a:t>
            </a:r>
            <a:r>
              <a:rPr lang="fr-FR" sz="2400" b="1" u="sng" dirty="0">
                <a:solidFill>
                  <a:srgbClr val="C00000"/>
                </a:solidFill>
              </a:rPr>
              <a:t> </a:t>
            </a:r>
            <a:r>
              <a:rPr lang="fr-FR" sz="2400" b="1" u="sng" dirty="0" err="1">
                <a:solidFill>
                  <a:srgbClr val="C00000"/>
                </a:solidFill>
              </a:rPr>
              <a:t>ser</a:t>
            </a:r>
            <a:r>
              <a:rPr lang="fr-FR" sz="2400" b="1" u="sng" dirty="0">
                <a:solidFill>
                  <a:srgbClr val="C00000"/>
                </a:solidFill>
              </a:rPr>
              <a:t> </a:t>
            </a:r>
            <a:r>
              <a:rPr lang="fr-FR" sz="2400" b="1" u="sng" dirty="0" err="1">
                <a:solidFill>
                  <a:srgbClr val="C00000"/>
                </a:solidFill>
              </a:rPr>
              <a:t>usados</a:t>
            </a:r>
            <a:r>
              <a:rPr lang="fr-FR" sz="2400" b="1" u="sng" dirty="0">
                <a:solidFill>
                  <a:srgbClr val="C00000"/>
                </a:solidFill>
              </a:rPr>
              <a:t> </a:t>
            </a:r>
            <a:r>
              <a:rPr lang="fr-FR" sz="2400" b="1" u="sng" dirty="0" err="1">
                <a:solidFill>
                  <a:srgbClr val="C00000"/>
                </a:solidFill>
              </a:rPr>
              <a:t>como</a:t>
            </a:r>
            <a:r>
              <a:rPr lang="fr-FR" sz="2400" b="1" u="sng" dirty="0">
                <a:solidFill>
                  <a:srgbClr val="C00000"/>
                </a:solidFill>
              </a:rPr>
              <a:t> </a:t>
            </a:r>
            <a:r>
              <a:rPr lang="fr-FR" sz="2400" b="1" u="sng" dirty="0" err="1">
                <a:solidFill>
                  <a:srgbClr val="C00000"/>
                </a:solidFill>
              </a:rPr>
              <a:t>complemento</a:t>
            </a:r>
            <a:r>
              <a:rPr lang="fr-FR" sz="2400" b="1" u="sng" dirty="0">
                <a:solidFill>
                  <a:srgbClr val="C00000"/>
                </a:solidFill>
              </a:rPr>
              <a:t> ao </a:t>
            </a:r>
            <a:r>
              <a:rPr lang="fr-FR" sz="2400" b="1" u="sng" dirty="0" err="1">
                <a:solidFill>
                  <a:srgbClr val="C00000"/>
                </a:solidFill>
              </a:rPr>
              <a:t>tratamento</a:t>
            </a:r>
            <a:r>
              <a:rPr lang="fr-FR" sz="2400" b="1" u="sng" dirty="0">
                <a:solidFill>
                  <a:srgbClr val="C00000"/>
                </a:solidFill>
              </a:rPr>
              <a:t> </a:t>
            </a:r>
            <a:r>
              <a:rPr lang="fr-FR" sz="2400" b="1" u="sng" dirty="0" err="1">
                <a:solidFill>
                  <a:srgbClr val="C00000"/>
                </a:solidFill>
              </a:rPr>
              <a:t>químico</a:t>
            </a:r>
            <a:r>
              <a:rPr lang="fr-FR" sz="2400" b="1" u="sng" dirty="0">
                <a:solidFill>
                  <a:srgbClr val="C00000"/>
                </a:solidFill>
              </a:rPr>
              <a:t>, mas </a:t>
            </a:r>
            <a:r>
              <a:rPr lang="fr-FR" sz="2400" b="1" u="sng" dirty="0" err="1">
                <a:solidFill>
                  <a:srgbClr val="C00000"/>
                </a:solidFill>
              </a:rPr>
              <a:t>não</a:t>
            </a:r>
            <a:r>
              <a:rPr lang="fr-FR" sz="2400" b="1" u="sng" dirty="0">
                <a:solidFill>
                  <a:srgbClr val="C00000"/>
                </a:solidFill>
              </a:rPr>
              <a:t> </a:t>
            </a:r>
            <a:r>
              <a:rPr lang="fr-FR" sz="2400" b="1" u="sng" dirty="0" err="1">
                <a:solidFill>
                  <a:srgbClr val="C00000"/>
                </a:solidFill>
              </a:rPr>
              <a:t>podem</a:t>
            </a:r>
            <a:r>
              <a:rPr lang="fr-FR" sz="2400" b="1" u="sng" dirty="0">
                <a:solidFill>
                  <a:srgbClr val="C00000"/>
                </a:solidFill>
              </a:rPr>
              <a:t> </a:t>
            </a:r>
            <a:r>
              <a:rPr lang="fr-FR" sz="2400" b="1" u="sng" dirty="0" err="1">
                <a:solidFill>
                  <a:srgbClr val="C00000"/>
                </a:solidFill>
              </a:rPr>
              <a:t>substítui-lo</a:t>
            </a:r>
            <a:endParaRPr lang="fr-FR" sz="2400" b="1" u="sng" dirty="0">
              <a:solidFill>
                <a:srgbClr val="C00000"/>
              </a:solidFill>
            </a:endParaRPr>
          </a:p>
          <a:p>
            <a:pPr marL="0" indent="0" algn="just">
              <a:buNone/>
            </a:pPr>
            <a:endParaRPr lang="fr-FR" sz="2200" b="1" u="sng" dirty="0">
              <a:solidFill>
                <a:srgbClr val="C00000"/>
              </a:solidFill>
            </a:endParaRPr>
          </a:p>
          <a:p>
            <a:pPr marL="0" indent="0" algn="just">
              <a:buNone/>
            </a:pPr>
            <a:r>
              <a:rPr lang="fr-FR" sz="2200" b="1" u="sng" dirty="0" err="1">
                <a:solidFill>
                  <a:schemeClr val="accent4"/>
                </a:solidFill>
              </a:rPr>
              <a:t>Aplicação</a:t>
            </a:r>
            <a:r>
              <a:rPr lang="fr-FR" sz="2200" b="1" u="sng" dirty="0">
                <a:solidFill>
                  <a:schemeClr val="accent4"/>
                </a:solidFill>
              </a:rPr>
              <a:t> de </a:t>
            </a:r>
            <a:r>
              <a:rPr lang="fr-FR" sz="2200" b="1" u="sng" dirty="0" err="1">
                <a:solidFill>
                  <a:schemeClr val="accent4"/>
                </a:solidFill>
              </a:rPr>
              <a:t>óleo</a:t>
            </a:r>
            <a:r>
              <a:rPr lang="fr-FR" sz="2200" b="1" u="sng" dirty="0">
                <a:solidFill>
                  <a:schemeClr val="accent4"/>
                </a:solidFill>
              </a:rPr>
              <a:t> de </a:t>
            </a:r>
            <a:r>
              <a:rPr lang="fr-FR" sz="2200" b="1" u="sng" dirty="0" err="1">
                <a:solidFill>
                  <a:schemeClr val="accent4"/>
                </a:solidFill>
              </a:rPr>
              <a:t>laranja</a:t>
            </a:r>
            <a:endParaRPr lang="fr-FR" sz="2200" b="1" u="sng" dirty="0">
              <a:solidFill>
                <a:schemeClr val="accent4"/>
              </a:solidFill>
            </a:endParaRPr>
          </a:p>
          <a:p>
            <a:pPr marL="0" indent="0" algn="just">
              <a:buNone/>
            </a:pPr>
            <a:r>
              <a:rPr lang="fr-FR" sz="2200" dirty="0"/>
              <a:t>	- </a:t>
            </a:r>
            <a:r>
              <a:rPr lang="fr-FR" sz="2200" dirty="0" err="1"/>
              <a:t>Não</a:t>
            </a:r>
            <a:r>
              <a:rPr lang="fr-FR" sz="2200" dirty="0"/>
              <a:t> </a:t>
            </a:r>
            <a:r>
              <a:rPr lang="fr-FR" sz="2200" dirty="0" err="1"/>
              <a:t>registrado</a:t>
            </a:r>
            <a:r>
              <a:rPr lang="fr-FR" sz="2200" dirty="0"/>
              <a:t> </a:t>
            </a:r>
            <a:r>
              <a:rPr lang="fr-FR" sz="2200" dirty="0" err="1"/>
              <a:t>como</a:t>
            </a:r>
            <a:r>
              <a:rPr lang="fr-FR" sz="2200" dirty="0"/>
              <a:t> </a:t>
            </a:r>
            <a:r>
              <a:rPr lang="fr-FR" sz="2200" dirty="0" err="1"/>
              <a:t>insecticida</a:t>
            </a:r>
            <a:endParaRPr lang="fr-FR" sz="2200" dirty="0"/>
          </a:p>
          <a:p>
            <a:pPr marL="0" indent="0" algn="just">
              <a:buNone/>
            </a:pPr>
            <a:r>
              <a:rPr lang="fr-FR" sz="2200" dirty="0"/>
              <a:t>	- </a:t>
            </a:r>
            <a:r>
              <a:rPr lang="fr-FR" sz="2200" dirty="0" err="1"/>
              <a:t>Dessecação</a:t>
            </a:r>
            <a:r>
              <a:rPr lang="fr-FR" sz="2200" dirty="0"/>
              <a:t> </a:t>
            </a:r>
            <a:r>
              <a:rPr lang="fr-FR" sz="2200" dirty="0" err="1"/>
              <a:t>das</a:t>
            </a:r>
            <a:r>
              <a:rPr lang="fr-FR" sz="2200" dirty="0"/>
              <a:t> </a:t>
            </a:r>
            <a:r>
              <a:rPr lang="fr-FR" sz="2200" dirty="0" err="1"/>
              <a:t>ninfas</a:t>
            </a:r>
            <a:endParaRPr lang="fr-FR" sz="2200" dirty="0"/>
          </a:p>
          <a:p>
            <a:pPr marL="0" indent="0" algn="just">
              <a:buNone/>
            </a:pPr>
            <a:r>
              <a:rPr lang="fr-FR" sz="2200" dirty="0"/>
              <a:t>	- </a:t>
            </a:r>
            <a:r>
              <a:rPr lang="fr-FR" sz="2200" dirty="0" err="1"/>
              <a:t>Efeitos</a:t>
            </a:r>
            <a:r>
              <a:rPr lang="fr-FR" sz="2200" dirty="0"/>
              <a:t> </a:t>
            </a:r>
            <a:r>
              <a:rPr lang="fr-FR" sz="2200" dirty="0" err="1"/>
              <a:t>secundários</a:t>
            </a:r>
            <a:endParaRPr lang="fr-FR" sz="2200" dirty="0"/>
          </a:p>
          <a:p>
            <a:pPr marL="0" indent="0" algn="just">
              <a:buNone/>
            </a:pPr>
            <a:endParaRPr lang="fr-FR" sz="2200" dirty="0"/>
          </a:p>
          <a:p>
            <a:pPr marL="0" indent="0" algn="just">
              <a:buNone/>
            </a:pPr>
            <a:r>
              <a:rPr lang="en-US" sz="2200" b="1" u="sng" dirty="0" err="1">
                <a:solidFill>
                  <a:schemeClr val="accent4"/>
                </a:solidFill>
              </a:rPr>
              <a:t>Aplicação</a:t>
            </a:r>
            <a:r>
              <a:rPr lang="en-US" sz="2200" b="1" u="sng" dirty="0">
                <a:solidFill>
                  <a:schemeClr val="accent4"/>
                </a:solidFill>
              </a:rPr>
              <a:t> de </a:t>
            </a:r>
            <a:r>
              <a:rPr lang="en-US" sz="2200" b="1" u="sng" dirty="0" err="1">
                <a:solidFill>
                  <a:schemeClr val="accent4"/>
                </a:solidFill>
              </a:rPr>
              <a:t>Caulino</a:t>
            </a:r>
            <a:endParaRPr lang="en-US" sz="2200" b="1" u="sng" dirty="0">
              <a:solidFill>
                <a:schemeClr val="accent4"/>
              </a:solidFill>
            </a:endParaRPr>
          </a:p>
          <a:p>
            <a:pPr marL="0" indent="0" algn="just">
              <a:buNone/>
            </a:pPr>
            <a:r>
              <a:rPr lang="en-US" sz="2200" dirty="0"/>
              <a:t>	- </a:t>
            </a:r>
            <a:r>
              <a:rPr lang="en-US" sz="2200" dirty="0" err="1"/>
              <a:t>Mortalidade</a:t>
            </a:r>
            <a:r>
              <a:rPr lang="en-US" sz="2200" dirty="0"/>
              <a:t> </a:t>
            </a:r>
            <a:r>
              <a:rPr lang="en-US" sz="2200" dirty="0" err="1"/>
              <a:t>em</a:t>
            </a:r>
            <a:r>
              <a:rPr lang="en-US" sz="2200" dirty="0"/>
              <a:t> </a:t>
            </a:r>
            <a:r>
              <a:rPr lang="en-US" sz="2200" dirty="0" err="1"/>
              <a:t>ninfas</a:t>
            </a:r>
            <a:r>
              <a:rPr lang="en-US" sz="2200" dirty="0"/>
              <a:t> e </a:t>
            </a:r>
            <a:r>
              <a:rPr lang="en-US" sz="2200" dirty="0" err="1"/>
              <a:t>adultos</a:t>
            </a:r>
            <a:endParaRPr lang="en-US" sz="2200"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17</a:t>
            </a:fld>
            <a:endParaRPr lang="fr-FR" dirty="0"/>
          </a:p>
        </p:txBody>
      </p:sp>
      <p:sp>
        <p:nvSpPr>
          <p:cNvPr id="3" name="Rectangle 1"/>
          <p:cNvSpPr>
            <a:spLocks noChangeArrowheads="1"/>
          </p:cNvSpPr>
          <p:nvPr/>
        </p:nvSpPr>
        <p:spPr bwMode="auto">
          <a:xfrm rot="1617768">
            <a:off x="5725177" y="3849242"/>
            <a:ext cx="2483768" cy="861774"/>
          </a:xfrm>
          <a:prstGeom prst="rect">
            <a:avLst/>
          </a:prstGeom>
          <a:solidFill>
            <a:srgbClr val="FFFFFF"/>
          </a:solidFill>
          <a:ln w="127000" cmpd="dbl">
            <a:solidFill>
              <a:srgbClr val="C00000">
                <a:alpha val="50000"/>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a:ln>
                  <a:noFill/>
                </a:ln>
                <a:solidFill>
                  <a:srgbClr val="C00000"/>
                </a:solidFill>
                <a:effectLst/>
                <a:latin typeface="inherit"/>
                <a:cs typeface="Arial" pitchFamily="34" charset="0"/>
              </a:rPr>
              <a:t>Sem </a:t>
            </a:r>
            <a:r>
              <a:rPr kumimoji="0" lang="fr-FR" sz="2800" b="1" i="0" u="none" strike="noStrike" cap="none" normalizeH="0" baseline="0" dirty="0" err="1">
                <a:ln>
                  <a:noFill/>
                </a:ln>
                <a:solidFill>
                  <a:srgbClr val="C00000"/>
                </a:solidFill>
                <a:effectLst/>
                <a:latin typeface="inherit"/>
                <a:cs typeface="Arial" pitchFamily="34" charset="0"/>
              </a:rPr>
              <a:t>aprovação</a:t>
            </a:r>
            <a:endParaRPr lang="fr-FR" sz="2800" b="1" dirty="0">
              <a:solidFill>
                <a:srgbClr val="C00000"/>
              </a:solidFill>
              <a:latin typeface="inheri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err="1">
                <a:ln>
                  <a:noFill/>
                </a:ln>
                <a:solidFill>
                  <a:srgbClr val="C00000"/>
                </a:solidFill>
                <a:effectLst/>
                <a:latin typeface="inherit"/>
                <a:cs typeface="Arial" pitchFamily="34" charset="0"/>
              </a:rPr>
              <a:t>científica</a:t>
            </a:r>
            <a:endParaRPr kumimoji="0" lang="fr-FR" sz="2800" b="1" i="0" u="none" strike="noStrike" cap="none" normalizeH="0" baseline="0" dirty="0">
              <a:ln>
                <a:noFill/>
              </a:ln>
              <a:solidFill>
                <a:srgbClr val="C00000"/>
              </a:solidFill>
              <a:effectLst/>
              <a:latin typeface="Arial" pitchFamily="34" charset="0"/>
              <a:cs typeface="Arial" pitchFamily="34" charset="0"/>
            </a:endParaRPr>
          </a:p>
        </p:txBody>
      </p:sp>
    </p:spTree>
    <p:extLst>
      <p:ext uri="{BB962C8B-B14F-4D97-AF65-F5344CB8AC3E}">
        <p14:creationId xmlns:p14="http://schemas.microsoft.com/office/powerpoint/2010/main" val="1275578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fr-FR" sz="3200" b="1" dirty="0" err="1">
                <a:solidFill>
                  <a:schemeClr val="accent4"/>
                </a:solidFill>
              </a:rPr>
              <a:t>Gestão</a:t>
            </a:r>
            <a:r>
              <a:rPr lang="fr-FR" sz="3200" b="1" dirty="0">
                <a:solidFill>
                  <a:schemeClr val="accent4"/>
                </a:solidFill>
              </a:rPr>
              <a:t> </a:t>
            </a:r>
            <a:r>
              <a:rPr lang="fr-FR" sz="3200" b="1" dirty="0" err="1">
                <a:solidFill>
                  <a:schemeClr val="accent4"/>
                </a:solidFill>
              </a:rPr>
              <a:t>das</a:t>
            </a:r>
            <a:r>
              <a:rPr lang="fr-FR" sz="3200" b="1" dirty="0">
                <a:solidFill>
                  <a:schemeClr val="accent4"/>
                </a:solidFill>
              </a:rPr>
              <a:t> </a:t>
            </a:r>
            <a:r>
              <a:rPr lang="fr-FR" sz="3200" b="1" dirty="0" err="1">
                <a:solidFill>
                  <a:schemeClr val="accent4"/>
                </a:solidFill>
              </a:rPr>
              <a:t>vinhas</a:t>
            </a:r>
            <a:r>
              <a:rPr lang="fr-FR" sz="3200" b="1" dirty="0">
                <a:solidFill>
                  <a:schemeClr val="accent4"/>
                </a:solidFill>
              </a:rPr>
              <a:t> </a:t>
            </a:r>
            <a:r>
              <a:rPr lang="fr-FR" sz="3200" b="1" dirty="0" err="1">
                <a:solidFill>
                  <a:schemeClr val="accent4"/>
                </a:solidFill>
              </a:rPr>
              <a:t>infectadas</a:t>
            </a:r>
            <a:endParaRPr lang="fr-FR" sz="3200" b="1" dirty="0">
              <a:solidFill>
                <a:schemeClr val="accent4"/>
              </a:solidFill>
            </a:endParaRPr>
          </a:p>
        </p:txBody>
      </p:sp>
      <p:sp>
        <p:nvSpPr>
          <p:cNvPr id="14" name="Espace réservé du contenu 2"/>
          <p:cNvSpPr>
            <a:spLocks noGrp="1"/>
          </p:cNvSpPr>
          <p:nvPr>
            <p:ph idx="1"/>
          </p:nvPr>
        </p:nvSpPr>
        <p:spPr>
          <a:xfrm>
            <a:off x="332207" y="1700808"/>
            <a:ext cx="8318831" cy="4752528"/>
          </a:xfrm>
        </p:spPr>
        <p:txBody>
          <a:bodyPr>
            <a:normAutofit/>
          </a:bodyPr>
          <a:lstStyle/>
          <a:p>
            <a:r>
              <a:rPr lang="en-US" sz="2000" dirty="0"/>
              <a:t>A </a:t>
            </a:r>
            <a:r>
              <a:rPr lang="en-US" sz="2000" dirty="0" err="1"/>
              <a:t>monitorização</a:t>
            </a:r>
            <a:r>
              <a:rPr lang="en-US" sz="2000" dirty="0"/>
              <a:t> da </a:t>
            </a:r>
            <a:r>
              <a:rPr lang="en-US" sz="2000" dirty="0" err="1"/>
              <a:t>vinha</a:t>
            </a:r>
            <a:r>
              <a:rPr lang="en-US" sz="2000" dirty="0"/>
              <a:t> é a </a:t>
            </a:r>
            <a:r>
              <a:rPr lang="en-US" sz="2000" b="1" dirty="0" err="1">
                <a:solidFill>
                  <a:srgbClr val="FFC000"/>
                </a:solidFill>
              </a:rPr>
              <a:t>chave</a:t>
            </a:r>
            <a:r>
              <a:rPr lang="en-US" sz="2000" dirty="0"/>
              <a:t> </a:t>
            </a:r>
          </a:p>
          <a:p>
            <a:r>
              <a:rPr lang="en-US" sz="2000" dirty="0" err="1"/>
              <a:t>Escala</a:t>
            </a:r>
            <a:r>
              <a:rPr lang="en-US" sz="2000" dirty="0"/>
              <a:t> individual e regional</a:t>
            </a:r>
          </a:p>
          <a:p>
            <a:r>
              <a:rPr lang="en-US" sz="2000" dirty="0" err="1"/>
              <a:t>Estratégia</a:t>
            </a:r>
            <a:r>
              <a:rPr lang="en-US" sz="2000" dirty="0"/>
              <a:t> </a:t>
            </a:r>
            <a:r>
              <a:rPr lang="en-US" sz="2000" dirty="0" err="1"/>
              <a:t>coordenada</a:t>
            </a:r>
            <a:r>
              <a:rPr lang="en-US" sz="2000" dirty="0"/>
              <a:t> </a:t>
            </a:r>
            <a:r>
              <a:rPr lang="en-US" sz="2000" dirty="0" err="1"/>
              <a:t>por</a:t>
            </a:r>
            <a:r>
              <a:rPr lang="en-US" sz="2000" dirty="0"/>
              <a:t> </a:t>
            </a:r>
            <a:r>
              <a:rPr lang="en-US" sz="2000" b="1" dirty="0" err="1">
                <a:solidFill>
                  <a:schemeClr val="accent4"/>
                </a:solidFill>
              </a:rPr>
              <a:t>organismo</a:t>
            </a:r>
            <a:r>
              <a:rPr lang="en-US" sz="2000" b="1" dirty="0">
                <a:solidFill>
                  <a:schemeClr val="accent4"/>
                </a:solidFill>
              </a:rPr>
              <a:t> </a:t>
            </a:r>
            <a:r>
              <a:rPr lang="en-US" sz="2000" b="1" dirty="0" err="1">
                <a:solidFill>
                  <a:schemeClr val="accent4"/>
                </a:solidFill>
              </a:rPr>
              <a:t>dedicado</a:t>
            </a:r>
            <a:endParaRPr lang="en-US" sz="2000" b="1" dirty="0">
              <a:solidFill>
                <a:schemeClr val="accent4"/>
              </a:solidFill>
            </a:endParaRPr>
          </a:p>
          <a:p>
            <a:r>
              <a:rPr lang="en-US" sz="2000" dirty="0" err="1"/>
              <a:t>Análises</a:t>
            </a:r>
            <a:r>
              <a:rPr lang="en-US" sz="2000" dirty="0"/>
              <a:t> </a:t>
            </a:r>
            <a:r>
              <a:rPr lang="en-US" sz="2000" dirty="0" err="1"/>
              <a:t>laboratoriais</a:t>
            </a:r>
            <a:r>
              <a:rPr lang="en-US" sz="2000" dirty="0"/>
              <a:t> para </a:t>
            </a:r>
            <a:r>
              <a:rPr lang="en-US" sz="2000" dirty="0" err="1"/>
              <a:t>confirmação</a:t>
            </a:r>
            <a:endParaRPr lang="en-US" sz="2000" dirty="0"/>
          </a:p>
          <a:p>
            <a:pPr marL="0" indent="0">
              <a:buNone/>
            </a:pPr>
            <a:endParaRPr lang="en-US" sz="2200" b="1" dirty="0">
              <a:solidFill>
                <a:schemeClr val="accent4"/>
              </a:solidFill>
            </a:endParaRPr>
          </a:p>
          <a:p>
            <a:endParaRPr lang="en-US" sz="2200" b="1" dirty="0">
              <a:solidFill>
                <a:schemeClr val="accent4"/>
              </a:solidFill>
            </a:endParaRPr>
          </a:p>
          <a:p>
            <a:pPr algn="ctr"/>
            <a:r>
              <a:rPr lang="en-US" sz="2800" b="1" dirty="0" err="1">
                <a:solidFill>
                  <a:schemeClr val="accent4"/>
                </a:solidFill>
              </a:rPr>
              <a:t>Decreto</a:t>
            </a:r>
            <a:r>
              <a:rPr lang="en-US" sz="2800" b="1" dirty="0">
                <a:solidFill>
                  <a:schemeClr val="accent4"/>
                </a:solidFill>
              </a:rPr>
              <a:t> Lei</a:t>
            </a:r>
            <a:r>
              <a:rPr lang="en-US" sz="2800" b="1" dirty="0">
                <a:solidFill>
                  <a:schemeClr val="accent4"/>
                </a:solidFill>
                <a:sym typeface="Wingdings" pitchFamily="2" charset="2"/>
              </a:rPr>
              <a:t> </a:t>
            </a:r>
            <a:r>
              <a:rPr lang="en-US" sz="2800" b="1" dirty="0" err="1">
                <a:solidFill>
                  <a:schemeClr val="accent4"/>
                </a:solidFill>
                <a:sym typeface="Wingdings" pitchFamily="2" charset="2"/>
              </a:rPr>
              <a:t>Arranque</a:t>
            </a:r>
            <a:r>
              <a:rPr lang="en-US" sz="2800" b="1" dirty="0">
                <a:solidFill>
                  <a:schemeClr val="accent4"/>
                </a:solidFill>
                <a:sym typeface="Wingdings" pitchFamily="2" charset="2"/>
              </a:rPr>
              <a:t> e </a:t>
            </a:r>
            <a:r>
              <a:rPr lang="en-US" sz="2800" b="1" dirty="0" err="1">
                <a:solidFill>
                  <a:schemeClr val="accent4"/>
                </a:solidFill>
                <a:sym typeface="Wingdings" pitchFamily="2" charset="2"/>
              </a:rPr>
              <a:t>destruição</a:t>
            </a:r>
            <a:r>
              <a:rPr lang="en-US" sz="2800" b="1" dirty="0">
                <a:solidFill>
                  <a:schemeClr val="accent4"/>
                </a:solidFill>
                <a:sym typeface="Wingdings" pitchFamily="2" charset="2"/>
              </a:rPr>
              <a:t> de </a:t>
            </a:r>
            <a:r>
              <a:rPr lang="en-US" sz="2800" b="1" dirty="0" err="1">
                <a:solidFill>
                  <a:schemeClr val="accent4"/>
                </a:solidFill>
                <a:sym typeface="Wingdings" pitchFamily="2" charset="2"/>
              </a:rPr>
              <a:t>todas</a:t>
            </a:r>
            <a:r>
              <a:rPr lang="en-US" sz="2800" b="1" dirty="0">
                <a:solidFill>
                  <a:schemeClr val="accent4"/>
                </a:solidFill>
                <a:sym typeface="Wingdings" pitchFamily="2" charset="2"/>
              </a:rPr>
              <a:t> as </a:t>
            </a:r>
            <a:r>
              <a:rPr lang="en-US" sz="2800" b="1" dirty="0" err="1">
                <a:solidFill>
                  <a:schemeClr val="accent4"/>
                </a:solidFill>
                <a:sym typeface="Wingdings" pitchFamily="2" charset="2"/>
              </a:rPr>
              <a:t>videiras</a:t>
            </a:r>
            <a:r>
              <a:rPr lang="en-US" sz="2800" b="1" dirty="0">
                <a:solidFill>
                  <a:schemeClr val="accent4"/>
                </a:solidFill>
                <a:sym typeface="Wingdings" pitchFamily="2" charset="2"/>
              </a:rPr>
              <a:t> </a:t>
            </a:r>
            <a:r>
              <a:rPr lang="en-US" sz="2800" b="1" dirty="0" err="1">
                <a:solidFill>
                  <a:schemeClr val="accent4"/>
                </a:solidFill>
                <a:sym typeface="Wingdings" pitchFamily="2" charset="2"/>
              </a:rPr>
              <a:t>infectadas</a:t>
            </a:r>
            <a:endParaRPr lang="en-US" sz="2800" b="1" dirty="0">
              <a:solidFill>
                <a:schemeClr val="accent4"/>
              </a:solidFill>
              <a:sym typeface="Wingdings" pitchFamily="2" charset="2"/>
            </a:endParaRPr>
          </a:p>
          <a:p>
            <a:pPr algn="ctr"/>
            <a:endParaRPr lang="en-US" sz="2800" b="1" dirty="0">
              <a:solidFill>
                <a:schemeClr val="accent4"/>
              </a:solidFill>
              <a:sym typeface="Wingdings" pitchFamily="2" charset="2"/>
            </a:endParaRPr>
          </a:p>
          <a:p>
            <a:r>
              <a:rPr lang="en-US" sz="2200" dirty="0" err="1">
                <a:sym typeface="Wingdings" pitchFamily="2" charset="2"/>
              </a:rPr>
              <a:t>Arranque</a:t>
            </a:r>
            <a:r>
              <a:rPr lang="en-US" sz="2200" dirty="0">
                <a:sym typeface="Wingdings" pitchFamily="2" charset="2"/>
              </a:rPr>
              <a:t> total da </a:t>
            </a:r>
            <a:r>
              <a:rPr lang="en-US" sz="2200" dirty="0" err="1">
                <a:sym typeface="Wingdings" pitchFamily="2" charset="2"/>
              </a:rPr>
              <a:t>parcela</a:t>
            </a:r>
            <a:r>
              <a:rPr lang="en-US" sz="2200" dirty="0">
                <a:sym typeface="Wingdings" pitchFamily="2" charset="2"/>
              </a:rPr>
              <a:t> no </a:t>
            </a:r>
            <a:r>
              <a:rPr lang="en-US" sz="2200" dirty="0" err="1">
                <a:sym typeface="Wingdings" pitchFamily="2" charset="2"/>
              </a:rPr>
              <a:t>caso</a:t>
            </a:r>
            <a:r>
              <a:rPr lang="en-US" sz="2200" dirty="0">
                <a:sym typeface="Wingdings" pitchFamily="2" charset="2"/>
              </a:rPr>
              <a:t> de 20% das </a:t>
            </a:r>
            <a:r>
              <a:rPr lang="en-US" sz="2200" dirty="0" err="1">
                <a:sym typeface="Wingdings" pitchFamily="2" charset="2"/>
              </a:rPr>
              <a:t>videiras</a:t>
            </a:r>
            <a:r>
              <a:rPr lang="en-US" sz="2200" dirty="0">
                <a:sym typeface="Wingdings" pitchFamily="2" charset="2"/>
              </a:rPr>
              <a:t> </a:t>
            </a:r>
            <a:r>
              <a:rPr lang="en-US" sz="2200" dirty="0" err="1">
                <a:sym typeface="Wingdings" pitchFamily="2" charset="2"/>
              </a:rPr>
              <a:t>estarem</a:t>
            </a:r>
            <a:r>
              <a:rPr lang="en-US" sz="2200" dirty="0">
                <a:sym typeface="Wingdings" pitchFamily="2" charset="2"/>
              </a:rPr>
              <a:t> </a:t>
            </a:r>
            <a:r>
              <a:rPr lang="en-US" sz="2200" dirty="0" err="1">
                <a:sym typeface="Wingdings" pitchFamily="2" charset="2"/>
              </a:rPr>
              <a:t>infectadas</a:t>
            </a:r>
            <a:endParaRPr lang="en-US" sz="2200"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18</a:t>
            </a:fld>
            <a:endParaRPr lang="fr-FR" dirty="0"/>
          </a:p>
        </p:txBody>
      </p:sp>
      <p:pic>
        <p:nvPicPr>
          <p:cNvPr id="3074" name="Picture 2" descr="Résultat de recherche d'images pour &quot;prospection flavescence doré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186" y="1432668"/>
            <a:ext cx="3314142" cy="22094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8245825" y="3501008"/>
            <a:ext cx="712053" cy="215444"/>
          </a:xfrm>
          <a:prstGeom prst="rect">
            <a:avLst/>
          </a:prstGeom>
        </p:spPr>
        <p:txBody>
          <a:bodyPr wrap="none">
            <a:spAutoFit/>
          </a:bodyPr>
          <a:lstStyle/>
          <a:p>
            <a:pPr algn="ctr"/>
            <a:r>
              <a:rPr lang="fr-FR" sz="800" i="1" dirty="0">
                <a:solidFill>
                  <a:schemeClr val="bg1">
                    <a:lumMod val="50000"/>
                  </a:schemeClr>
                </a:solidFill>
              </a:rPr>
              <a:t>© </a:t>
            </a:r>
            <a:r>
              <a:rPr lang="fr-FR" sz="800" i="1" dirty="0" err="1">
                <a:solidFill>
                  <a:schemeClr val="bg1">
                    <a:lumMod val="50000"/>
                  </a:schemeClr>
                </a:solidFill>
              </a:rPr>
              <a:t>Vitisphère</a:t>
            </a:r>
            <a:endParaRPr lang="fr-FR" sz="800" i="1" dirty="0">
              <a:solidFill>
                <a:schemeClr val="bg1">
                  <a:lumMod val="50000"/>
                </a:schemeClr>
              </a:solidFill>
            </a:endParaRPr>
          </a:p>
        </p:txBody>
      </p:sp>
    </p:spTree>
    <p:extLst>
      <p:ext uri="{BB962C8B-B14F-4D97-AF65-F5344CB8AC3E}">
        <p14:creationId xmlns:p14="http://schemas.microsoft.com/office/powerpoint/2010/main" val="3798328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fr-FR" sz="3200" b="1" dirty="0" err="1">
                <a:solidFill>
                  <a:schemeClr val="accent4"/>
                </a:solidFill>
              </a:rPr>
              <a:t>Investigação</a:t>
            </a:r>
            <a:r>
              <a:rPr lang="fr-FR" sz="3200" b="1" dirty="0">
                <a:solidFill>
                  <a:schemeClr val="accent4"/>
                </a:solidFill>
              </a:rPr>
              <a:t> </a:t>
            </a:r>
            <a:r>
              <a:rPr lang="fr-FR" sz="3200" b="1" dirty="0" err="1">
                <a:solidFill>
                  <a:schemeClr val="accent4"/>
                </a:solidFill>
              </a:rPr>
              <a:t>em</a:t>
            </a:r>
            <a:r>
              <a:rPr lang="fr-FR" sz="3200" b="1" dirty="0">
                <a:solidFill>
                  <a:schemeClr val="accent4"/>
                </a:solidFill>
              </a:rPr>
              <a:t> </a:t>
            </a:r>
            <a:r>
              <a:rPr lang="fr-FR" sz="3200" b="1" dirty="0" err="1">
                <a:solidFill>
                  <a:schemeClr val="accent4"/>
                </a:solidFill>
              </a:rPr>
              <a:t>viticultura</a:t>
            </a:r>
            <a:endParaRPr lang="fr-FR" sz="3200" b="1" dirty="0">
              <a:solidFill>
                <a:schemeClr val="accent4"/>
              </a:solidFill>
            </a:endParaRPr>
          </a:p>
        </p:txBody>
      </p:sp>
      <p:sp>
        <p:nvSpPr>
          <p:cNvPr id="14" name="Espace réservé du contenu 2"/>
          <p:cNvSpPr>
            <a:spLocks noGrp="1"/>
          </p:cNvSpPr>
          <p:nvPr>
            <p:ph idx="1"/>
          </p:nvPr>
        </p:nvSpPr>
        <p:spPr>
          <a:xfrm>
            <a:off x="332207" y="1484784"/>
            <a:ext cx="8632281" cy="4824536"/>
          </a:xfrm>
        </p:spPr>
        <p:txBody>
          <a:bodyPr>
            <a:normAutofit/>
          </a:bodyPr>
          <a:lstStyle/>
          <a:p>
            <a:r>
              <a:rPr lang="en-US" sz="2200" b="1" u="sng" dirty="0" err="1">
                <a:solidFill>
                  <a:schemeClr val="accent4"/>
                </a:solidFill>
              </a:rPr>
              <a:t>Sensibilidade</a:t>
            </a:r>
            <a:r>
              <a:rPr lang="en-US" sz="2200" b="1" u="sng" dirty="0">
                <a:solidFill>
                  <a:schemeClr val="accent4"/>
                </a:solidFill>
              </a:rPr>
              <a:t> da </a:t>
            </a:r>
            <a:r>
              <a:rPr lang="en-US" sz="2200" b="1" u="sng" dirty="0" err="1">
                <a:solidFill>
                  <a:schemeClr val="accent4"/>
                </a:solidFill>
              </a:rPr>
              <a:t>casta</a:t>
            </a:r>
            <a:endParaRPr lang="en-US" sz="2200" b="1" u="sng" dirty="0">
              <a:solidFill>
                <a:schemeClr val="accent4"/>
              </a:solidFill>
            </a:endParaRPr>
          </a:p>
          <a:p>
            <a:pPr marL="0" indent="0">
              <a:buNone/>
            </a:pPr>
            <a:endParaRPr lang="en-US" sz="2200" b="1" u="sng" dirty="0">
              <a:solidFill>
                <a:schemeClr val="accent4"/>
              </a:solidFill>
            </a:endParaRPr>
          </a:p>
          <a:p>
            <a:pPr>
              <a:buFontTx/>
              <a:buChar char="-"/>
            </a:pPr>
            <a:r>
              <a:rPr lang="en-US" sz="2200" dirty="0" err="1"/>
              <a:t>Diferente</a:t>
            </a:r>
            <a:r>
              <a:rPr lang="en-US" sz="2200" dirty="0"/>
              <a:t> </a:t>
            </a:r>
            <a:r>
              <a:rPr lang="en-US" sz="2200" dirty="0" err="1"/>
              <a:t>sensibilidade</a:t>
            </a:r>
            <a:r>
              <a:rPr lang="en-US" sz="2200" dirty="0"/>
              <a:t> à FD</a:t>
            </a:r>
            <a:r>
              <a:rPr lang="en-US" sz="2200" dirty="0">
                <a:sym typeface="Wingdings" pitchFamily="2" charset="2"/>
              </a:rPr>
              <a:t> </a:t>
            </a:r>
            <a:r>
              <a:rPr lang="en-US" sz="2200" dirty="0" err="1"/>
              <a:t>identificação</a:t>
            </a:r>
            <a:r>
              <a:rPr lang="en-US" sz="2200" dirty="0"/>
              <a:t> de </a:t>
            </a:r>
            <a:r>
              <a:rPr lang="en-US" sz="2200" dirty="0" err="1"/>
              <a:t>castas</a:t>
            </a:r>
            <a:r>
              <a:rPr lang="en-US" sz="2200" dirty="0"/>
              <a:t> </a:t>
            </a:r>
            <a:r>
              <a:rPr lang="en-US" sz="2200" dirty="0" err="1"/>
              <a:t>não</a:t>
            </a:r>
            <a:r>
              <a:rPr lang="en-US" sz="2200" dirty="0"/>
              <a:t> </a:t>
            </a:r>
            <a:r>
              <a:rPr lang="en-US" sz="2200" dirty="0" err="1"/>
              <a:t>atractivas</a:t>
            </a:r>
            <a:endParaRPr lang="en-US" sz="2200" dirty="0"/>
          </a:p>
          <a:p>
            <a:pPr>
              <a:buFontTx/>
              <a:buChar char="-"/>
            </a:pPr>
            <a:r>
              <a:rPr lang="en-US" sz="2200" dirty="0" err="1"/>
              <a:t>Ausência</a:t>
            </a:r>
            <a:r>
              <a:rPr lang="en-US" sz="2200" dirty="0"/>
              <a:t> de </a:t>
            </a:r>
            <a:r>
              <a:rPr lang="en-US" sz="2200" dirty="0" err="1"/>
              <a:t>sintomas</a:t>
            </a:r>
            <a:r>
              <a:rPr lang="en-US" sz="2200" dirty="0"/>
              <a:t> </a:t>
            </a:r>
            <a:r>
              <a:rPr lang="en-US" sz="2200" dirty="0" err="1"/>
              <a:t>ou</a:t>
            </a:r>
            <a:r>
              <a:rPr lang="en-US" sz="2200" dirty="0"/>
              <a:t> </a:t>
            </a:r>
            <a:r>
              <a:rPr lang="en-US" sz="2200" dirty="0" err="1"/>
              <a:t>sintomas</a:t>
            </a:r>
            <a:r>
              <a:rPr lang="en-US" sz="2200" dirty="0"/>
              <a:t> </a:t>
            </a:r>
            <a:r>
              <a:rPr lang="en-US" sz="2200" dirty="0" err="1"/>
              <a:t>reduzidos</a:t>
            </a:r>
            <a:r>
              <a:rPr lang="en-US" sz="2200" dirty="0"/>
              <a:t> </a:t>
            </a:r>
            <a:r>
              <a:rPr lang="en-US" sz="2200" dirty="0" err="1"/>
              <a:t>nos</a:t>
            </a:r>
            <a:r>
              <a:rPr lang="en-US" sz="2200" dirty="0"/>
              <a:t> porta-</a:t>
            </a:r>
            <a:r>
              <a:rPr lang="en-US" sz="2200" dirty="0" err="1"/>
              <a:t>enxertos</a:t>
            </a:r>
            <a:endParaRPr lang="en-US" sz="2200" dirty="0"/>
          </a:p>
          <a:p>
            <a:pPr>
              <a:buFontTx/>
              <a:buChar char="-"/>
            </a:pPr>
            <a:r>
              <a:rPr lang="en-US" sz="2200" dirty="0" err="1"/>
              <a:t>Resistência</a:t>
            </a:r>
            <a:r>
              <a:rPr lang="en-US" sz="2200" dirty="0"/>
              <a:t> </a:t>
            </a:r>
            <a:r>
              <a:rPr lang="en-US" sz="2200" dirty="0" err="1"/>
              <a:t>Genética</a:t>
            </a:r>
            <a:r>
              <a:rPr lang="en-US" sz="2200" dirty="0">
                <a:sym typeface="Wingdings" pitchFamily="2" charset="2"/>
              </a:rPr>
              <a:t> </a:t>
            </a:r>
            <a:r>
              <a:rPr lang="en-US" sz="2200" dirty="0" err="1">
                <a:sym typeface="Wingdings" pitchFamily="2" charset="2"/>
              </a:rPr>
              <a:t>Estimulação</a:t>
            </a:r>
            <a:r>
              <a:rPr lang="en-US" sz="2200" dirty="0">
                <a:sym typeface="Wingdings" pitchFamily="2" charset="2"/>
              </a:rPr>
              <a:t> de </a:t>
            </a:r>
            <a:r>
              <a:rPr lang="en-US" sz="2200" dirty="0" err="1">
                <a:sym typeface="Wingdings" pitchFamily="2" charset="2"/>
              </a:rPr>
              <a:t>defesas</a:t>
            </a:r>
            <a:r>
              <a:rPr lang="en-US" sz="2200" dirty="0">
                <a:sym typeface="Wingdings" pitchFamily="2" charset="2"/>
              </a:rPr>
              <a:t> </a:t>
            </a:r>
            <a:r>
              <a:rPr lang="en-US" sz="2200" dirty="0" err="1">
                <a:sym typeface="Wingdings" pitchFamily="2" charset="2"/>
              </a:rPr>
              <a:t>naturais</a:t>
            </a:r>
            <a:endParaRPr lang="en-US" sz="2200" dirty="0"/>
          </a:p>
          <a:p>
            <a:pPr>
              <a:buFontTx/>
              <a:buChar char="-"/>
            </a:pPr>
            <a:endParaRPr lang="en-US" sz="2200" dirty="0"/>
          </a:p>
          <a:p>
            <a:pPr marL="0" indent="0" algn="ctr">
              <a:buNone/>
            </a:pPr>
            <a:r>
              <a:rPr lang="en-US" sz="2200" b="1" dirty="0" err="1">
                <a:solidFill>
                  <a:schemeClr val="accent4"/>
                </a:solidFill>
              </a:rPr>
              <a:t>Quanto</a:t>
            </a:r>
            <a:r>
              <a:rPr lang="en-US" sz="2200" b="1" dirty="0">
                <a:solidFill>
                  <a:schemeClr val="accent4"/>
                </a:solidFill>
              </a:rPr>
              <a:t> </a:t>
            </a:r>
            <a:r>
              <a:rPr lang="en-US" sz="2200" b="1" dirty="0" err="1">
                <a:solidFill>
                  <a:schemeClr val="accent4"/>
                </a:solidFill>
              </a:rPr>
              <a:t>menos</a:t>
            </a:r>
            <a:r>
              <a:rPr lang="en-US" sz="2200" b="1" dirty="0">
                <a:solidFill>
                  <a:schemeClr val="accent4"/>
                </a:solidFill>
              </a:rPr>
              <a:t> a </a:t>
            </a:r>
            <a:r>
              <a:rPr lang="en-US" sz="2200" b="1" dirty="0" err="1">
                <a:solidFill>
                  <a:schemeClr val="accent4"/>
                </a:solidFill>
              </a:rPr>
              <a:t>casta</a:t>
            </a:r>
            <a:r>
              <a:rPr lang="en-US" sz="2200" b="1" dirty="0">
                <a:solidFill>
                  <a:schemeClr val="accent4"/>
                </a:solidFill>
              </a:rPr>
              <a:t> </a:t>
            </a:r>
            <a:r>
              <a:rPr lang="en-US" sz="2200" b="1" dirty="0" err="1">
                <a:solidFill>
                  <a:schemeClr val="accent4"/>
                </a:solidFill>
              </a:rPr>
              <a:t>expressar</a:t>
            </a:r>
            <a:r>
              <a:rPr lang="en-US" sz="2200" b="1" dirty="0">
                <a:solidFill>
                  <a:schemeClr val="accent4"/>
                </a:solidFill>
              </a:rPr>
              <a:t> </a:t>
            </a:r>
            <a:r>
              <a:rPr lang="en-US" sz="2200" b="1" dirty="0" err="1">
                <a:solidFill>
                  <a:schemeClr val="accent4"/>
                </a:solidFill>
              </a:rPr>
              <a:t>os</a:t>
            </a:r>
            <a:r>
              <a:rPr lang="en-US" sz="2200" b="1" dirty="0">
                <a:solidFill>
                  <a:schemeClr val="accent4"/>
                </a:solidFill>
              </a:rPr>
              <a:t> </a:t>
            </a:r>
            <a:r>
              <a:rPr lang="en-US" sz="2200" b="1" dirty="0" err="1">
                <a:solidFill>
                  <a:schemeClr val="accent4"/>
                </a:solidFill>
              </a:rPr>
              <a:t>sintomas</a:t>
            </a:r>
            <a:endParaRPr lang="en-US" sz="2200" b="1" dirty="0">
              <a:solidFill>
                <a:schemeClr val="accent4"/>
              </a:solidFill>
            </a:endParaRPr>
          </a:p>
          <a:p>
            <a:pPr algn="ctr">
              <a:buFont typeface="Wingdings" pitchFamily="2" charset="2"/>
              <a:buChar char="à"/>
            </a:pPr>
            <a:r>
              <a:rPr lang="en-US" sz="2200" b="1" dirty="0" err="1">
                <a:solidFill>
                  <a:schemeClr val="accent4"/>
                </a:solidFill>
                <a:sym typeface="Wingdings" pitchFamily="2" charset="2"/>
              </a:rPr>
              <a:t>Menos</a:t>
            </a:r>
            <a:r>
              <a:rPr lang="en-US" sz="2200" b="1" dirty="0">
                <a:solidFill>
                  <a:schemeClr val="accent4"/>
                </a:solidFill>
                <a:sym typeface="Wingdings" pitchFamily="2" charset="2"/>
              </a:rPr>
              <a:t> o fitoplasma se </a:t>
            </a:r>
            <a:r>
              <a:rPr lang="en-US" sz="2200" b="1" dirty="0" err="1">
                <a:solidFill>
                  <a:schemeClr val="accent4"/>
                </a:solidFill>
                <a:sym typeface="Wingdings" pitchFamily="2" charset="2"/>
              </a:rPr>
              <a:t>multiplica</a:t>
            </a:r>
            <a:endParaRPr lang="en-US" sz="2200" b="1" dirty="0">
              <a:solidFill>
                <a:schemeClr val="accent4"/>
              </a:solidFill>
              <a:sym typeface="Wingdings" pitchFamily="2" charset="2"/>
            </a:endParaRPr>
          </a:p>
          <a:p>
            <a:pPr algn="ctr">
              <a:buFont typeface="Wingdings" pitchFamily="2" charset="2"/>
              <a:buChar char="à"/>
            </a:pPr>
            <a:r>
              <a:rPr lang="en-US" sz="2200" b="1" dirty="0">
                <a:solidFill>
                  <a:schemeClr val="accent4"/>
                </a:solidFill>
                <a:sym typeface="Wingdings" pitchFamily="2" charset="2"/>
              </a:rPr>
              <a:t> </a:t>
            </a:r>
            <a:r>
              <a:rPr lang="en-US" sz="2200" b="1" dirty="0" err="1">
                <a:solidFill>
                  <a:schemeClr val="accent4"/>
                </a:solidFill>
                <a:sym typeface="Wingdings" pitchFamily="2" charset="2"/>
              </a:rPr>
              <a:t>Menos</a:t>
            </a:r>
            <a:r>
              <a:rPr lang="en-US" sz="2200" b="1" dirty="0">
                <a:solidFill>
                  <a:schemeClr val="accent4"/>
                </a:solidFill>
                <a:sym typeface="Wingdings" pitchFamily="2" charset="2"/>
              </a:rPr>
              <a:t> a </a:t>
            </a:r>
            <a:r>
              <a:rPr lang="en-US" sz="2200" b="1" dirty="0" err="1">
                <a:solidFill>
                  <a:schemeClr val="accent4"/>
                </a:solidFill>
                <a:sym typeface="Wingdings" pitchFamily="2" charset="2"/>
              </a:rPr>
              <a:t>doença</a:t>
            </a:r>
            <a:r>
              <a:rPr lang="en-US" sz="2200" b="1" dirty="0">
                <a:solidFill>
                  <a:schemeClr val="accent4"/>
                </a:solidFill>
                <a:sym typeface="Wingdings" pitchFamily="2" charset="2"/>
              </a:rPr>
              <a:t> se </a:t>
            </a:r>
            <a:r>
              <a:rPr lang="en-US" sz="2200" b="1" dirty="0" err="1">
                <a:solidFill>
                  <a:schemeClr val="accent4"/>
                </a:solidFill>
                <a:sym typeface="Wingdings" pitchFamily="2" charset="2"/>
              </a:rPr>
              <a:t>espalha</a:t>
            </a:r>
            <a:endParaRPr lang="en-US" sz="2200" b="1"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19</a:t>
            </a:fld>
            <a:endParaRPr lang="fr-FR" dirty="0"/>
          </a:p>
        </p:txBody>
      </p:sp>
      <p:grpSp>
        <p:nvGrpSpPr>
          <p:cNvPr id="7" name="Groupe 6"/>
          <p:cNvGrpSpPr/>
          <p:nvPr/>
        </p:nvGrpSpPr>
        <p:grpSpPr>
          <a:xfrm>
            <a:off x="316311" y="5639632"/>
            <a:ext cx="8210795" cy="1005305"/>
            <a:chOff x="316311" y="5639632"/>
            <a:chExt cx="8210795" cy="1005305"/>
          </a:xfrm>
        </p:grpSpPr>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316311" y="5639633"/>
              <a:ext cx="1375369" cy="1005304"/>
            </a:xfrm>
            <a:prstGeom prst="rect">
              <a:avLst/>
            </a:prstGeom>
            <a:ln>
              <a:solidFill>
                <a:schemeClr val="tx1"/>
              </a:solidFill>
            </a:ln>
          </p:spPr>
        </p:pic>
        <p:pic>
          <p:nvPicPr>
            <p:cNvPr id="9" name="Image 8"/>
            <p:cNvPicPr/>
            <p:nvPr/>
          </p:nvPicPr>
          <p:blipFill rotWithShape="1">
            <a:blip r:embed="rId4" cstate="print">
              <a:extLst>
                <a:ext uri="{28A0092B-C50C-407E-A947-70E740481C1C}">
                  <a14:useLocalDpi xmlns:a14="http://schemas.microsoft.com/office/drawing/2010/main" val="0"/>
                </a:ext>
              </a:extLst>
            </a:blip>
            <a:srcRect l="16617" r="12302"/>
            <a:stretch/>
          </p:blipFill>
          <p:spPr bwMode="auto">
            <a:xfrm>
              <a:off x="1687442" y="5639633"/>
              <a:ext cx="1375369" cy="1005302"/>
            </a:xfrm>
            <a:prstGeom prst="rect">
              <a:avLst/>
            </a:prstGeom>
            <a:ln>
              <a:solidFill>
                <a:schemeClr val="tx1"/>
              </a:solidFill>
            </a:ln>
            <a:extLst>
              <a:ext uri="{53640926-AAD7-44D8-BBD7-CCE9431645EC}">
                <a14:shadowObscured xmlns:a14="http://schemas.microsoft.com/office/drawing/2010/main"/>
              </a:ext>
            </a:extLst>
          </p:spPr>
        </p:pic>
        <p:pic>
          <p:nvPicPr>
            <p:cNvPr id="10" name="Image 9"/>
            <p:cNvPicPr/>
            <p:nvPr/>
          </p:nvPicPr>
          <p:blipFill rotWithShape="1">
            <a:blip r:embed="rId5" cstate="print">
              <a:extLst>
                <a:ext uri="{28A0092B-C50C-407E-A947-70E740481C1C}">
                  <a14:useLocalDpi xmlns:a14="http://schemas.microsoft.com/office/drawing/2010/main" val="0"/>
                </a:ext>
              </a:extLst>
            </a:blip>
            <a:srcRect b="32347"/>
            <a:stretch/>
          </p:blipFill>
          <p:spPr>
            <a:xfrm>
              <a:off x="4396349" y="5639632"/>
              <a:ext cx="1389450" cy="1005304"/>
            </a:xfrm>
            <a:prstGeom prst="rect">
              <a:avLst/>
            </a:prstGeom>
            <a:ln>
              <a:solidFill>
                <a:schemeClr val="tx1"/>
              </a:solidFill>
            </a:ln>
          </p:spPr>
        </p:pic>
        <p:pic>
          <p:nvPicPr>
            <p:cNvPr id="11" name="Image 10"/>
            <p:cNvPicPr/>
            <p:nvPr/>
          </p:nvPicPr>
          <p:blipFill rotWithShape="1">
            <a:blip r:embed="rId6" cstate="print">
              <a:extLst>
                <a:ext uri="{28A0092B-C50C-407E-A947-70E740481C1C}">
                  <a14:useLocalDpi xmlns:a14="http://schemas.microsoft.com/office/drawing/2010/main" val="0"/>
                </a:ext>
              </a:extLst>
            </a:blip>
            <a:srcRect l="19535" r="17126"/>
            <a:stretch/>
          </p:blipFill>
          <p:spPr>
            <a:xfrm rot="5400000">
              <a:off x="7329729" y="5447559"/>
              <a:ext cx="1005303" cy="1389450"/>
            </a:xfrm>
            <a:prstGeom prst="rect">
              <a:avLst/>
            </a:prstGeom>
            <a:ln>
              <a:solidFill>
                <a:schemeClr val="tx1"/>
              </a:solidFill>
            </a:ln>
          </p:spPr>
        </p:pic>
        <p:pic>
          <p:nvPicPr>
            <p:cNvPr id="12" name="Image 11"/>
            <p:cNvPicPr/>
            <p:nvPr/>
          </p:nvPicPr>
          <p:blipFill rotWithShape="1">
            <a:blip r:embed="rId7" cstate="print">
              <a:extLst>
                <a:ext uri="{28A0092B-C50C-407E-A947-70E740481C1C}">
                  <a14:useLocalDpi xmlns:a14="http://schemas.microsoft.com/office/drawing/2010/main" val="0"/>
                </a:ext>
              </a:extLst>
            </a:blip>
            <a:srcRect l="23572" r="22417"/>
            <a:stretch/>
          </p:blipFill>
          <p:spPr bwMode="auto">
            <a:xfrm rot="16200000">
              <a:off x="3247536" y="5454909"/>
              <a:ext cx="1001684" cy="1371131"/>
            </a:xfrm>
            <a:prstGeom prst="rect">
              <a:avLst/>
            </a:prstGeom>
            <a:ln>
              <a:solidFill>
                <a:schemeClr val="tx1"/>
              </a:solidFill>
            </a:ln>
            <a:extLst>
              <a:ext uri="{53640926-AAD7-44D8-BBD7-CCE9431645EC}">
                <a14:shadowObscured xmlns:a14="http://schemas.microsoft.com/office/drawing/2010/main"/>
              </a:ext>
            </a:extLst>
          </p:spPr>
        </p:pic>
        <p:pic>
          <p:nvPicPr>
            <p:cNvPr id="13" name="Image 12"/>
            <p:cNvPicPr/>
            <p:nvPr/>
          </p:nvPicPr>
          <p:blipFill>
            <a:blip r:embed="rId8" cstate="print">
              <a:extLst>
                <a:ext uri="{28A0092B-C50C-407E-A947-70E740481C1C}">
                  <a14:useLocalDpi xmlns:a14="http://schemas.microsoft.com/office/drawing/2010/main" val="0"/>
                </a:ext>
              </a:extLst>
            </a:blip>
            <a:stretch>
              <a:fillRect/>
            </a:stretch>
          </p:blipFill>
          <p:spPr>
            <a:xfrm>
              <a:off x="5785799" y="5639632"/>
              <a:ext cx="1351857" cy="1005304"/>
            </a:xfrm>
            <a:prstGeom prst="rect">
              <a:avLst/>
            </a:prstGeom>
            <a:ln>
              <a:solidFill>
                <a:schemeClr val="tx1"/>
              </a:solidFill>
            </a:ln>
          </p:spPr>
        </p:pic>
      </p:grpSp>
    </p:spTree>
    <p:extLst>
      <p:ext uri="{BB962C8B-B14F-4D97-AF65-F5344CB8AC3E}">
        <p14:creationId xmlns:p14="http://schemas.microsoft.com/office/powerpoint/2010/main" val="4270182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fr-FR" sz="3200" b="1" dirty="0" err="1">
                <a:solidFill>
                  <a:schemeClr val="accent4"/>
                </a:solidFill>
              </a:rPr>
              <a:t>Introdução</a:t>
            </a:r>
            <a:endParaRPr lang="fr-FR" sz="3200" b="1" dirty="0">
              <a:solidFill>
                <a:schemeClr val="accent4"/>
              </a:solidFill>
            </a:endParaRPr>
          </a:p>
        </p:txBody>
      </p:sp>
      <p:sp>
        <p:nvSpPr>
          <p:cNvPr id="3" name="Espace réservé du contenu 2"/>
          <p:cNvSpPr>
            <a:spLocks noGrp="1"/>
          </p:cNvSpPr>
          <p:nvPr>
            <p:ph idx="1"/>
          </p:nvPr>
        </p:nvSpPr>
        <p:spPr>
          <a:xfrm>
            <a:off x="395536" y="1578119"/>
            <a:ext cx="6336704" cy="4525963"/>
          </a:xfrm>
        </p:spPr>
        <p:txBody>
          <a:bodyPr>
            <a:normAutofit fontScale="92500" lnSpcReduction="10000"/>
          </a:bodyPr>
          <a:lstStyle/>
          <a:p>
            <a:pPr marL="0" indent="0" algn="just">
              <a:buNone/>
            </a:pPr>
            <a:r>
              <a:rPr lang="en-US" sz="2200" dirty="0"/>
              <a:t>A FD </a:t>
            </a:r>
            <a:r>
              <a:rPr lang="en-US" sz="2200" dirty="0" err="1"/>
              <a:t>foi</a:t>
            </a:r>
            <a:r>
              <a:rPr lang="en-US" sz="2200" dirty="0"/>
              <a:t> </a:t>
            </a:r>
            <a:r>
              <a:rPr lang="en-US" sz="2200" dirty="0" err="1"/>
              <a:t>detectada</a:t>
            </a:r>
            <a:r>
              <a:rPr lang="en-US" sz="2200" dirty="0"/>
              <a:t> </a:t>
            </a:r>
            <a:r>
              <a:rPr lang="en-US" sz="2200" dirty="0" err="1"/>
              <a:t>em</a:t>
            </a:r>
            <a:r>
              <a:rPr lang="en-US" sz="2200" dirty="0"/>
              <a:t> </a:t>
            </a:r>
            <a:r>
              <a:rPr lang="en-US" sz="2200" dirty="0" err="1"/>
              <a:t>França</a:t>
            </a:r>
            <a:r>
              <a:rPr lang="en-US" sz="2200" dirty="0"/>
              <a:t> </a:t>
            </a:r>
            <a:r>
              <a:rPr lang="en-US" sz="2200" dirty="0" err="1"/>
              <a:t>em</a:t>
            </a:r>
            <a:r>
              <a:rPr lang="en-US" sz="2200" dirty="0"/>
              <a:t> 1950</a:t>
            </a:r>
          </a:p>
          <a:p>
            <a:pPr marL="0" indent="0" algn="just">
              <a:buNone/>
            </a:pPr>
            <a:endParaRPr lang="en-US" sz="2200" dirty="0"/>
          </a:p>
          <a:p>
            <a:pPr algn="just"/>
            <a:r>
              <a:rPr lang="en-US" sz="2200" dirty="0" err="1"/>
              <a:t>Doença</a:t>
            </a:r>
            <a:r>
              <a:rPr lang="en-US" sz="2200" dirty="0"/>
              <a:t> de </a:t>
            </a:r>
            <a:r>
              <a:rPr lang="en-US" sz="2200" dirty="0" err="1"/>
              <a:t>quarentena</a:t>
            </a:r>
            <a:r>
              <a:rPr lang="en-US" sz="2200" dirty="0"/>
              <a:t> </a:t>
            </a:r>
            <a:r>
              <a:rPr lang="en-US" sz="2200" dirty="0" err="1"/>
              <a:t>sem</a:t>
            </a:r>
            <a:r>
              <a:rPr lang="en-US" sz="2200" dirty="0"/>
              <a:t> </a:t>
            </a:r>
            <a:r>
              <a:rPr lang="en-US" sz="2200" dirty="0" err="1"/>
              <a:t>cura</a:t>
            </a:r>
            <a:endParaRPr lang="en-US" sz="2200" dirty="0"/>
          </a:p>
          <a:p>
            <a:pPr marL="0" indent="0" algn="just">
              <a:buNone/>
            </a:pPr>
            <a:endParaRPr lang="en-US" sz="2200" dirty="0"/>
          </a:p>
          <a:p>
            <a:pPr algn="just"/>
            <a:r>
              <a:rPr lang="fr-FR" sz="2200" dirty="0"/>
              <a:t>Lista A2 EPPO </a:t>
            </a:r>
            <a:endParaRPr lang="en-US" sz="2200" dirty="0"/>
          </a:p>
          <a:p>
            <a:pPr algn="just"/>
            <a:endParaRPr lang="en-US" sz="2200" dirty="0"/>
          </a:p>
          <a:p>
            <a:pPr algn="just"/>
            <a:r>
              <a:rPr lang="en-US" sz="2200" dirty="0" err="1"/>
              <a:t>Sintomas</a:t>
            </a:r>
            <a:r>
              <a:rPr lang="en-US" sz="2200" dirty="0"/>
              <a:t> do </a:t>
            </a:r>
            <a:r>
              <a:rPr lang="en-US" sz="2200" dirty="0" err="1"/>
              <a:t>grupo</a:t>
            </a:r>
            <a:r>
              <a:rPr lang="en-US" sz="2200" dirty="0"/>
              <a:t> dos </a:t>
            </a:r>
            <a:r>
              <a:rPr lang="en-US" sz="2200" dirty="0" err="1"/>
              <a:t>amarelos</a:t>
            </a:r>
            <a:r>
              <a:rPr lang="en-US" sz="2200" dirty="0"/>
              <a:t> da </a:t>
            </a:r>
            <a:r>
              <a:rPr lang="en-US" sz="2200" dirty="0" err="1"/>
              <a:t>videira</a:t>
            </a:r>
            <a:endParaRPr lang="en-US" sz="2200" dirty="0"/>
          </a:p>
          <a:p>
            <a:pPr algn="just"/>
            <a:endParaRPr lang="en-US" sz="2200" dirty="0"/>
          </a:p>
          <a:p>
            <a:pPr algn="just"/>
            <a:r>
              <a:rPr lang="en-US" sz="2200" dirty="0" err="1"/>
              <a:t>Combinação</a:t>
            </a:r>
            <a:r>
              <a:rPr lang="en-US" sz="2200" dirty="0"/>
              <a:t> entre fitoplasma, vector e </a:t>
            </a:r>
            <a:r>
              <a:rPr lang="en-US" sz="2200" dirty="0" err="1"/>
              <a:t>hospedeiro</a:t>
            </a:r>
            <a:endParaRPr lang="en-US" sz="2200" dirty="0"/>
          </a:p>
          <a:p>
            <a:pPr algn="just"/>
            <a:endParaRPr lang="pt-PT" sz="2200" dirty="0"/>
          </a:p>
          <a:p>
            <a:pPr marL="0" indent="0" algn="just">
              <a:buNone/>
            </a:pPr>
            <a:r>
              <a:rPr lang="en-US" sz="2200" dirty="0"/>
              <a:t>	</a:t>
            </a:r>
          </a:p>
          <a:p>
            <a:pPr marL="0" indent="0" algn="ctr">
              <a:buNone/>
            </a:pPr>
            <a:r>
              <a:rPr lang="en-US" sz="2200" b="1" dirty="0">
                <a:solidFill>
                  <a:schemeClr val="accent4"/>
                </a:solidFill>
                <a:sym typeface="Wingdings" pitchFamily="2" charset="2"/>
              </a:rPr>
              <a:t>	 </a:t>
            </a:r>
            <a:r>
              <a:rPr lang="en-US" sz="2200" b="1" dirty="0" err="1">
                <a:solidFill>
                  <a:schemeClr val="accent4"/>
                </a:solidFill>
                <a:sym typeface="Wingdings" pitchFamily="2" charset="2"/>
              </a:rPr>
              <a:t>Dispersão</a:t>
            </a:r>
            <a:r>
              <a:rPr lang="en-US" sz="2200" b="1" dirty="0">
                <a:solidFill>
                  <a:schemeClr val="accent4"/>
                </a:solidFill>
                <a:sym typeface="Wingdings" pitchFamily="2" charset="2"/>
              </a:rPr>
              <a:t> </a:t>
            </a:r>
            <a:r>
              <a:rPr lang="en-US" sz="2200" b="1" dirty="0" err="1">
                <a:solidFill>
                  <a:schemeClr val="accent4"/>
                </a:solidFill>
                <a:sym typeface="Wingdings" pitchFamily="2" charset="2"/>
              </a:rPr>
              <a:t>rápida</a:t>
            </a:r>
            <a:r>
              <a:rPr lang="en-US" sz="2200" b="1" dirty="0">
                <a:solidFill>
                  <a:schemeClr val="accent4"/>
                </a:solidFill>
                <a:sym typeface="Wingdings" pitchFamily="2" charset="2"/>
              </a:rPr>
              <a:t>, </a:t>
            </a:r>
            <a:r>
              <a:rPr lang="en-US" sz="2200" b="1" dirty="0" err="1">
                <a:solidFill>
                  <a:schemeClr val="accent4"/>
                </a:solidFill>
                <a:sym typeface="Wingdings" pitchFamily="2" charset="2"/>
              </a:rPr>
              <a:t>perdas</a:t>
            </a:r>
            <a:r>
              <a:rPr lang="en-US" sz="2200" b="1" dirty="0">
                <a:solidFill>
                  <a:schemeClr val="accent4"/>
                </a:solidFill>
                <a:sym typeface="Wingdings" pitchFamily="2" charset="2"/>
              </a:rPr>
              <a:t> </a:t>
            </a:r>
            <a:r>
              <a:rPr lang="en-US" sz="2200" b="1" dirty="0" err="1">
                <a:solidFill>
                  <a:schemeClr val="accent4"/>
                </a:solidFill>
                <a:sym typeface="Wingdings" pitchFamily="2" charset="2"/>
              </a:rPr>
              <a:t>importantes</a:t>
            </a:r>
            <a:r>
              <a:rPr lang="en-US" sz="2200" b="1" dirty="0">
                <a:solidFill>
                  <a:schemeClr val="accent4"/>
                </a:solidFill>
                <a:sym typeface="Wingdings" pitchFamily="2" charset="2"/>
              </a:rPr>
              <a:t> de </a:t>
            </a:r>
            <a:r>
              <a:rPr lang="en-US" sz="2200" b="1" dirty="0" err="1">
                <a:solidFill>
                  <a:schemeClr val="accent4"/>
                </a:solidFill>
                <a:sym typeface="Wingdings" pitchFamily="2" charset="2"/>
              </a:rPr>
              <a:t>produção</a:t>
            </a:r>
            <a:r>
              <a:rPr lang="en-US" sz="2200" b="1" dirty="0">
                <a:solidFill>
                  <a:schemeClr val="accent4"/>
                </a:solidFill>
                <a:sym typeface="Wingdings" pitchFamily="2" charset="2"/>
              </a:rPr>
              <a:t> e </a:t>
            </a:r>
            <a:r>
              <a:rPr lang="en-US" sz="2200" b="1" dirty="0" err="1">
                <a:solidFill>
                  <a:schemeClr val="accent4"/>
                </a:solidFill>
                <a:sym typeface="Wingdings" pitchFamily="2" charset="2"/>
              </a:rPr>
              <a:t>morte</a:t>
            </a:r>
            <a:r>
              <a:rPr lang="en-US" sz="2200" b="1" dirty="0">
                <a:solidFill>
                  <a:schemeClr val="accent4"/>
                </a:solidFill>
                <a:sym typeface="Wingdings" pitchFamily="2" charset="2"/>
              </a:rPr>
              <a:t> das </a:t>
            </a:r>
            <a:r>
              <a:rPr lang="en-US" sz="2200" b="1" dirty="0" err="1">
                <a:solidFill>
                  <a:schemeClr val="accent4"/>
                </a:solidFill>
                <a:sym typeface="Wingdings" pitchFamily="2" charset="2"/>
              </a:rPr>
              <a:t>videiras</a:t>
            </a:r>
            <a:endParaRPr lang="en-US" sz="1800" b="1"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2</a:t>
            </a:fld>
            <a:endParaRPr lang="fr-FR" dirty="0"/>
          </a:p>
        </p:txBody>
      </p:sp>
      <p:pic>
        <p:nvPicPr>
          <p:cNvPr id="5" name="Picture 2" descr="http://www.vignevin.com/typo3temp/pics/1380e352a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023" y="5589240"/>
            <a:ext cx="2265982" cy="6480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www.vignevin-sudouest.com/publications/fiches-pratiques/images/scaphoidus-titat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9094" y="3911793"/>
            <a:ext cx="2254911" cy="16054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lavescence doré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8023" y="1412776"/>
            <a:ext cx="2265982"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75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260648"/>
            <a:ext cx="7272808" cy="652934"/>
          </a:xfrm>
        </p:spPr>
        <p:txBody>
          <a:bodyPr>
            <a:normAutofit/>
          </a:bodyPr>
          <a:lstStyle/>
          <a:p>
            <a:pPr algn="l"/>
            <a:r>
              <a:rPr lang="fr-FR" sz="3200" b="1" dirty="0" err="1">
                <a:solidFill>
                  <a:schemeClr val="accent4"/>
                </a:solidFill>
              </a:rPr>
              <a:t>Investigação</a:t>
            </a:r>
            <a:r>
              <a:rPr lang="fr-FR" sz="3200" b="1" dirty="0">
                <a:solidFill>
                  <a:schemeClr val="accent4"/>
                </a:solidFill>
              </a:rPr>
              <a:t> sobre o </a:t>
            </a:r>
            <a:r>
              <a:rPr lang="fr-FR" sz="3200" b="1" dirty="0" err="1">
                <a:solidFill>
                  <a:schemeClr val="accent4"/>
                </a:solidFill>
              </a:rPr>
              <a:t>vector</a:t>
            </a:r>
            <a:r>
              <a:rPr lang="fr-FR" sz="3200" b="1" dirty="0">
                <a:solidFill>
                  <a:schemeClr val="accent4"/>
                </a:solidFill>
              </a:rPr>
              <a:t> e o fitoplasma</a:t>
            </a:r>
          </a:p>
        </p:txBody>
      </p:sp>
      <p:sp>
        <p:nvSpPr>
          <p:cNvPr id="14" name="Espace réservé du contenu 2"/>
          <p:cNvSpPr>
            <a:spLocks noGrp="1"/>
          </p:cNvSpPr>
          <p:nvPr>
            <p:ph idx="1"/>
          </p:nvPr>
        </p:nvSpPr>
        <p:spPr>
          <a:xfrm>
            <a:off x="313589" y="1296593"/>
            <a:ext cx="8632281" cy="4824536"/>
          </a:xfrm>
        </p:spPr>
        <p:txBody>
          <a:bodyPr>
            <a:normAutofit/>
          </a:bodyPr>
          <a:lstStyle/>
          <a:p>
            <a:r>
              <a:rPr lang="en-US" sz="2200" b="1" u="sng" dirty="0" err="1">
                <a:solidFill>
                  <a:schemeClr val="accent4"/>
                </a:solidFill>
              </a:rPr>
              <a:t>Inibidores</a:t>
            </a:r>
            <a:r>
              <a:rPr lang="en-US" sz="2200" b="1" u="sng" dirty="0">
                <a:solidFill>
                  <a:schemeClr val="accent4"/>
                </a:solidFill>
              </a:rPr>
              <a:t> </a:t>
            </a:r>
            <a:r>
              <a:rPr lang="en-US" sz="2200" b="1" u="sng" dirty="0" err="1">
                <a:solidFill>
                  <a:schemeClr val="accent4"/>
                </a:solidFill>
              </a:rPr>
              <a:t>moleculares</a:t>
            </a:r>
            <a:endParaRPr lang="en-US" sz="2200" b="1" u="sng" dirty="0">
              <a:solidFill>
                <a:schemeClr val="accent4"/>
              </a:solidFill>
            </a:endParaRPr>
          </a:p>
          <a:p>
            <a:pPr marL="0" indent="0">
              <a:buNone/>
            </a:pPr>
            <a:r>
              <a:rPr lang="en-US" sz="2200" dirty="0"/>
              <a:t>	- </a:t>
            </a:r>
            <a:r>
              <a:rPr lang="en-US" sz="2200" dirty="0" err="1"/>
              <a:t>Bloquear</a:t>
            </a:r>
            <a:r>
              <a:rPr lang="en-US" sz="2200" dirty="0"/>
              <a:t> o fitoplasma antes de </a:t>
            </a:r>
            <a:r>
              <a:rPr lang="en-US" sz="2200" dirty="0" err="1"/>
              <a:t>atingir</a:t>
            </a:r>
            <a:r>
              <a:rPr lang="en-US" sz="2200" dirty="0"/>
              <a:t> as </a:t>
            </a:r>
            <a:r>
              <a:rPr lang="en-US" sz="2200" dirty="0" err="1"/>
              <a:t>células</a:t>
            </a:r>
            <a:endParaRPr lang="en-US" sz="2200" dirty="0"/>
          </a:p>
          <a:p>
            <a:pPr marL="0" indent="0">
              <a:buNone/>
            </a:pPr>
            <a:endParaRPr lang="en-US" sz="2200" b="1" u="sng" dirty="0">
              <a:solidFill>
                <a:schemeClr val="accent4"/>
              </a:solidFill>
            </a:endParaRPr>
          </a:p>
          <a:p>
            <a:pPr marL="0" indent="0">
              <a:buNone/>
            </a:pPr>
            <a:endParaRPr lang="en-US" sz="2200" b="1" u="sng" dirty="0">
              <a:solidFill>
                <a:schemeClr val="accent4"/>
              </a:solidFill>
            </a:endParaRPr>
          </a:p>
          <a:p>
            <a:r>
              <a:rPr lang="en-US" sz="2200" b="1" u="sng" dirty="0" err="1">
                <a:solidFill>
                  <a:schemeClr val="accent4"/>
                </a:solidFill>
              </a:rPr>
              <a:t>Monitorização</a:t>
            </a:r>
            <a:r>
              <a:rPr lang="en-US" sz="2200" b="1" u="sng" dirty="0">
                <a:solidFill>
                  <a:schemeClr val="accent4"/>
                </a:solidFill>
              </a:rPr>
              <a:t> </a:t>
            </a:r>
            <a:r>
              <a:rPr lang="en-US" sz="2200" b="1" u="sng" dirty="0" err="1">
                <a:solidFill>
                  <a:schemeClr val="accent4"/>
                </a:solidFill>
              </a:rPr>
              <a:t>aérea</a:t>
            </a:r>
            <a:endParaRPr lang="en-US" sz="2200" b="1" u="sng" dirty="0">
              <a:solidFill>
                <a:schemeClr val="accent4"/>
              </a:solidFill>
            </a:endParaRPr>
          </a:p>
          <a:p>
            <a:pPr marL="0" indent="0">
              <a:buNone/>
            </a:pPr>
            <a:r>
              <a:rPr lang="en-US" sz="2200" dirty="0"/>
              <a:t>	- </a:t>
            </a:r>
            <a:r>
              <a:rPr lang="en-US" sz="2200" dirty="0" err="1"/>
              <a:t>Uso</a:t>
            </a:r>
            <a:r>
              <a:rPr lang="en-US" sz="2200" dirty="0"/>
              <a:t> de drones para </a:t>
            </a:r>
            <a:r>
              <a:rPr lang="en-US" sz="2200" dirty="0" err="1"/>
              <a:t>identificação</a:t>
            </a:r>
            <a:r>
              <a:rPr lang="en-US" sz="2200" dirty="0"/>
              <a:t> </a:t>
            </a:r>
          </a:p>
          <a:p>
            <a:pPr marL="0" indent="0">
              <a:buNone/>
            </a:pPr>
            <a:r>
              <a:rPr lang="en-US" sz="2200" dirty="0"/>
              <a:t>	</a:t>
            </a:r>
            <a:r>
              <a:rPr lang="en-US" sz="2200" dirty="0" err="1"/>
              <a:t>precoce</a:t>
            </a:r>
            <a:r>
              <a:rPr lang="en-US" sz="2200" dirty="0"/>
              <a:t> dos </a:t>
            </a:r>
            <a:r>
              <a:rPr lang="en-US" sz="2200" dirty="0" err="1"/>
              <a:t>sintomas</a:t>
            </a:r>
            <a:r>
              <a:rPr lang="en-US" sz="2200" dirty="0"/>
              <a:t> da FD</a:t>
            </a: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20</a:t>
            </a:fld>
            <a:endParaRPr lang="fr-FR" dirty="0"/>
          </a:p>
        </p:txBody>
      </p:sp>
      <p:grpSp>
        <p:nvGrpSpPr>
          <p:cNvPr id="7" name="Groupe 6"/>
          <p:cNvGrpSpPr/>
          <p:nvPr/>
        </p:nvGrpSpPr>
        <p:grpSpPr>
          <a:xfrm>
            <a:off x="316311" y="5639632"/>
            <a:ext cx="8210795" cy="1005305"/>
            <a:chOff x="316311" y="5639632"/>
            <a:chExt cx="8210795" cy="1005305"/>
          </a:xfrm>
        </p:grpSpPr>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316311" y="5639633"/>
              <a:ext cx="1375369" cy="1005304"/>
            </a:xfrm>
            <a:prstGeom prst="rect">
              <a:avLst/>
            </a:prstGeom>
            <a:ln>
              <a:solidFill>
                <a:schemeClr val="tx1"/>
              </a:solidFill>
            </a:ln>
          </p:spPr>
        </p:pic>
        <p:pic>
          <p:nvPicPr>
            <p:cNvPr id="9" name="Image 8"/>
            <p:cNvPicPr/>
            <p:nvPr/>
          </p:nvPicPr>
          <p:blipFill rotWithShape="1">
            <a:blip r:embed="rId4" cstate="print">
              <a:extLst>
                <a:ext uri="{28A0092B-C50C-407E-A947-70E740481C1C}">
                  <a14:useLocalDpi xmlns:a14="http://schemas.microsoft.com/office/drawing/2010/main" val="0"/>
                </a:ext>
              </a:extLst>
            </a:blip>
            <a:srcRect l="16617" r="12302"/>
            <a:stretch/>
          </p:blipFill>
          <p:spPr bwMode="auto">
            <a:xfrm>
              <a:off x="1687442" y="5639633"/>
              <a:ext cx="1375369" cy="1005302"/>
            </a:xfrm>
            <a:prstGeom prst="rect">
              <a:avLst/>
            </a:prstGeom>
            <a:ln>
              <a:solidFill>
                <a:schemeClr val="tx1"/>
              </a:solidFill>
            </a:ln>
            <a:extLst>
              <a:ext uri="{53640926-AAD7-44D8-BBD7-CCE9431645EC}">
                <a14:shadowObscured xmlns:a14="http://schemas.microsoft.com/office/drawing/2010/main"/>
              </a:ext>
            </a:extLst>
          </p:spPr>
        </p:pic>
        <p:pic>
          <p:nvPicPr>
            <p:cNvPr id="10" name="Image 9"/>
            <p:cNvPicPr/>
            <p:nvPr/>
          </p:nvPicPr>
          <p:blipFill rotWithShape="1">
            <a:blip r:embed="rId5" cstate="print">
              <a:extLst>
                <a:ext uri="{28A0092B-C50C-407E-A947-70E740481C1C}">
                  <a14:useLocalDpi xmlns:a14="http://schemas.microsoft.com/office/drawing/2010/main" val="0"/>
                </a:ext>
              </a:extLst>
            </a:blip>
            <a:srcRect b="32347"/>
            <a:stretch/>
          </p:blipFill>
          <p:spPr>
            <a:xfrm>
              <a:off x="4396349" y="5639632"/>
              <a:ext cx="1389450" cy="1005304"/>
            </a:xfrm>
            <a:prstGeom prst="rect">
              <a:avLst/>
            </a:prstGeom>
            <a:ln>
              <a:solidFill>
                <a:schemeClr val="tx1"/>
              </a:solidFill>
            </a:ln>
          </p:spPr>
        </p:pic>
        <p:pic>
          <p:nvPicPr>
            <p:cNvPr id="11" name="Image 10"/>
            <p:cNvPicPr/>
            <p:nvPr/>
          </p:nvPicPr>
          <p:blipFill rotWithShape="1">
            <a:blip r:embed="rId6" cstate="print">
              <a:extLst>
                <a:ext uri="{28A0092B-C50C-407E-A947-70E740481C1C}">
                  <a14:useLocalDpi xmlns:a14="http://schemas.microsoft.com/office/drawing/2010/main" val="0"/>
                </a:ext>
              </a:extLst>
            </a:blip>
            <a:srcRect l="19535" r="17126"/>
            <a:stretch/>
          </p:blipFill>
          <p:spPr>
            <a:xfrm rot="5400000">
              <a:off x="7329729" y="5447559"/>
              <a:ext cx="1005303" cy="1389450"/>
            </a:xfrm>
            <a:prstGeom prst="rect">
              <a:avLst/>
            </a:prstGeom>
            <a:ln>
              <a:solidFill>
                <a:schemeClr val="tx1"/>
              </a:solidFill>
            </a:ln>
          </p:spPr>
        </p:pic>
        <p:pic>
          <p:nvPicPr>
            <p:cNvPr id="12" name="Image 11"/>
            <p:cNvPicPr/>
            <p:nvPr/>
          </p:nvPicPr>
          <p:blipFill rotWithShape="1">
            <a:blip r:embed="rId7" cstate="print">
              <a:extLst>
                <a:ext uri="{28A0092B-C50C-407E-A947-70E740481C1C}">
                  <a14:useLocalDpi xmlns:a14="http://schemas.microsoft.com/office/drawing/2010/main" val="0"/>
                </a:ext>
              </a:extLst>
            </a:blip>
            <a:srcRect l="23572" r="22417"/>
            <a:stretch/>
          </p:blipFill>
          <p:spPr bwMode="auto">
            <a:xfrm rot="16200000">
              <a:off x="3247536" y="5454909"/>
              <a:ext cx="1001684" cy="1371131"/>
            </a:xfrm>
            <a:prstGeom prst="rect">
              <a:avLst/>
            </a:prstGeom>
            <a:ln>
              <a:solidFill>
                <a:schemeClr val="tx1"/>
              </a:solidFill>
            </a:ln>
            <a:extLst>
              <a:ext uri="{53640926-AAD7-44D8-BBD7-CCE9431645EC}">
                <a14:shadowObscured xmlns:a14="http://schemas.microsoft.com/office/drawing/2010/main"/>
              </a:ext>
            </a:extLst>
          </p:spPr>
        </p:pic>
        <p:pic>
          <p:nvPicPr>
            <p:cNvPr id="13" name="Image 12"/>
            <p:cNvPicPr/>
            <p:nvPr/>
          </p:nvPicPr>
          <p:blipFill>
            <a:blip r:embed="rId8" cstate="print">
              <a:extLst>
                <a:ext uri="{28A0092B-C50C-407E-A947-70E740481C1C}">
                  <a14:useLocalDpi xmlns:a14="http://schemas.microsoft.com/office/drawing/2010/main" val="0"/>
                </a:ext>
              </a:extLst>
            </a:blip>
            <a:stretch>
              <a:fillRect/>
            </a:stretch>
          </p:blipFill>
          <p:spPr>
            <a:xfrm>
              <a:off x="5785799" y="5639632"/>
              <a:ext cx="1351857" cy="1005304"/>
            </a:xfrm>
            <a:prstGeom prst="rect">
              <a:avLst/>
            </a:prstGeom>
            <a:ln>
              <a:solidFill>
                <a:schemeClr val="tx1"/>
              </a:solidFill>
            </a:ln>
          </p:spPr>
        </p:pic>
      </p:grpSp>
      <p:pic>
        <p:nvPicPr>
          <p:cNvPr id="4098" name="Picture 2" descr="Résultat de recherche d'images pour &quot;drones flavescence dorée&qu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1732" y="2636912"/>
            <a:ext cx="3314096" cy="2354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8105196" y="2780928"/>
            <a:ext cx="421910" cy="184666"/>
          </a:xfrm>
          <a:prstGeom prst="rect">
            <a:avLst/>
          </a:prstGeom>
        </p:spPr>
        <p:txBody>
          <a:bodyPr wrap="none">
            <a:spAutoFit/>
          </a:bodyPr>
          <a:lstStyle/>
          <a:p>
            <a:pPr algn="ctr"/>
            <a:r>
              <a:rPr lang="fr-FR" sz="600" i="1" dirty="0">
                <a:solidFill>
                  <a:schemeClr val="bg1">
                    <a:lumMod val="50000"/>
                  </a:schemeClr>
                </a:solidFill>
              </a:rPr>
              <a:t>© INRA</a:t>
            </a:r>
          </a:p>
        </p:txBody>
      </p:sp>
    </p:spTree>
    <p:extLst>
      <p:ext uri="{BB962C8B-B14F-4D97-AF65-F5344CB8AC3E}">
        <p14:creationId xmlns:p14="http://schemas.microsoft.com/office/powerpoint/2010/main" val="295743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fr-FR" sz="3200" b="1" dirty="0" err="1">
                <a:solidFill>
                  <a:schemeClr val="accent4"/>
                </a:solidFill>
              </a:rPr>
              <a:t>Investigação</a:t>
            </a:r>
            <a:r>
              <a:rPr lang="fr-FR" sz="3200" b="1" dirty="0">
                <a:solidFill>
                  <a:schemeClr val="accent4"/>
                </a:solidFill>
              </a:rPr>
              <a:t> no </a:t>
            </a:r>
            <a:r>
              <a:rPr lang="fr-FR" sz="3200" b="1" dirty="0" err="1">
                <a:solidFill>
                  <a:schemeClr val="accent4"/>
                </a:solidFill>
              </a:rPr>
              <a:t>controlo</a:t>
            </a:r>
            <a:r>
              <a:rPr lang="fr-FR" sz="3200" b="1" dirty="0">
                <a:solidFill>
                  <a:schemeClr val="accent4"/>
                </a:solidFill>
              </a:rPr>
              <a:t> do </a:t>
            </a:r>
            <a:r>
              <a:rPr lang="fr-FR" sz="3200" b="1" dirty="0" err="1">
                <a:solidFill>
                  <a:schemeClr val="accent4"/>
                </a:solidFill>
              </a:rPr>
              <a:t>vector</a:t>
            </a:r>
            <a:endParaRPr lang="fr-FR" sz="3200" b="1" dirty="0">
              <a:solidFill>
                <a:schemeClr val="accent4"/>
              </a:solidFill>
            </a:endParaRPr>
          </a:p>
        </p:txBody>
      </p:sp>
      <p:sp>
        <p:nvSpPr>
          <p:cNvPr id="14" name="Espace réservé du contenu 2"/>
          <p:cNvSpPr>
            <a:spLocks noGrp="1"/>
          </p:cNvSpPr>
          <p:nvPr>
            <p:ph idx="1"/>
          </p:nvPr>
        </p:nvSpPr>
        <p:spPr>
          <a:xfrm>
            <a:off x="332208" y="1628800"/>
            <a:ext cx="8992320" cy="3631758"/>
          </a:xfrm>
        </p:spPr>
        <p:txBody>
          <a:bodyPr>
            <a:normAutofit/>
          </a:bodyPr>
          <a:lstStyle/>
          <a:p>
            <a:r>
              <a:rPr lang="en-US" sz="2200" b="1" u="sng" dirty="0" err="1">
                <a:solidFill>
                  <a:schemeClr val="accent4"/>
                </a:solidFill>
              </a:rPr>
              <a:t>Confusão</a:t>
            </a:r>
            <a:r>
              <a:rPr lang="en-US" sz="2200" b="1" u="sng" dirty="0">
                <a:solidFill>
                  <a:schemeClr val="accent4"/>
                </a:solidFill>
              </a:rPr>
              <a:t> sexual</a:t>
            </a:r>
          </a:p>
          <a:p>
            <a:pPr>
              <a:buFontTx/>
              <a:buChar char="-"/>
            </a:pPr>
            <a:r>
              <a:rPr lang="en-US" sz="2200" dirty="0" err="1"/>
              <a:t>Perturbar</a:t>
            </a:r>
            <a:r>
              <a:rPr lang="en-US" sz="2200" dirty="0"/>
              <a:t> </a:t>
            </a:r>
            <a:r>
              <a:rPr lang="en-US" sz="2200" dirty="0" err="1"/>
              <a:t>os</a:t>
            </a:r>
            <a:r>
              <a:rPr lang="en-US" sz="2200" dirty="0"/>
              <a:t> </a:t>
            </a:r>
            <a:r>
              <a:rPr lang="en-US" sz="2200" dirty="0" err="1"/>
              <a:t>sinais</a:t>
            </a:r>
            <a:r>
              <a:rPr lang="en-US" sz="2200" dirty="0"/>
              <a:t> </a:t>
            </a:r>
            <a:r>
              <a:rPr lang="en-US" sz="2200" dirty="0" err="1"/>
              <a:t>emitidos</a:t>
            </a:r>
            <a:r>
              <a:rPr lang="en-US" sz="2200" dirty="0"/>
              <a:t> </a:t>
            </a:r>
            <a:r>
              <a:rPr lang="en-US" sz="2200" dirty="0" err="1"/>
              <a:t>pelo</a:t>
            </a:r>
            <a:r>
              <a:rPr lang="en-US" sz="2200" dirty="0"/>
              <a:t> macho </a:t>
            </a:r>
            <a:r>
              <a:rPr lang="en-US" sz="2200" dirty="0" err="1"/>
              <a:t>na</a:t>
            </a:r>
            <a:r>
              <a:rPr lang="en-US" sz="2200" dirty="0"/>
              <a:t> </a:t>
            </a:r>
            <a:r>
              <a:rPr lang="en-US" sz="2200" dirty="0" err="1"/>
              <a:t>atracção</a:t>
            </a:r>
            <a:r>
              <a:rPr lang="en-US" sz="2200" dirty="0"/>
              <a:t> da </a:t>
            </a:r>
            <a:r>
              <a:rPr lang="en-US" sz="2200" dirty="0" err="1"/>
              <a:t>fêmea</a:t>
            </a:r>
            <a:endParaRPr lang="en-US" sz="2200" dirty="0"/>
          </a:p>
          <a:p>
            <a:pPr>
              <a:buFontTx/>
              <a:buChar char="-"/>
            </a:pPr>
            <a:r>
              <a:rPr lang="en-US" sz="2200" dirty="0" err="1"/>
              <a:t>Inibição</a:t>
            </a:r>
            <a:r>
              <a:rPr lang="en-US" sz="2200" dirty="0"/>
              <a:t> da </a:t>
            </a:r>
            <a:r>
              <a:rPr lang="en-US" sz="2200" dirty="0" err="1"/>
              <a:t>reprodução</a:t>
            </a:r>
            <a:endParaRPr lang="en-US" sz="2200" dirty="0"/>
          </a:p>
          <a:p>
            <a:pPr>
              <a:buFontTx/>
              <a:buChar char="-"/>
            </a:pPr>
            <a:r>
              <a:rPr lang="en-US" sz="2200" dirty="0" err="1"/>
              <a:t>Decréscimo</a:t>
            </a:r>
            <a:r>
              <a:rPr lang="en-US" sz="2200" dirty="0"/>
              <a:t> da </a:t>
            </a:r>
            <a:r>
              <a:rPr lang="en-US" sz="2200" dirty="0" err="1"/>
              <a:t>população</a:t>
            </a:r>
            <a:r>
              <a:rPr lang="en-US" sz="2200" dirty="0"/>
              <a:t> a </a:t>
            </a:r>
            <a:r>
              <a:rPr lang="en-US" sz="2200" dirty="0" err="1"/>
              <a:t>cada</a:t>
            </a:r>
            <a:r>
              <a:rPr lang="en-US" sz="2200" dirty="0"/>
              <a:t> </a:t>
            </a:r>
            <a:r>
              <a:rPr lang="en-US" sz="2200" dirty="0" err="1"/>
              <a:t>ano</a:t>
            </a:r>
            <a:endParaRPr lang="en-US" sz="2200" dirty="0"/>
          </a:p>
          <a:p>
            <a:pPr lvl="1">
              <a:buFontTx/>
              <a:buChar char="-"/>
            </a:pPr>
            <a:endParaRPr lang="en-US" sz="2200" dirty="0"/>
          </a:p>
          <a:p>
            <a:r>
              <a:rPr lang="en-US" sz="2200" b="1" u="sng" dirty="0" err="1">
                <a:solidFill>
                  <a:schemeClr val="accent4"/>
                </a:solidFill>
              </a:rPr>
              <a:t>Controlo</a:t>
            </a:r>
            <a:r>
              <a:rPr lang="en-US" sz="2200" b="1" u="sng" dirty="0">
                <a:solidFill>
                  <a:schemeClr val="accent4"/>
                </a:solidFill>
              </a:rPr>
              <a:t> </a:t>
            </a:r>
            <a:r>
              <a:rPr lang="en-US" sz="2200" b="1" u="sng" dirty="0" err="1">
                <a:solidFill>
                  <a:schemeClr val="accent4"/>
                </a:solidFill>
              </a:rPr>
              <a:t>biológico</a:t>
            </a:r>
            <a:endParaRPr lang="en-US" sz="2200" b="1" u="sng" dirty="0">
              <a:solidFill>
                <a:schemeClr val="accent4"/>
              </a:solidFill>
            </a:endParaRPr>
          </a:p>
          <a:p>
            <a:pPr>
              <a:buFontTx/>
              <a:buChar char="-"/>
            </a:pPr>
            <a:r>
              <a:rPr lang="en-US" sz="2200" dirty="0" err="1"/>
              <a:t>Uso</a:t>
            </a:r>
            <a:r>
              <a:rPr lang="en-US" sz="2200" dirty="0"/>
              <a:t> de </a:t>
            </a:r>
            <a:r>
              <a:rPr lang="en-US" sz="2200" dirty="0" err="1"/>
              <a:t>parasitóides</a:t>
            </a:r>
            <a:endParaRPr lang="en-US" sz="2200" dirty="0"/>
          </a:p>
          <a:p>
            <a:pPr>
              <a:buFontTx/>
              <a:buChar char="-"/>
            </a:pPr>
            <a:r>
              <a:rPr lang="en-US" sz="2200" dirty="0" err="1"/>
              <a:t>Impossível</a:t>
            </a:r>
            <a:r>
              <a:rPr lang="en-US" sz="2200" dirty="0"/>
              <a:t> de </a:t>
            </a:r>
            <a:r>
              <a:rPr lang="en-US" sz="2200" dirty="0" err="1"/>
              <a:t>implementar</a:t>
            </a:r>
            <a:r>
              <a:rPr lang="en-US" sz="2200" dirty="0"/>
              <a:t> a </a:t>
            </a:r>
            <a:r>
              <a:rPr lang="en-US" sz="2200" dirty="0" err="1"/>
              <a:t>larga</a:t>
            </a:r>
            <a:r>
              <a:rPr lang="en-US" sz="2200" dirty="0"/>
              <a:t> </a:t>
            </a:r>
            <a:r>
              <a:rPr lang="en-US" sz="2200" dirty="0" err="1"/>
              <a:t>escala</a:t>
            </a:r>
            <a:endParaRPr lang="en-US" sz="2200" dirty="0"/>
          </a:p>
          <a:p>
            <a:pPr marL="0" indent="0">
              <a:buNone/>
            </a:pPr>
            <a:endParaRPr lang="en-US" sz="2200"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21</a:t>
            </a:fld>
            <a:endParaRPr lang="fr-FR" dirty="0"/>
          </a:p>
        </p:txBody>
      </p:sp>
      <p:grpSp>
        <p:nvGrpSpPr>
          <p:cNvPr id="18" name="Groupe 17"/>
          <p:cNvGrpSpPr/>
          <p:nvPr/>
        </p:nvGrpSpPr>
        <p:grpSpPr>
          <a:xfrm>
            <a:off x="997623" y="5059494"/>
            <a:ext cx="7030761" cy="1537858"/>
            <a:chOff x="997623" y="5075892"/>
            <a:chExt cx="7030761" cy="1537858"/>
          </a:xfrm>
        </p:grpSpPr>
        <p:pic>
          <p:nvPicPr>
            <p:cNvPr id="6146" name="Picture 2" descr="http://www.kehlmaier.de/elect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108" y="5087547"/>
              <a:ext cx="2333178" cy="15050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8" name="Picture 4" descr="Anteon rugosiceps - female"/>
            <p:cNvPicPr>
              <a:picLocks noChangeAspect="1" noChangeArrowheads="1"/>
            </p:cNvPicPr>
            <p:nvPr/>
          </p:nvPicPr>
          <p:blipFill rotWithShape="1">
            <a:blip r:embed="rId4">
              <a:extLst>
                <a:ext uri="{28A0092B-C50C-407E-A947-70E740481C1C}">
                  <a14:useLocalDpi xmlns:a14="http://schemas.microsoft.com/office/drawing/2010/main" val="0"/>
                </a:ext>
              </a:extLst>
            </a:blip>
            <a:srcRect l="21019" t="20210" r="15052" b="32552"/>
            <a:stretch/>
          </p:blipFill>
          <p:spPr bwMode="auto">
            <a:xfrm>
              <a:off x="3323930" y="5087547"/>
              <a:ext cx="2333178" cy="15050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275856" y="6429084"/>
              <a:ext cx="710451" cy="184666"/>
            </a:xfrm>
            <a:prstGeom prst="rect">
              <a:avLst/>
            </a:prstGeom>
          </p:spPr>
          <p:txBody>
            <a:bodyPr wrap="none">
              <a:spAutoFit/>
            </a:bodyPr>
            <a:lstStyle/>
            <a:p>
              <a:r>
                <a:rPr lang="fr-FR" sz="600" dirty="0">
                  <a:solidFill>
                    <a:schemeClr val="tx1">
                      <a:lumMod val="65000"/>
                      <a:lumOff val="35000"/>
                    </a:schemeClr>
                  </a:solidFill>
                </a:rPr>
                <a:t>© Dennis Haines</a:t>
              </a:r>
            </a:p>
          </p:txBody>
        </p:sp>
        <p:pic>
          <p:nvPicPr>
            <p:cNvPr id="6150" name="Picture 6" descr="http://www.waspweb.org/Chrysidoidea/Dryinidae/Gonatopodinae/Gonatopus/images/Gonatopus_species_copyright_Vida_van_der_Walt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8583" y="5087547"/>
              <a:ext cx="2304256" cy="15050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6804248" y="5087547"/>
              <a:ext cx="1166589" cy="357677"/>
            </a:xfrm>
            <a:prstGeom prst="rect">
              <a:avLst/>
            </a:prstGeom>
            <a:solidFill>
              <a:srgbClr val="77777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6647878" y="5085184"/>
              <a:ext cx="1380506" cy="369332"/>
            </a:xfrm>
            <a:prstGeom prst="rect">
              <a:avLst/>
            </a:prstGeom>
          </p:spPr>
          <p:txBody>
            <a:bodyPr wrap="none">
              <a:spAutoFit/>
            </a:bodyPr>
            <a:lstStyle/>
            <a:p>
              <a:r>
                <a:rPr lang="en-GB" i="1" dirty="0">
                  <a:solidFill>
                    <a:schemeClr val="bg1"/>
                  </a:solidFill>
                </a:rPr>
                <a:t>Pipunculidae</a:t>
              </a:r>
              <a:endParaRPr lang="fr-FR" dirty="0">
                <a:solidFill>
                  <a:schemeClr val="bg1"/>
                </a:solidFill>
              </a:endParaRPr>
            </a:p>
          </p:txBody>
        </p:sp>
        <p:sp>
          <p:nvSpPr>
            <p:cNvPr id="16" name="Rectangle 15"/>
            <p:cNvSpPr/>
            <p:nvPr/>
          </p:nvSpPr>
          <p:spPr>
            <a:xfrm>
              <a:off x="4427984" y="5075892"/>
              <a:ext cx="1310039" cy="369332"/>
            </a:xfrm>
            <a:prstGeom prst="rect">
              <a:avLst/>
            </a:prstGeom>
          </p:spPr>
          <p:txBody>
            <a:bodyPr wrap="none">
              <a:spAutoFit/>
            </a:bodyPr>
            <a:lstStyle/>
            <a:p>
              <a:r>
                <a:rPr lang="en-GB" i="1" dirty="0">
                  <a:solidFill>
                    <a:schemeClr val="bg1"/>
                  </a:solidFill>
                </a:rPr>
                <a:t>Anteoninae </a:t>
              </a:r>
              <a:endParaRPr lang="fr-FR" dirty="0">
                <a:solidFill>
                  <a:schemeClr val="bg1"/>
                </a:solidFill>
              </a:endParaRPr>
            </a:p>
          </p:txBody>
        </p:sp>
        <p:sp>
          <p:nvSpPr>
            <p:cNvPr id="17" name="Rectangle 16"/>
            <p:cNvSpPr/>
            <p:nvPr/>
          </p:nvSpPr>
          <p:spPr>
            <a:xfrm>
              <a:off x="997623" y="6129213"/>
              <a:ext cx="1688667" cy="369332"/>
            </a:xfrm>
            <a:prstGeom prst="rect">
              <a:avLst/>
            </a:prstGeom>
          </p:spPr>
          <p:txBody>
            <a:bodyPr wrap="none">
              <a:spAutoFit/>
            </a:bodyPr>
            <a:lstStyle/>
            <a:p>
              <a:r>
                <a:rPr lang="en-GB" i="1" dirty="0">
                  <a:solidFill>
                    <a:schemeClr val="bg1"/>
                  </a:solidFill>
                </a:rPr>
                <a:t>Gonatopodinae</a:t>
              </a:r>
              <a:r>
                <a:rPr lang="en-GB" dirty="0">
                  <a:solidFill>
                    <a:schemeClr val="bg1"/>
                  </a:solidFill>
                </a:rPr>
                <a:t> </a:t>
              </a:r>
              <a:endParaRPr lang="fr-FR" dirty="0">
                <a:solidFill>
                  <a:schemeClr val="bg1"/>
                </a:solidFill>
              </a:endParaRPr>
            </a:p>
          </p:txBody>
        </p:sp>
      </p:grpSp>
      <p:sp>
        <p:nvSpPr>
          <p:cNvPr id="3" name="Rectangle 2"/>
          <p:cNvSpPr/>
          <p:nvPr/>
        </p:nvSpPr>
        <p:spPr>
          <a:xfrm>
            <a:off x="5624753" y="6381328"/>
            <a:ext cx="819455" cy="215444"/>
          </a:xfrm>
          <a:prstGeom prst="rect">
            <a:avLst/>
          </a:prstGeom>
        </p:spPr>
        <p:txBody>
          <a:bodyPr wrap="none">
            <a:spAutoFit/>
          </a:bodyPr>
          <a:lstStyle/>
          <a:p>
            <a:r>
              <a:rPr lang="fr-FR" sz="800" i="1" dirty="0">
                <a:solidFill>
                  <a:schemeClr val="tx1">
                    <a:lumMod val="75000"/>
                    <a:lumOff val="25000"/>
                  </a:schemeClr>
                </a:solidFill>
              </a:rPr>
              <a:t>©</a:t>
            </a:r>
            <a:r>
              <a:rPr lang="fr-FR" sz="800" dirty="0">
                <a:solidFill>
                  <a:schemeClr val="tx1">
                    <a:lumMod val="75000"/>
                    <a:lumOff val="25000"/>
                  </a:schemeClr>
                </a:solidFill>
              </a:rPr>
              <a:t>kehlmaier.de</a:t>
            </a:r>
          </a:p>
        </p:txBody>
      </p:sp>
    </p:spTree>
    <p:extLst>
      <p:ext uri="{BB962C8B-B14F-4D97-AF65-F5344CB8AC3E}">
        <p14:creationId xmlns:p14="http://schemas.microsoft.com/office/powerpoint/2010/main" val="3099469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fr-FR" sz="3200" b="1" dirty="0" err="1">
                <a:solidFill>
                  <a:schemeClr val="accent4"/>
                </a:solidFill>
              </a:rPr>
              <a:t>Conclusão</a:t>
            </a:r>
            <a:endParaRPr lang="fr-FR" sz="3200" b="1" dirty="0">
              <a:solidFill>
                <a:schemeClr val="accent4"/>
              </a:solidFill>
            </a:endParaRPr>
          </a:p>
        </p:txBody>
      </p:sp>
      <p:sp>
        <p:nvSpPr>
          <p:cNvPr id="5" name="Espace réservé du contenu 2"/>
          <p:cNvSpPr>
            <a:spLocks noGrp="1"/>
          </p:cNvSpPr>
          <p:nvPr>
            <p:ph idx="1"/>
          </p:nvPr>
        </p:nvSpPr>
        <p:spPr>
          <a:xfrm>
            <a:off x="539552" y="1627308"/>
            <a:ext cx="7848872" cy="4525963"/>
          </a:xfrm>
        </p:spPr>
        <p:txBody>
          <a:bodyPr>
            <a:normAutofit/>
          </a:bodyPr>
          <a:lstStyle/>
          <a:p>
            <a:pPr algn="just"/>
            <a:endParaRPr lang="fr-FR" sz="2400" dirty="0"/>
          </a:p>
          <a:p>
            <a:pPr algn="just"/>
            <a:r>
              <a:rPr lang="en-US" sz="2400" dirty="0" err="1"/>
              <a:t>Dispersão</a:t>
            </a:r>
            <a:r>
              <a:rPr lang="en-US" sz="2400" dirty="0"/>
              <a:t> </a:t>
            </a:r>
            <a:r>
              <a:rPr lang="en-US" sz="2400" dirty="0" err="1"/>
              <a:t>rápida</a:t>
            </a:r>
            <a:r>
              <a:rPr lang="en-US" sz="2400" dirty="0"/>
              <a:t> e </a:t>
            </a:r>
            <a:r>
              <a:rPr lang="en-US" sz="2400" dirty="0" err="1"/>
              <a:t>séria</a:t>
            </a:r>
            <a:r>
              <a:rPr lang="en-US" sz="2400" dirty="0"/>
              <a:t> da </a:t>
            </a:r>
            <a:r>
              <a:rPr lang="en-US" sz="2400" dirty="0" err="1"/>
              <a:t>doença</a:t>
            </a:r>
            <a:r>
              <a:rPr lang="en-US" sz="2400" dirty="0"/>
              <a:t> e </a:t>
            </a:r>
            <a:r>
              <a:rPr lang="en-US" sz="2400" dirty="0" err="1"/>
              <a:t>perdas</a:t>
            </a:r>
            <a:r>
              <a:rPr lang="en-US" sz="2400" dirty="0"/>
              <a:t> de </a:t>
            </a:r>
            <a:r>
              <a:rPr lang="en-US" sz="2400" dirty="0" err="1"/>
              <a:t>económicas</a:t>
            </a:r>
            <a:r>
              <a:rPr lang="en-US" sz="2400" dirty="0"/>
              <a:t> </a:t>
            </a:r>
            <a:r>
              <a:rPr lang="en-US" sz="2400" dirty="0" err="1"/>
              <a:t>consideráveis</a:t>
            </a:r>
            <a:endParaRPr lang="en-US" sz="2400" dirty="0"/>
          </a:p>
          <a:p>
            <a:pPr algn="just"/>
            <a:endParaRPr lang="en-US" sz="2400" dirty="0"/>
          </a:p>
          <a:p>
            <a:pPr algn="just"/>
            <a:r>
              <a:rPr lang="en-US" sz="2400" b="1" dirty="0" err="1">
                <a:solidFill>
                  <a:schemeClr val="accent4"/>
                </a:solidFill>
              </a:rPr>
              <a:t>Gestão</a:t>
            </a:r>
            <a:r>
              <a:rPr lang="en-US" sz="2400" b="1" dirty="0">
                <a:solidFill>
                  <a:schemeClr val="accent4"/>
                </a:solidFill>
              </a:rPr>
              <a:t> </a:t>
            </a:r>
            <a:r>
              <a:rPr lang="en-US" sz="2400" b="1" dirty="0" err="1">
                <a:solidFill>
                  <a:schemeClr val="accent4"/>
                </a:solidFill>
              </a:rPr>
              <a:t>colectiva</a:t>
            </a:r>
            <a:r>
              <a:rPr lang="en-US" sz="2400" b="1" dirty="0">
                <a:solidFill>
                  <a:schemeClr val="accent4"/>
                </a:solidFill>
              </a:rPr>
              <a:t> </a:t>
            </a:r>
            <a:r>
              <a:rPr lang="en-US" sz="2400" dirty="0"/>
              <a:t>é a </a:t>
            </a:r>
            <a:r>
              <a:rPr lang="en-US" sz="2400" dirty="0" err="1"/>
              <a:t>chave</a:t>
            </a:r>
            <a:endParaRPr lang="en-US" sz="2400" dirty="0"/>
          </a:p>
          <a:p>
            <a:pPr algn="just"/>
            <a:endParaRPr lang="en-US" sz="2400" dirty="0"/>
          </a:p>
          <a:p>
            <a:pPr algn="just"/>
            <a:r>
              <a:rPr lang="en-US" sz="2400" dirty="0" err="1"/>
              <a:t>Importância</a:t>
            </a:r>
            <a:r>
              <a:rPr lang="en-US" sz="2400" dirty="0"/>
              <a:t> das </a:t>
            </a:r>
            <a:r>
              <a:rPr lang="en-US" sz="2400" dirty="0" err="1"/>
              <a:t>medidas</a:t>
            </a:r>
            <a:r>
              <a:rPr lang="en-US" sz="2400" dirty="0"/>
              <a:t> de </a:t>
            </a:r>
            <a:r>
              <a:rPr lang="en-US" sz="2400" dirty="0" err="1"/>
              <a:t>controlo</a:t>
            </a:r>
            <a:r>
              <a:rPr lang="en-US" sz="2400" dirty="0"/>
              <a:t> do vector e das </a:t>
            </a:r>
            <a:r>
              <a:rPr lang="en-US" sz="2400" dirty="0" err="1"/>
              <a:t>vinhas</a:t>
            </a:r>
            <a:r>
              <a:rPr lang="en-US" sz="2400" dirty="0"/>
              <a:t> </a:t>
            </a:r>
            <a:r>
              <a:rPr lang="en-US" sz="2400" dirty="0" err="1"/>
              <a:t>infectadas</a:t>
            </a:r>
            <a:endParaRPr lang="fr-FR" sz="2400" b="1" u="sng" dirty="0">
              <a:solidFill>
                <a:srgbClr val="26147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22</a:t>
            </a:fld>
            <a:endParaRPr lang="fr-FR" dirty="0"/>
          </a:p>
        </p:txBody>
      </p:sp>
      <p:grpSp>
        <p:nvGrpSpPr>
          <p:cNvPr id="6" name="Groupe 5"/>
          <p:cNvGrpSpPr/>
          <p:nvPr/>
        </p:nvGrpSpPr>
        <p:grpSpPr>
          <a:xfrm>
            <a:off x="316311" y="5639632"/>
            <a:ext cx="8210795" cy="1005305"/>
            <a:chOff x="316311" y="5639632"/>
            <a:chExt cx="8210795" cy="1005305"/>
          </a:xfrm>
        </p:grpSpPr>
        <p:pic>
          <p:nvPicPr>
            <p:cNvPr id="7" name="Image 6"/>
            <p:cNvPicPr/>
            <p:nvPr/>
          </p:nvPicPr>
          <p:blipFill>
            <a:blip r:embed="rId3" cstate="print">
              <a:extLst>
                <a:ext uri="{28A0092B-C50C-407E-A947-70E740481C1C}">
                  <a14:useLocalDpi xmlns:a14="http://schemas.microsoft.com/office/drawing/2010/main" val="0"/>
                </a:ext>
              </a:extLst>
            </a:blip>
            <a:stretch>
              <a:fillRect/>
            </a:stretch>
          </p:blipFill>
          <p:spPr>
            <a:xfrm>
              <a:off x="316311" y="5639633"/>
              <a:ext cx="1375369" cy="1005304"/>
            </a:xfrm>
            <a:prstGeom prst="rect">
              <a:avLst/>
            </a:prstGeom>
            <a:ln>
              <a:solidFill>
                <a:schemeClr val="tx1"/>
              </a:solidFill>
            </a:ln>
          </p:spPr>
        </p:pic>
        <p:pic>
          <p:nvPicPr>
            <p:cNvPr id="8" name="Image 7"/>
            <p:cNvPicPr/>
            <p:nvPr/>
          </p:nvPicPr>
          <p:blipFill rotWithShape="1">
            <a:blip r:embed="rId4" cstate="print">
              <a:extLst>
                <a:ext uri="{28A0092B-C50C-407E-A947-70E740481C1C}">
                  <a14:useLocalDpi xmlns:a14="http://schemas.microsoft.com/office/drawing/2010/main" val="0"/>
                </a:ext>
              </a:extLst>
            </a:blip>
            <a:srcRect l="16617" r="12302"/>
            <a:stretch/>
          </p:blipFill>
          <p:spPr bwMode="auto">
            <a:xfrm>
              <a:off x="1687442" y="5639633"/>
              <a:ext cx="1375369" cy="1005302"/>
            </a:xfrm>
            <a:prstGeom prst="rect">
              <a:avLst/>
            </a:prstGeom>
            <a:ln>
              <a:solidFill>
                <a:schemeClr val="tx1"/>
              </a:solidFill>
            </a:ln>
            <a:extLst>
              <a:ext uri="{53640926-AAD7-44D8-BBD7-CCE9431645EC}">
                <a14:shadowObscured xmlns:a14="http://schemas.microsoft.com/office/drawing/2010/main"/>
              </a:ext>
            </a:extLst>
          </p:spPr>
        </p:pic>
        <p:pic>
          <p:nvPicPr>
            <p:cNvPr id="9" name="Image 8"/>
            <p:cNvPicPr/>
            <p:nvPr/>
          </p:nvPicPr>
          <p:blipFill rotWithShape="1">
            <a:blip r:embed="rId5" cstate="print">
              <a:extLst>
                <a:ext uri="{28A0092B-C50C-407E-A947-70E740481C1C}">
                  <a14:useLocalDpi xmlns:a14="http://schemas.microsoft.com/office/drawing/2010/main" val="0"/>
                </a:ext>
              </a:extLst>
            </a:blip>
            <a:srcRect b="32347"/>
            <a:stretch/>
          </p:blipFill>
          <p:spPr>
            <a:xfrm>
              <a:off x="4396349" y="5639632"/>
              <a:ext cx="1389450" cy="1005304"/>
            </a:xfrm>
            <a:prstGeom prst="rect">
              <a:avLst/>
            </a:prstGeom>
            <a:ln>
              <a:solidFill>
                <a:schemeClr val="tx1"/>
              </a:solidFill>
            </a:ln>
          </p:spPr>
        </p:pic>
        <p:pic>
          <p:nvPicPr>
            <p:cNvPr id="10" name="Image 9"/>
            <p:cNvPicPr/>
            <p:nvPr/>
          </p:nvPicPr>
          <p:blipFill rotWithShape="1">
            <a:blip r:embed="rId6" cstate="print">
              <a:extLst>
                <a:ext uri="{28A0092B-C50C-407E-A947-70E740481C1C}">
                  <a14:useLocalDpi xmlns:a14="http://schemas.microsoft.com/office/drawing/2010/main" val="0"/>
                </a:ext>
              </a:extLst>
            </a:blip>
            <a:srcRect l="19535" r="17126"/>
            <a:stretch/>
          </p:blipFill>
          <p:spPr>
            <a:xfrm rot="5400000">
              <a:off x="7329729" y="5447559"/>
              <a:ext cx="1005303" cy="1389450"/>
            </a:xfrm>
            <a:prstGeom prst="rect">
              <a:avLst/>
            </a:prstGeom>
            <a:ln>
              <a:solidFill>
                <a:schemeClr val="tx1"/>
              </a:solidFill>
            </a:ln>
          </p:spPr>
        </p:pic>
        <p:pic>
          <p:nvPicPr>
            <p:cNvPr id="11" name="Image 10"/>
            <p:cNvPicPr/>
            <p:nvPr/>
          </p:nvPicPr>
          <p:blipFill rotWithShape="1">
            <a:blip r:embed="rId7" cstate="print">
              <a:extLst>
                <a:ext uri="{28A0092B-C50C-407E-A947-70E740481C1C}">
                  <a14:useLocalDpi xmlns:a14="http://schemas.microsoft.com/office/drawing/2010/main" val="0"/>
                </a:ext>
              </a:extLst>
            </a:blip>
            <a:srcRect l="23572" r="22417"/>
            <a:stretch/>
          </p:blipFill>
          <p:spPr bwMode="auto">
            <a:xfrm rot="16200000">
              <a:off x="3245727" y="5456719"/>
              <a:ext cx="1005304" cy="1371131"/>
            </a:xfrm>
            <a:prstGeom prst="rect">
              <a:avLst/>
            </a:prstGeom>
            <a:ln>
              <a:solidFill>
                <a:schemeClr val="tx1"/>
              </a:solidFill>
            </a:ln>
            <a:extLst>
              <a:ext uri="{53640926-AAD7-44D8-BBD7-CCE9431645EC}">
                <a14:shadowObscured xmlns:a14="http://schemas.microsoft.com/office/drawing/2010/main"/>
              </a:ext>
            </a:extLst>
          </p:spPr>
        </p:pic>
        <p:pic>
          <p:nvPicPr>
            <p:cNvPr id="12" name="Image 11"/>
            <p:cNvPicPr/>
            <p:nvPr/>
          </p:nvPicPr>
          <p:blipFill>
            <a:blip r:embed="rId8" cstate="print">
              <a:extLst>
                <a:ext uri="{28A0092B-C50C-407E-A947-70E740481C1C}">
                  <a14:useLocalDpi xmlns:a14="http://schemas.microsoft.com/office/drawing/2010/main" val="0"/>
                </a:ext>
              </a:extLst>
            </a:blip>
            <a:stretch>
              <a:fillRect/>
            </a:stretch>
          </p:blipFill>
          <p:spPr>
            <a:xfrm>
              <a:off x="5785799" y="5639632"/>
              <a:ext cx="1351857" cy="1005304"/>
            </a:xfrm>
            <a:prstGeom prst="rect">
              <a:avLst/>
            </a:prstGeom>
            <a:ln>
              <a:solidFill>
                <a:schemeClr val="tx1"/>
              </a:solidFill>
            </a:ln>
          </p:spPr>
        </p:pic>
      </p:grpSp>
    </p:spTree>
    <p:extLst>
      <p:ext uri="{BB962C8B-B14F-4D97-AF65-F5344CB8AC3E}">
        <p14:creationId xmlns:p14="http://schemas.microsoft.com/office/powerpoint/2010/main" val="2138715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Partage Marie T\IFV\Photos Terrain\Vignoble\DSC_037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051" t="12146" r="26109" b="24316"/>
          <a:stretch/>
        </p:blipFill>
        <p:spPr bwMode="auto">
          <a:xfrm>
            <a:off x="7044284" y="2081811"/>
            <a:ext cx="941147" cy="2361092"/>
          </a:xfrm>
          <a:prstGeom prst="rect">
            <a:avLst/>
          </a:prstGeom>
          <a:noFill/>
          <a:extLst>
            <a:ext uri="{909E8E84-426E-40DD-AFC4-6F175D3DCCD1}">
              <a14:hiddenFill xmlns:a14="http://schemas.microsoft.com/office/drawing/2010/main">
                <a:solidFill>
                  <a:srgbClr val="FFFFFF"/>
                </a:solidFill>
              </a14:hiddenFill>
            </a:ext>
          </a:extLst>
        </p:spPr>
      </p:pic>
      <p:sp>
        <p:nvSpPr>
          <p:cNvPr id="52" name="Espace réservé du contenu 2"/>
          <p:cNvSpPr txBox="1">
            <a:spLocks/>
          </p:cNvSpPr>
          <p:nvPr/>
        </p:nvSpPr>
        <p:spPr>
          <a:xfrm>
            <a:off x="395536" y="1578119"/>
            <a:ext cx="842493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200" dirty="0">
                <a:solidFill>
                  <a:schemeClr val="accent4"/>
                </a:solidFill>
              </a:rPr>
              <a:t>Fitoplasma </a:t>
            </a:r>
            <a:r>
              <a:rPr lang="en-US" sz="2200" dirty="0"/>
              <a:t>: </a:t>
            </a:r>
            <a:r>
              <a:rPr lang="en-US" sz="2200" dirty="0" err="1"/>
              <a:t>Origem</a:t>
            </a:r>
            <a:r>
              <a:rPr lang="en-US" sz="2200" dirty="0"/>
              <a:t> </a:t>
            </a:r>
            <a:r>
              <a:rPr lang="en-US" sz="2200" dirty="0" err="1"/>
              <a:t>Europeia</a:t>
            </a:r>
            <a:endParaRPr lang="en-US" sz="2200" dirty="0"/>
          </a:p>
          <a:p>
            <a:pPr algn="just"/>
            <a:endParaRPr lang="en-US" sz="2200" dirty="0"/>
          </a:p>
          <a:p>
            <a:pPr algn="just"/>
            <a:endParaRPr lang="en-US" sz="2200" dirty="0"/>
          </a:p>
          <a:p>
            <a:pPr algn="just"/>
            <a:endParaRPr lang="en-US" sz="2200" dirty="0"/>
          </a:p>
          <a:p>
            <a:pPr algn="just"/>
            <a:endParaRPr lang="en-US" sz="2200" dirty="0"/>
          </a:p>
          <a:p>
            <a:pPr algn="just"/>
            <a:endParaRPr lang="en-US" sz="2200" dirty="0"/>
          </a:p>
          <a:p>
            <a:pPr algn="just"/>
            <a:endParaRPr lang="en-US" sz="2200" dirty="0"/>
          </a:p>
          <a:p>
            <a:pPr algn="just"/>
            <a:endParaRPr lang="en-US" sz="2200" dirty="0"/>
          </a:p>
          <a:p>
            <a:pPr algn="just"/>
            <a:endParaRPr lang="en-US" sz="2200" dirty="0"/>
          </a:p>
          <a:p>
            <a:pPr algn="just"/>
            <a:r>
              <a:rPr lang="en-US" sz="2200" dirty="0"/>
              <a:t>Vector : </a:t>
            </a:r>
            <a:r>
              <a:rPr lang="en-US" sz="2200" dirty="0" err="1"/>
              <a:t>Cigarrinha</a:t>
            </a:r>
            <a:r>
              <a:rPr lang="en-US" sz="2200" dirty="0"/>
              <a:t> </a:t>
            </a:r>
            <a:r>
              <a:rPr lang="en-US" sz="2200" i="1" dirty="0" err="1">
                <a:solidFill>
                  <a:schemeClr val="accent4"/>
                </a:solidFill>
              </a:rPr>
              <a:t>Scaphoideus</a:t>
            </a:r>
            <a:r>
              <a:rPr lang="en-US" sz="2200" i="1" dirty="0">
                <a:solidFill>
                  <a:schemeClr val="accent4"/>
                </a:solidFill>
              </a:rPr>
              <a:t> </a:t>
            </a:r>
            <a:r>
              <a:rPr lang="en-US" sz="2200" i="1" dirty="0" err="1">
                <a:solidFill>
                  <a:schemeClr val="accent4"/>
                </a:solidFill>
              </a:rPr>
              <a:t>titanus</a:t>
            </a:r>
            <a:r>
              <a:rPr lang="en-US" sz="2200" i="1" dirty="0">
                <a:solidFill>
                  <a:schemeClr val="accent4"/>
                </a:solidFill>
              </a:rPr>
              <a:t> </a:t>
            </a:r>
            <a:r>
              <a:rPr lang="en-US" sz="2200" dirty="0" err="1"/>
              <a:t>importada</a:t>
            </a:r>
            <a:r>
              <a:rPr lang="en-US" sz="2200" dirty="0"/>
              <a:t> da América do Norte</a:t>
            </a:r>
          </a:p>
        </p:txBody>
      </p:sp>
      <p:sp>
        <p:nvSpPr>
          <p:cNvPr id="2" name="Titre 1"/>
          <p:cNvSpPr>
            <a:spLocks noGrp="1"/>
          </p:cNvSpPr>
          <p:nvPr>
            <p:ph type="title"/>
          </p:nvPr>
        </p:nvSpPr>
        <p:spPr>
          <a:xfrm>
            <a:off x="1907704" y="260648"/>
            <a:ext cx="6264696" cy="652934"/>
          </a:xfrm>
        </p:spPr>
        <p:txBody>
          <a:bodyPr>
            <a:normAutofit/>
          </a:bodyPr>
          <a:lstStyle/>
          <a:p>
            <a:pPr algn="l"/>
            <a:r>
              <a:rPr lang="en-US" sz="3200" b="1" dirty="0" err="1">
                <a:solidFill>
                  <a:schemeClr val="accent4"/>
                </a:solidFill>
              </a:rPr>
              <a:t>Dispersão</a:t>
            </a:r>
            <a:r>
              <a:rPr lang="en-US" sz="3200" b="1" dirty="0">
                <a:solidFill>
                  <a:schemeClr val="accent4"/>
                </a:solidFill>
              </a:rPr>
              <a:t> da </a:t>
            </a:r>
            <a:r>
              <a:rPr lang="en-US" sz="3200" b="1" dirty="0" err="1">
                <a:solidFill>
                  <a:schemeClr val="accent4"/>
                </a:solidFill>
              </a:rPr>
              <a:t>Flavescência</a:t>
            </a:r>
            <a:r>
              <a:rPr lang="en-US" sz="3200" b="1" dirty="0">
                <a:solidFill>
                  <a:schemeClr val="accent4"/>
                </a:solidFill>
              </a:rPr>
              <a:t> </a:t>
            </a:r>
            <a:r>
              <a:rPr lang="en-US" sz="3200" b="1" dirty="0" err="1">
                <a:solidFill>
                  <a:schemeClr val="accent4"/>
                </a:solidFill>
              </a:rPr>
              <a:t>Dourada</a:t>
            </a:r>
            <a:endParaRPr lang="en-US" sz="3200" b="1"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3</a:t>
            </a:fld>
            <a:endParaRPr lang="fr-FR" dirty="0"/>
          </a:p>
        </p:txBody>
      </p:sp>
      <p:grpSp>
        <p:nvGrpSpPr>
          <p:cNvPr id="2051" name="Groupe 2050"/>
          <p:cNvGrpSpPr/>
          <p:nvPr/>
        </p:nvGrpSpPr>
        <p:grpSpPr>
          <a:xfrm>
            <a:off x="755576" y="2341877"/>
            <a:ext cx="7710873" cy="2346794"/>
            <a:chOff x="868538" y="2226241"/>
            <a:chExt cx="7710873" cy="2346794"/>
          </a:xfrm>
        </p:grpSpPr>
        <p:sp>
          <p:nvSpPr>
            <p:cNvPr id="26" name="ZoneTexte 25"/>
            <p:cNvSpPr txBox="1"/>
            <p:nvPr/>
          </p:nvSpPr>
          <p:spPr>
            <a:xfrm>
              <a:off x="1178685" y="4311425"/>
              <a:ext cx="1903181" cy="261610"/>
            </a:xfrm>
            <a:prstGeom prst="rect">
              <a:avLst/>
            </a:prstGeom>
            <a:noFill/>
          </p:spPr>
          <p:txBody>
            <a:bodyPr wrap="square" rtlCol="0">
              <a:spAutoFit/>
            </a:bodyPr>
            <a:lstStyle/>
            <a:p>
              <a:pPr algn="ctr"/>
              <a:r>
                <a:rPr lang="fr-FR" sz="1100" i="1" dirty="0" err="1"/>
                <a:t>Alnus</a:t>
              </a:r>
              <a:r>
                <a:rPr lang="fr-FR" sz="1100" i="1" dirty="0"/>
                <a:t> e </a:t>
              </a:r>
              <a:r>
                <a:rPr lang="fr-FR" sz="1100" i="1" dirty="0" err="1"/>
                <a:t>Clematis</a:t>
              </a:r>
              <a:endParaRPr lang="fr-FR" sz="1100" i="1" dirty="0"/>
            </a:p>
          </p:txBody>
        </p:sp>
        <p:pic>
          <p:nvPicPr>
            <p:cNvPr id="3077" name="Picture 5" descr="P:\INVA PROTECT\Photos\Photos sites\HR\SIG\SIG 1 DSC_005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827" r="29731" b="15633"/>
            <a:stretch/>
          </p:blipFill>
          <p:spPr bwMode="auto">
            <a:xfrm>
              <a:off x="868538" y="2226241"/>
              <a:ext cx="2448272" cy="2078487"/>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e 22"/>
            <p:cNvGrpSpPr/>
            <p:nvPr/>
          </p:nvGrpSpPr>
          <p:grpSpPr>
            <a:xfrm>
              <a:off x="1374191" y="2686563"/>
              <a:ext cx="1512167" cy="1152128"/>
              <a:chOff x="1569700" y="2686563"/>
              <a:chExt cx="1512167" cy="1152128"/>
            </a:xfrm>
          </p:grpSpPr>
          <p:sp>
            <p:nvSpPr>
              <p:cNvPr id="30" name="Ellipse 29"/>
              <p:cNvSpPr/>
              <p:nvPr/>
            </p:nvSpPr>
            <p:spPr>
              <a:xfrm>
                <a:off x="1619672" y="2686563"/>
                <a:ext cx="1430122" cy="1152128"/>
              </a:xfrm>
              <a:prstGeom prst="ellipse">
                <a:avLst/>
              </a:prstGeom>
              <a:solidFill>
                <a:schemeClr val="bg1"/>
              </a:solid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1569700" y="3031794"/>
                <a:ext cx="1512167" cy="523220"/>
              </a:xfrm>
              <a:prstGeom prst="rect">
                <a:avLst/>
              </a:prstGeom>
              <a:noFill/>
            </p:spPr>
            <p:txBody>
              <a:bodyPr wrap="square" rtlCol="0">
                <a:spAutoFit/>
              </a:bodyPr>
              <a:lstStyle/>
              <a:p>
                <a:pPr algn="ctr"/>
                <a:r>
                  <a:rPr lang="fr-FR" sz="1400" dirty="0">
                    <a:solidFill>
                      <a:schemeClr val="accent4"/>
                    </a:solidFill>
                  </a:rPr>
                  <a:t>Fitoplasma</a:t>
                </a:r>
              </a:p>
              <a:p>
                <a:pPr algn="ctr"/>
                <a:r>
                  <a:rPr lang="fr-FR" sz="1400" b="1" i="1" dirty="0">
                    <a:solidFill>
                      <a:schemeClr val="accent4"/>
                    </a:solidFill>
                  </a:rPr>
                  <a:t>FD 1, 2 e 3</a:t>
                </a:r>
              </a:p>
            </p:txBody>
          </p:sp>
        </p:grpSp>
        <p:cxnSp>
          <p:nvCxnSpPr>
            <p:cNvPr id="27" name="Connecteur droit avec flèche 26"/>
            <p:cNvCxnSpPr>
              <a:stCxn id="31" idx="3"/>
            </p:cNvCxnSpPr>
            <p:nvPr/>
          </p:nvCxnSpPr>
          <p:spPr>
            <a:xfrm flipV="1">
              <a:off x="2886358" y="3265484"/>
              <a:ext cx="4349938" cy="27920"/>
            </a:xfrm>
            <a:prstGeom prst="straightConnector1">
              <a:avLst/>
            </a:prstGeom>
            <a:ln w="28575">
              <a:solidFill>
                <a:srgbClr val="C9D400"/>
              </a:solidFill>
              <a:tailEnd type="arrow"/>
            </a:ln>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6676230" y="4304728"/>
              <a:ext cx="1903181" cy="261610"/>
            </a:xfrm>
            <a:prstGeom prst="rect">
              <a:avLst/>
            </a:prstGeom>
            <a:noFill/>
          </p:spPr>
          <p:txBody>
            <a:bodyPr wrap="square" rtlCol="0">
              <a:spAutoFit/>
            </a:bodyPr>
            <a:lstStyle/>
            <a:p>
              <a:pPr algn="ctr"/>
              <a:r>
                <a:rPr lang="fr-FR" sz="1100" i="1" dirty="0" err="1"/>
                <a:t>Vitis</a:t>
              </a:r>
              <a:r>
                <a:rPr lang="fr-FR" sz="1100" i="1" dirty="0"/>
                <a:t> </a:t>
              </a:r>
              <a:r>
                <a:rPr lang="fr-FR" sz="1100" i="1" dirty="0" err="1"/>
                <a:t>Vinifera</a:t>
              </a:r>
              <a:endParaRPr lang="fr-FR" sz="1100" i="1" dirty="0"/>
            </a:p>
          </p:txBody>
        </p:sp>
        <p:sp>
          <p:nvSpPr>
            <p:cNvPr id="2048" name="ZoneTexte 2047"/>
            <p:cNvSpPr txBox="1"/>
            <p:nvPr/>
          </p:nvSpPr>
          <p:spPr>
            <a:xfrm>
              <a:off x="3192111" y="2945682"/>
              <a:ext cx="3868209" cy="338554"/>
            </a:xfrm>
            <a:prstGeom prst="rect">
              <a:avLst/>
            </a:prstGeom>
            <a:noFill/>
          </p:spPr>
          <p:txBody>
            <a:bodyPr wrap="square" rtlCol="0">
              <a:spAutoFit/>
            </a:bodyPr>
            <a:lstStyle/>
            <a:p>
              <a:pPr algn="ctr"/>
              <a:r>
                <a:rPr lang="en-US" sz="1600" dirty="0" err="1">
                  <a:solidFill>
                    <a:schemeClr val="accent4"/>
                  </a:solidFill>
                </a:rPr>
                <a:t>Várias</a:t>
              </a:r>
              <a:r>
                <a:rPr lang="en-US" sz="1600" dirty="0">
                  <a:solidFill>
                    <a:schemeClr val="accent4"/>
                  </a:solidFill>
                </a:rPr>
                <a:t> </a:t>
              </a:r>
              <a:r>
                <a:rPr lang="en-US" sz="1600" dirty="0" err="1">
                  <a:solidFill>
                    <a:schemeClr val="accent4"/>
                  </a:solidFill>
                </a:rPr>
                <a:t>hipóteses</a:t>
              </a:r>
              <a:r>
                <a:rPr lang="en-US" sz="1600" dirty="0">
                  <a:solidFill>
                    <a:schemeClr val="accent4"/>
                  </a:solidFill>
                </a:rPr>
                <a:t> de </a:t>
              </a:r>
              <a:r>
                <a:rPr lang="en-US" sz="1600" dirty="0" err="1">
                  <a:solidFill>
                    <a:schemeClr val="accent4"/>
                  </a:solidFill>
                </a:rPr>
                <a:t>dispersão</a:t>
              </a:r>
              <a:endParaRPr lang="en-US" sz="1600" i="1" dirty="0">
                <a:solidFill>
                  <a:schemeClr val="accent4"/>
                </a:solidFill>
              </a:endParaRPr>
            </a:p>
          </p:txBody>
        </p:sp>
      </p:grpSp>
      <p:sp>
        <p:nvSpPr>
          <p:cNvPr id="43" name="ZoneTexte 42"/>
          <p:cNvSpPr txBox="1"/>
          <p:nvPr/>
        </p:nvSpPr>
        <p:spPr>
          <a:xfrm>
            <a:off x="3185841" y="4287688"/>
            <a:ext cx="1579138" cy="353943"/>
          </a:xfrm>
          <a:prstGeom prst="rect">
            <a:avLst/>
          </a:prstGeom>
          <a:noFill/>
        </p:spPr>
        <p:txBody>
          <a:bodyPr wrap="square" rtlCol="0">
            <a:spAutoFit/>
          </a:bodyPr>
          <a:lstStyle/>
          <a:p>
            <a:pPr algn="ctr"/>
            <a:r>
              <a:rPr lang="fr-FR" sz="1100" i="1" dirty="0" err="1"/>
              <a:t>Oncopsis</a:t>
            </a:r>
            <a:r>
              <a:rPr lang="fr-FR" sz="1100" i="1" dirty="0"/>
              <a:t> </a:t>
            </a:r>
            <a:r>
              <a:rPr lang="fr-FR" sz="1100" i="1" dirty="0" err="1"/>
              <a:t>Alni</a:t>
            </a:r>
            <a:endParaRPr lang="fr-FR" sz="1100" i="1" dirty="0"/>
          </a:p>
          <a:p>
            <a:pPr algn="ctr"/>
            <a:r>
              <a:rPr lang="fr-FR" sz="600" i="1" dirty="0">
                <a:solidFill>
                  <a:schemeClr val="bg1">
                    <a:lumMod val="50000"/>
                  </a:schemeClr>
                </a:solidFill>
              </a:rPr>
              <a:t>©Tristan Bantock</a:t>
            </a:r>
          </a:p>
        </p:txBody>
      </p:sp>
      <p:sp>
        <p:nvSpPr>
          <p:cNvPr id="45" name="ZoneTexte 44"/>
          <p:cNvSpPr txBox="1"/>
          <p:nvPr/>
        </p:nvSpPr>
        <p:spPr>
          <a:xfrm>
            <a:off x="4582131" y="4296256"/>
            <a:ext cx="1274144" cy="523220"/>
          </a:xfrm>
          <a:prstGeom prst="rect">
            <a:avLst/>
          </a:prstGeom>
          <a:noFill/>
        </p:spPr>
        <p:txBody>
          <a:bodyPr wrap="square" rtlCol="0">
            <a:spAutoFit/>
          </a:bodyPr>
          <a:lstStyle/>
          <a:p>
            <a:pPr algn="ctr"/>
            <a:r>
              <a:rPr lang="fr-FR" sz="1100" i="1" dirty="0" err="1"/>
              <a:t>Dictyophara</a:t>
            </a:r>
            <a:r>
              <a:rPr lang="fr-FR" sz="1100" i="1" dirty="0"/>
              <a:t> </a:t>
            </a:r>
            <a:r>
              <a:rPr lang="fr-FR" sz="1100" i="1" dirty="0" err="1"/>
              <a:t>europaea</a:t>
            </a:r>
            <a:endParaRPr lang="fr-FR" sz="1100" i="1" dirty="0"/>
          </a:p>
          <a:p>
            <a:pPr algn="ctr"/>
            <a:r>
              <a:rPr lang="fr-FR" sz="600" i="1" dirty="0">
                <a:solidFill>
                  <a:schemeClr val="bg1">
                    <a:lumMod val="50000"/>
                  </a:schemeClr>
                </a:solidFill>
              </a:rPr>
              <a:t>© Dimitri </a:t>
            </a:r>
            <a:r>
              <a:rPr lang="fr-FR" sz="600" i="1" dirty="0" err="1">
                <a:solidFill>
                  <a:schemeClr val="bg1">
                    <a:lumMod val="50000"/>
                  </a:schemeClr>
                </a:solidFill>
              </a:rPr>
              <a:t>Geystor</a:t>
            </a:r>
            <a:endParaRPr lang="fr-FR" sz="600" i="1" dirty="0">
              <a:solidFill>
                <a:schemeClr val="bg1">
                  <a:lumMod val="50000"/>
                </a:schemeClr>
              </a:solidFill>
            </a:endParaRPr>
          </a:p>
        </p:txBody>
      </p:sp>
      <p:sp>
        <p:nvSpPr>
          <p:cNvPr id="49" name="ZoneTexte 48"/>
          <p:cNvSpPr txBox="1"/>
          <p:nvPr/>
        </p:nvSpPr>
        <p:spPr>
          <a:xfrm>
            <a:off x="5698641" y="4300503"/>
            <a:ext cx="1274144" cy="430887"/>
          </a:xfrm>
          <a:prstGeom prst="rect">
            <a:avLst/>
          </a:prstGeom>
          <a:noFill/>
        </p:spPr>
        <p:txBody>
          <a:bodyPr wrap="square" rtlCol="0">
            <a:spAutoFit/>
          </a:bodyPr>
          <a:lstStyle/>
          <a:p>
            <a:pPr algn="ctr"/>
            <a:r>
              <a:rPr lang="fr-FR" sz="1100" i="1" dirty="0" err="1"/>
              <a:t>Scaphoideus</a:t>
            </a:r>
            <a:r>
              <a:rPr lang="fr-FR" sz="1100" i="1" dirty="0"/>
              <a:t> titanus</a:t>
            </a:r>
          </a:p>
        </p:txBody>
      </p:sp>
      <p:pic>
        <p:nvPicPr>
          <p:cNvPr id="21" name="Picture 4" descr="https://www.vignevin-sudouest.com/publications/fiches-pratiques/images/scaphoidus-titatu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3464535"/>
            <a:ext cx="1163751" cy="8285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ésultat de recherche d'images pour &quot;oncopsis alni&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402" y="3464535"/>
            <a:ext cx="1194240" cy="8359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f. 12 277 : Dictyophara europae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92735" y="3464535"/>
            <a:ext cx="959385" cy="823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218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fr-FR" sz="3200" b="1" dirty="0" err="1">
                <a:solidFill>
                  <a:schemeClr val="accent4"/>
                </a:solidFill>
              </a:rPr>
              <a:t>Dispersão</a:t>
            </a:r>
            <a:r>
              <a:rPr lang="fr-FR" sz="3200" b="1" dirty="0">
                <a:solidFill>
                  <a:schemeClr val="accent4"/>
                </a:solidFill>
              </a:rPr>
              <a:t> da </a:t>
            </a:r>
            <a:r>
              <a:rPr lang="fr-FR" sz="3200" b="1" dirty="0" err="1">
                <a:solidFill>
                  <a:schemeClr val="accent4"/>
                </a:solidFill>
              </a:rPr>
              <a:t>Flavescência</a:t>
            </a:r>
            <a:r>
              <a:rPr lang="fr-FR" sz="3200" b="1" dirty="0">
                <a:solidFill>
                  <a:schemeClr val="accent4"/>
                </a:solidFill>
              </a:rPr>
              <a:t> </a:t>
            </a:r>
            <a:r>
              <a:rPr lang="fr-FR" sz="3200" b="1" dirty="0" err="1">
                <a:solidFill>
                  <a:schemeClr val="accent4"/>
                </a:solidFill>
              </a:rPr>
              <a:t>Dourada</a:t>
            </a:r>
            <a:endParaRPr lang="fr-FR" sz="3200" b="1"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4</a:t>
            </a:fld>
            <a:endParaRPr lang="fr-FR" dirty="0"/>
          </a:p>
        </p:txBody>
      </p:sp>
      <p:sp>
        <p:nvSpPr>
          <p:cNvPr id="25" name="Espace réservé du contenu 2"/>
          <p:cNvSpPr txBox="1">
            <a:spLocks/>
          </p:cNvSpPr>
          <p:nvPr/>
        </p:nvSpPr>
        <p:spPr>
          <a:xfrm>
            <a:off x="395536" y="1578119"/>
            <a:ext cx="8424936" cy="452596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200" dirty="0">
                <a:solidFill>
                  <a:schemeClr val="accent4"/>
                </a:solidFill>
              </a:rPr>
              <a:t>Fitoplasma </a:t>
            </a:r>
            <a:r>
              <a:rPr lang="en-US" sz="2200" dirty="0"/>
              <a:t>: </a:t>
            </a:r>
            <a:r>
              <a:rPr lang="en-US" sz="2200" dirty="0" err="1"/>
              <a:t>Origem</a:t>
            </a:r>
            <a:r>
              <a:rPr lang="en-US" sz="2200" dirty="0"/>
              <a:t> </a:t>
            </a:r>
            <a:r>
              <a:rPr lang="en-US" sz="2200" dirty="0" err="1"/>
              <a:t>Europeia</a:t>
            </a:r>
            <a:r>
              <a:rPr lang="en-US" sz="2200" dirty="0"/>
              <a:t> e </a:t>
            </a:r>
            <a:r>
              <a:rPr lang="en-US" sz="2200" dirty="0" err="1"/>
              <a:t>dispersão</a:t>
            </a:r>
            <a:r>
              <a:rPr lang="en-US" sz="2200" dirty="0"/>
              <a:t> a </a:t>
            </a:r>
            <a:r>
              <a:rPr lang="en-US" sz="2200" dirty="0" err="1"/>
              <a:t>partir</a:t>
            </a:r>
            <a:r>
              <a:rPr lang="en-US" sz="2200" dirty="0"/>
              <a:t> de </a:t>
            </a:r>
            <a:r>
              <a:rPr lang="en-US" sz="2200" dirty="0" err="1"/>
              <a:t>plantas</a:t>
            </a:r>
            <a:r>
              <a:rPr lang="en-US" sz="2200" dirty="0"/>
              <a:t> </a:t>
            </a:r>
            <a:r>
              <a:rPr lang="en-US" sz="2200" dirty="0" err="1"/>
              <a:t>selvagens</a:t>
            </a:r>
            <a:r>
              <a:rPr lang="en-US" sz="2200" dirty="0"/>
              <a:t> para a </a:t>
            </a:r>
            <a:r>
              <a:rPr lang="en-US" sz="2200" dirty="0" err="1"/>
              <a:t>Vinha</a:t>
            </a:r>
            <a:endParaRPr lang="fr-FR" sz="2200" dirty="0"/>
          </a:p>
          <a:p>
            <a:pPr algn="just"/>
            <a:r>
              <a:rPr lang="en-US" sz="2200" dirty="0"/>
              <a:t>Vector : </a:t>
            </a:r>
            <a:r>
              <a:rPr lang="en-US" sz="2200" dirty="0" err="1"/>
              <a:t>cigarrinha</a:t>
            </a:r>
            <a:r>
              <a:rPr lang="en-US" sz="2200" dirty="0"/>
              <a:t> </a:t>
            </a:r>
            <a:r>
              <a:rPr lang="en-US" sz="2200" i="1" dirty="0" err="1">
                <a:solidFill>
                  <a:schemeClr val="accent4"/>
                </a:solidFill>
              </a:rPr>
              <a:t>Scaphoideus</a:t>
            </a:r>
            <a:r>
              <a:rPr lang="en-US" sz="2200" i="1" dirty="0">
                <a:solidFill>
                  <a:schemeClr val="accent4"/>
                </a:solidFill>
              </a:rPr>
              <a:t> </a:t>
            </a:r>
            <a:r>
              <a:rPr lang="en-US" sz="2200" i="1" dirty="0" err="1">
                <a:solidFill>
                  <a:schemeClr val="accent4"/>
                </a:solidFill>
              </a:rPr>
              <a:t>titanus</a:t>
            </a:r>
            <a:r>
              <a:rPr lang="en-US" sz="2200" i="1" dirty="0">
                <a:solidFill>
                  <a:schemeClr val="accent4"/>
                </a:solidFill>
              </a:rPr>
              <a:t> </a:t>
            </a:r>
            <a:r>
              <a:rPr lang="en-US" sz="2200" dirty="0" err="1"/>
              <a:t>importada</a:t>
            </a:r>
            <a:r>
              <a:rPr lang="en-US" sz="2200" dirty="0"/>
              <a:t> da América do Norte</a:t>
            </a:r>
          </a:p>
          <a:p>
            <a:pPr algn="just"/>
            <a:endParaRPr lang="fr-FR" sz="2200" dirty="0">
              <a:solidFill>
                <a:srgbClr val="261474"/>
              </a:solidFill>
              <a:sym typeface="Wingdings" pitchFamily="2" charset="2"/>
            </a:endParaRPr>
          </a:p>
          <a:p>
            <a:pPr marL="0" indent="0" algn="just">
              <a:buNone/>
            </a:pPr>
            <a:r>
              <a:rPr lang="fr-FR" sz="2200" dirty="0">
                <a:solidFill>
                  <a:srgbClr val="261474"/>
                </a:solidFill>
                <a:sym typeface="Wingdings" pitchFamily="2" charset="2"/>
              </a:rPr>
              <a:t>						</a:t>
            </a:r>
            <a:r>
              <a:rPr lang="fr-FR" sz="2200" dirty="0">
                <a:solidFill>
                  <a:schemeClr val="accent4"/>
                </a:solidFill>
                <a:sym typeface="Wingdings" pitchFamily="2" charset="2"/>
              </a:rPr>
              <a:t> A </a:t>
            </a:r>
            <a:r>
              <a:rPr lang="fr-FR" sz="2200" dirty="0" err="1">
                <a:solidFill>
                  <a:schemeClr val="accent4"/>
                </a:solidFill>
                <a:sym typeface="Wingdings" pitchFamily="2" charset="2"/>
              </a:rPr>
              <a:t>distribuição</a:t>
            </a:r>
            <a:r>
              <a:rPr lang="fr-FR" sz="2200" dirty="0">
                <a:solidFill>
                  <a:schemeClr val="accent4"/>
                </a:solidFill>
                <a:sym typeface="Wingdings" pitchFamily="2" charset="2"/>
              </a:rPr>
              <a:t> da 							</a:t>
            </a:r>
            <a:r>
              <a:rPr lang="fr-FR" sz="2200" dirty="0" err="1">
                <a:solidFill>
                  <a:schemeClr val="accent4"/>
                </a:solidFill>
                <a:sym typeface="Wingdings" pitchFamily="2" charset="2"/>
              </a:rPr>
              <a:t>cigarrinha</a:t>
            </a:r>
            <a:r>
              <a:rPr lang="fr-FR" sz="2200" dirty="0">
                <a:solidFill>
                  <a:schemeClr val="accent4"/>
                </a:solidFill>
                <a:sym typeface="Wingdings" pitchFamily="2" charset="2"/>
              </a:rPr>
              <a:t> é mais </a:t>
            </a:r>
            <a:r>
              <a:rPr lang="fr-FR" sz="2200" dirty="0" err="1">
                <a:solidFill>
                  <a:schemeClr val="accent4"/>
                </a:solidFill>
                <a:sym typeface="Wingdings" pitchFamily="2" charset="2"/>
              </a:rPr>
              <a:t>ampla</a:t>
            </a:r>
            <a:r>
              <a:rPr lang="fr-FR" sz="2200" dirty="0">
                <a:solidFill>
                  <a:schemeClr val="accent4"/>
                </a:solidFill>
                <a:sym typeface="Wingdings" pitchFamily="2" charset="2"/>
              </a:rPr>
              <a:t> 							que a do </a:t>
            </a:r>
            <a:r>
              <a:rPr lang="fr-FR" sz="2200" dirty="0" err="1">
                <a:solidFill>
                  <a:schemeClr val="accent4"/>
                </a:solidFill>
                <a:sym typeface="Wingdings" pitchFamily="2" charset="2"/>
              </a:rPr>
              <a:t>fitoplama</a:t>
            </a:r>
            <a:r>
              <a:rPr lang="fr-FR" sz="2200" dirty="0">
                <a:solidFill>
                  <a:schemeClr val="accent4"/>
                </a:solidFill>
                <a:sym typeface="Wingdings" pitchFamily="2" charset="2"/>
              </a:rPr>
              <a:t>													</a:t>
            </a:r>
          </a:p>
          <a:p>
            <a:pPr marL="0" indent="0" algn="just">
              <a:buNone/>
            </a:pPr>
            <a:r>
              <a:rPr lang="fr-FR" sz="2200" dirty="0">
                <a:solidFill>
                  <a:schemeClr val="accent4"/>
                </a:solidFill>
                <a:sym typeface="Wingdings" pitchFamily="2" charset="2"/>
              </a:rPr>
              <a:t>						 </a:t>
            </a:r>
            <a:r>
              <a:rPr lang="fr-FR" sz="2200" dirty="0" err="1">
                <a:solidFill>
                  <a:schemeClr val="accent4"/>
                </a:solidFill>
                <a:sym typeface="Wingdings" pitchFamily="2" charset="2"/>
              </a:rPr>
              <a:t>Cigarrinha</a:t>
            </a:r>
            <a:r>
              <a:rPr lang="fr-FR" sz="2200" dirty="0">
                <a:solidFill>
                  <a:schemeClr val="accent4"/>
                </a:solidFill>
                <a:sym typeface="Wingdings" pitchFamily="2" charset="2"/>
              </a:rPr>
              <a:t> </a:t>
            </a:r>
            <a:r>
              <a:rPr lang="fr-FR" sz="2200" i="1" dirty="0">
                <a:solidFill>
                  <a:schemeClr val="accent4"/>
                </a:solidFill>
                <a:sym typeface="Wingdings" pitchFamily="2" charset="2"/>
              </a:rPr>
              <a:t>S. </a:t>
            </a:r>
            <a:r>
              <a:rPr lang="fr-FR" sz="2200" i="1" dirty="0" err="1">
                <a:solidFill>
                  <a:schemeClr val="accent4"/>
                </a:solidFill>
                <a:sym typeface="Wingdings" pitchFamily="2" charset="2"/>
              </a:rPr>
              <a:t>titanus</a:t>
            </a:r>
            <a:endParaRPr lang="fr-FR" sz="2200" i="1" dirty="0">
              <a:solidFill>
                <a:schemeClr val="accent4"/>
              </a:solidFill>
              <a:sym typeface="Wingdings" pitchFamily="2" charset="2"/>
            </a:endParaRPr>
          </a:p>
          <a:p>
            <a:pPr marL="0" indent="0" algn="just">
              <a:buNone/>
            </a:pPr>
            <a:r>
              <a:rPr lang="fr-FR" sz="2200" i="1" dirty="0">
                <a:solidFill>
                  <a:schemeClr val="accent4"/>
                </a:solidFill>
                <a:sym typeface="Wingdings" pitchFamily="2" charset="2"/>
              </a:rPr>
              <a:t>						</a:t>
            </a:r>
            <a:r>
              <a:rPr lang="fr-FR" sz="2200" dirty="0">
                <a:solidFill>
                  <a:schemeClr val="accent4"/>
                </a:solidFill>
                <a:sym typeface="Wingdings" pitchFamily="2" charset="2"/>
              </a:rPr>
              <a:t>foi </a:t>
            </a:r>
            <a:r>
              <a:rPr lang="fr-FR" sz="2200" dirty="0" err="1">
                <a:solidFill>
                  <a:schemeClr val="accent4"/>
                </a:solidFill>
                <a:sym typeface="Wingdings" pitchFamily="2" charset="2"/>
              </a:rPr>
              <a:t>descoberta</a:t>
            </a:r>
            <a:r>
              <a:rPr lang="fr-FR" sz="2200" dirty="0">
                <a:solidFill>
                  <a:schemeClr val="accent4"/>
                </a:solidFill>
                <a:sym typeface="Wingdings" pitchFamily="2" charset="2"/>
              </a:rPr>
              <a:t> na </a:t>
            </a:r>
            <a:r>
              <a:rPr lang="fr-FR" sz="2200" dirty="0" err="1">
                <a:solidFill>
                  <a:schemeClr val="accent4"/>
                </a:solidFill>
                <a:sym typeface="Wingdings" pitchFamily="2" charset="2"/>
              </a:rPr>
              <a:t>Alsácia</a:t>
            </a:r>
            <a:r>
              <a:rPr lang="fr-FR" sz="2200" dirty="0">
                <a:solidFill>
                  <a:schemeClr val="accent4"/>
                </a:solidFill>
                <a:sym typeface="Wingdings" pitchFamily="2" charset="2"/>
              </a:rPr>
              <a:t>							</a:t>
            </a:r>
            <a:r>
              <a:rPr lang="fr-FR" sz="2200" dirty="0" err="1">
                <a:solidFill>
                  <a:schemeClr val="accent4"/>
                </a:solidFill>
                <a:sym typeface="Wingdings" pitchFamily="2" charset="2"/>
              </a:rPr>
              <a:t>em</a:t>
            </a:r>
            <a:r>
              <a:rPr lang="fr-FR" sz="2200" dirty="0">
                <a:solidFill>
                  <a:schemeClr val="accent4"/>
                </a:solidFill>
                <a:sym typeface="Wingdings" pitchFamily="2" charset="2"/>
              </a:rPr>
              <a:t> 2016		</a:t>
            </a:r>
            <a:r>
              <a:rPr lang="fr-FR" sz="2200" dirty="0">
                <a:solidFill>
                  <a:schemeClr val="accent4">
                    <a:lumMod val="60000"/>
                    <a:lumOff val="40000"/>
                  </a:schemeClr>
                </a:solidFill>
                <a:sym typeface="Wingdings" pitchFamily="2" charset="2"/>
              </a:rPr>
              <a:t>				</a:t>
            </a:r>
          </a:p>
        </p:txBody>
      </p:sp>
      <p:grpSp>
        <p:nvGrpSpPr>
          <p:cNvPr id="5" name="Groupe 4"/>
          <p:cNvGrpSpPr/>
          <p:nvPr/>
        </p:nvGrpSpPr>
        <p:grpSpPr>
          <a:xfrm>
            <a:off x="721334" y="3356992"/>
            <a:ext cx="4844282" cy="3091667"/>
            <a:chOff x="989443" y="3501008"/>
            <a:chExt cx="4844282" cy="3091667"/>
          </a:xfrm>
        </p:grpSpPr>
        <p:pic>
          <p:nvPicPr>
            <p:cNvPr id="2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2585" r="1" b="73313"/>
            <a:stretch/>
          </p:blipFill>
          <p:spPr bwMode="auto">
            <a:xfrm>
              <a:off x="4430527" y="4600285"/>
              <a:ext cx="1403198" cy="89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7226"/>
            <a:stretch/>
          </p:blipFill>
          <p:spPr bwMode="auto">
            <a:xfrm>
              <a:off x="989443" y="3501008"/>
              <a:ext cx="3441084" cy="309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Rectangle 2"/>
          <p:cNvSpPr/>
          <p:nvPr/>
        </p:nvSpPr>
        <p:spPr>
          <a:xfrm>
            <a:off x="755576" y="3459778"/>
            <a:ext cx="418704" cy="184666"/>
          </a:xfrm>
          <a:prstGeom prst="rect">
            <a:avLst/>
          </a:prstGeom>
        </p:spPr>
        <p:txBody>
          <a:bodyPr wrap="none">
            <a:spAutoFit/>
          </a:bodyPr>
          <a:lstStyle/>
          <a:p>
            <a:r>
              <a:rPr lang="fr-FR" sz="600" i="1" dirty="0">
                <a:solidFill>
                  <a:schemeClr val="bg1">
                    <a:lumMod val="50000"/>
                  </a:schemeClr>
                </a:solidFill>
              </a:rPr>
              <a:t>© EFSA</a:t>
            </a:r>
          </a:p>
        </p:txBody>
      </p:sp>
    </p:spTree>
    <p:extLst>
      <p:ext uri="{BB962C8B-B14F-4D97-AF65-F5344CB8AC3E}">
        <p14:creationId xmlns:p14="http://schemas.microsoft.com/office/powerpoint/2010/main" val="4257119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en-US" sz="3200" b="1" dirty="0" err="1">
                <a:solidFill>
                  <a:schemeClr val="accent4"/>
                </a:solidFill>
              </a:rPr>
              <a:t>Sintomas</a:t>
            </a:r>
            <a:r>
              <a:rPr lang="en-US" sz="3200" b="1" dirty="0">
                <a:solidFill>
                  <a:schemeClr val="accent4"/>
                </a:solidFill>
              </a:rPr>
              <a:t> e </a:t>
            </a:r>
            <a:r>
              <a:rPr lang="en-US" sz="3200" b="1" dirty="0" err="1">
                <a:solidFill>
                  <a:schemeClr val="accent4"/>
                </a:solidFill>
              </a:rPr>
              <a:t>impactos</a:t>
            </a:r>
            <a:endParaRPr lang="en-US" sz="3200" b="1" dirty="0">
              <a:solidFill>
                <a:schemeClr val="accent4"/>
              </a:solidFill>
            </a:endParaRPr>
          </a:p>
        </p:txBody>
      </p:sp>
      <p:sp>
        <p:nvSpPr>
          <p:cNvPr id="8" name="Espace réservé du contenu 2"/>
          <p:cNvSpPr>
            <a:spLocks noGrp="1"/>
          </p:cNvSpPr>
          <p:nvPr>
            <p:ph idx="1"/>
          </p:nvPr>
        </p:nvSpPr>
        <p:spPr>
          <a:xfrm>
            <a:off x="395536" y="1556792"/>
            <a:ext cx="8318831" cy="4525963"/>
          </a:xfrm>
        </p:spPr>
        <p:txBody>
          <a:bodyPr>
            <a:normAutofit/>
          </a:bodyPr>
          <a:lstStyle/>
          <a:p>
            <a:pPr marL="0" indent="0" algn="just">
              <a:buNone/>
            </a:pPr>
            <a:r>
              <a:rPr lang="pt-PT" sz="2200" u="sng" dirty="0"/>
              <a:t>Principais sintomas, mas indistinguíveis dos restantes do grupo dos amarelos da videira</a:t>
            </a:r>
            <a:endParaRPr lang="pt-PT" sz="1800" u="sng" dirty="0">
              <a:solidFill>
                <a:srgbClr val="26147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5</a:t>
            </a:fld>
            <a:endParaRPr lang="fr-FR" dirty="0"/>
          </a:p>
        </p:txBody>
      </p:sp>
      <p:graphicFrame>
        <p:nvGraphicFramePr>
          <p:cNvPr id="3" name="Diagramme 2"/>
          <p:cNvGraphicFramePr/>
          <p:nvPr>
            <p:extLst>
              <p:ext uri="{D42A27DB-BD31-4B8C-83A1-F6EECF244321}">
                <p14:modId xmlns:p14="http://schemas.microsoft.com/office/powerpoint/2010/main" val="4068593700"/>
              </p:ext>
            </p:extLst>
          </p:nvPr>
        </p:nvGraphicFramePr>
        <p:xfrm>
          <a:off x="1835696" y="220486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9444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fr-FR" sz="3200" b="1" dirty="0" err="1">
                <a:solidFill>
                  <a:schemeClr val="accent4"/>
                </a:solidFill>
              </a:rPr>
              <a:t>Sintomas</a:t>
            </a:r>
            <a:r>
              <a:rPr lang="fr-FR" sz="3200" b="1" dirty="0">
                <a:solidFill>
                  <a:schemeClr val="accent4"/>
                </a:solidFill>
              </a:rPr>
              <a:t> e </a:t>
            </a:r>
            <a:r>
              <a:rPr lang="fr-FR" sz="3200" b="1" dirty="0" err="1">
                <a:solidFill>
                  <a:schemeClr val="accent4"/>
                </a:solidFill>
              </a:rPr>
              <a:t>Impactos</a:t>
            </a:r>
            <a:endParaRPr lang="fr-FR" sz="3200" b="1" dirty="0">
              <a:solidFill>
                <a:schemeClr val="accent4"/>
              </a:solidFill>
            </a:endParaRPr>
          </a:p>
        </p:txBody>
      </p:sp>
      <p:sp>
        <p:nvSpPr>
          <p:cNvPr id="8" name="Espace réservé du contenu 2"/>
          <p:cNvSpPr>
            <a:spLocks noGrp="1"/>
          </p:cNvSpPr>
          <p:nvPr>
            <p:ph idx="1"/>
          </p:nvPr>
        </p:nvSpPr>
        <p:spPr>
          <a:xfrm>
            <a:off x="398843" y="1412776"/>
            <a:ext cx="8318831" cy="4525963"/>
          </a:xfrm>
        </p:spPr>
        <p:txBody>
          <a:bodyPr>
            <a:normAutofit/>
          </a:bodyPr>
          <a:lstStyle/>
          <a:p>
            <a:pPr marL="114300" indent="0" algn="ctr">
              <a:buNone/>
            </a:pPr>
            <a:r>
              <a:rPr lang="en-US" sz="4000" b="1" dirty="0" err="1"/>
              <a:t>Em</a:t>
            </a:r>
            <a:r>
              <a:rPr lang="en-US" sz="4000" b="1" dirty="0"/>
              <a:t> </a:t>
            </a:r>
            <a:r>
              <a:rPr lang="en-US" sz="4000" b="1" dirty="0" err="1"/>
              <a:t>caso</a:t>
            </a:r>
            <a:r>
              <a:rPr lang="en-US" sz="4000" b="1" dirty="0"/>
              <a:t> de </a:t>
            </a:r>
            <a:r>
              <a:rPr lang="en-US" sz="4000" b="1" dirty="0" err="1"/>
              <a:t>dúvida</a:t>
            </a:r>
            <a:endParaRPr lang="en-US" sz="4000" b="1" dirty="0"/>
          </a:p>
          <a:p>
            <a:pPr marL="114300" indent="0" algn="ctr">
              <a:buNone/>
            </a:pPr>
            <a:r>
              <a:rPr lang="en-US" sz="2400" b="1" dirty="0" err="1">
                <a:solidFill>
                  <a:schemeClr val="accent4"/>
                </a:solidFill>
              </a:rPr>
              <a:t>Verificar</a:t>
            </a:r>
            <a:r>
              <a:rPr lang="en-US" sz="2400" b="1" dirty="0">
                <a:solidFill>
                  <a:schemeClr val="accent4"/>
                </a:solidFill>
              </a:rPr>
              <a:t> a </a:t>
            </a:r>
            <a:r>
              <a:rPr lang="en-US" sz="2400" b="1" dirty="0" err="1">
                <a:solidFill>
                  <a:schemeClr val="accent4"/>
                </a:solidFill>
              </a:rPr>
              <a:t>presença</a:t>
            </a:r>
            <a:r>
              <a:rPr lang="en-US" sz="2400" b="1" dirty="0">
                <a:solidFill>
                  <a:schemeClr val="accent4"/>
                </a:solidFill>
              </a:rPr>
              <a:t> </a:t>
            </a:r>
            <a:r>
              <a:rPr lang="en-US" sz="2400" b="1" dirty="0" err="1">
                <a:solidFill>
                  <a:schemeClr val="accent4"/>
                </a:solidFill>
              </a:rPr>
              <a:t>simultânea</a:t>
            </a:r>
            <a:r>
              <a:rPr lang="en-US" sz="2400" b="1" dirty="0">
                <a:solidFill>
                  <a:schemeClr val="accent4"/>
                </a:solidFill>
              </a:rPr>
              <a:t> </a:t>
            </a:r>
            <a:r>
              <a:rPr lang="en-US" sz="2400" b="1" dirty="0" err="1">
                <a:solidFill>
                  <a:schemeClr val="accent4"/>
                </a:solidFill>
              </a:rPr>
              <a:t>destes</a:t>
            </a:r>
            <a:r>
              <a:rPr lang="en-US" sz="2400" b="1" dirty="0">
                <a:solidFill>
                  <a:schemeClr val="accent4"/>
                </a:solidFill>
              </a:rPr>
              <a:t> </a:t>
            </a:r>
            <a:r>
              <a:rPr lang="en-US" sz="2400" b="1" dirty="0" err="1">
                <a:solidFill>
                  <a:schemeClr val="accent4"/>
                </a:solidFill>
              </a:rPr>
              <a:t>três</a:t>
            </a:r>
            <a:r>
              <a:rPr lang="en-US" sz="2400" b="1" dirty="0">
                <a:solidFill>
                  <a:schemeClr val="accent4"/>
                </a:solidFill>
              </a:rPr>
              <a:t> </a:t>
            </a:r>
            <a:r>
              <a:rPr lang="en-US" sz="2400" b="1" dirty="0" err="1">
                <a:solidFill>
                  <a:schemeClr val="accent4"/>
                </a:solidFill>
              </a:rPr>
              <a:t>sintomas</a:t>
            </a:r>
            <a:endParaRPr lang="en-US" sz="2400" b="1"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6</a:t>
            </a:fld>
            <a:endParaRPr lang="fr-FR" dirty="0"/>
          </a:p>
        </p:txBody>
      </p:sp>
      <p:grpSp>
        <p:nvGrpSpPr>
          <p:cNvPr id="3" name="Groupe 2"/>
          <p:cNvGrpSpPr/>
          <p:nvPr/>
        </p:nvGrpSpPr>
        <p:grpSpPr>
          <a:xfrm>
            <a:off x="279192" y="6201529"/>
            <a:ext cx="8389323" cy="584775"/>
            <a:chOff x="398843" y="6073138"/>
            <a:chExt cx="8389323" cy="584775"/>
          </a:xfrm>
        </p:grpSpPr>
        <p:sp>
          <p:nvSpPr>
            <p:cNvPr id="7" name="ZoneTexte 6"/>
            <p:cNvSpPr txBox="1"/>
            <p:nvPr/>
          </p:nvSpPr>
          <p:spPr>
            <a:xfrm>
              <a:off x="398843" y="6073138"/>
              <a:ext cx="2736304" cy="584775"/>
            </a:xfrm>
            <a:prstGeom prst="rect">
              <a:avLst/>
            </a:prstGeom>
            <a:noFill/>
          </p:spPr>
          <p:txBody>
            <a:bodyPr wrap="square" rtlCol="0">
              <a:spAutoFit/>
            </a:bodyPr>
            <a:lstStyle/>
            <a:p>
              <a:pPr algn="ctr"/>
              <a:r>
                <a:rPr lang="fr-FR" sz="1600" b="1" dirty="0" err="1">
                  <a:solidFill>
                    <a:schemeClr val="tx1">
                      <a:lumMod val="65000"/>
                      <a:lumOff val="35000"/>
                    </a:schemeClr>
                  </a:solidFill>
                </a:rPr>
                <a:t>Descoloração</a:t>
              </a:r>
              <a:r>
                <a:rPr lang="fr-FR" sz="1600" b="1" dirty="0">
                  <a:solidFill>
                    <a:schemeClr val="tx1">
                      <a:lumMod val="65000"/>
                      <a:lumOff val="35000"/>
                    </a:schemeClr>
                  </a:solidFill>
                </a:rPr>
                <a:t> e </a:t>
              </a:r>
            </a:p>
            <a:p>
              <a:pPr algn="ctr"/>
              <a:r>
                <a:rPr lang="fr-FR" sz="1600" b="1" dirty="0" err="1">
                  <a:solidFill>
                    <a:schemeClr val="tx1">
                      <a:lumMod val="65000"/>
                      <a:lumOff val="35000"/>
                    </a:schemeClr>
                  </a:solidFill>
                </a:rPr>
                <a:t>enrolamento</a:t>
              </a:r>
              <a:endParaRPr lang="fr-FR" sz="1600" b="1" dirty="0">
                <a:solidFill>
                  <a:schemeClr val="tx1">
                    <a:lumMod val="65000"/>
                    <a:lumOff val="35000"/>
                  </a:schemeClr>
                </a:solidFill>
              </a:endParaRPr>
            </a:p>
          </p:txBody>
        </p:sp>
        <p:sp>
          <p:nvSpPr>
            <p:cNvPr id="11" name="ZoneTexte 10"/>
            <p:cNvSpPr txBox="1"/>
            <p:nvPr/>
          </p:nvSpPr>
          <p:spPr>
            <a:xfrm>
              <a:off x="6051862" y="6207891"/>
              <a:ext cx="2736304" cy="338554"/>
            </a:xfrm>
            <a:prstGeom prst="rect">
              <a:avLst/>
            </a:prstGeom>
            <a:noFill/>
          </p:spPr>
          <p:txBody>
            <a:bodyPr wrap="square" rtlCol="0">
              <a:spAutoFit/>
            </a:bodyPr>
            <a:lstStyle/>
            <a:p>
              <a:pPr algn="ctr"/>
              <a:r>
                <a:rPr lang="en-US" sz="1600" b="1" dirty="0" err="1">
                  <a:solidFill>
                    <a:schemeClr val="tx1">
                      <a:lumMod val="65000"/>
                      <a:lumOff val="35000"/>
                    </a:schemeClr>
                  </a:solidFill>
                </a:rPr>
                <a:t>Dessecação</a:t>
              </a:r>
              <a:r>
                <a:rPr lang="en-US" sz="1600" b="1" dirty="0">
                  <a:solidFill>
                    <a:schemeClr val="tx1">
                      <a:lumMod val="65000"/>
                      <a:lumOff val="35000"/>
                    </a:schemeClr>
                  </a:solidFill>
                </a:rPr>
                <a:t> dos </a:t>
              </a:r>
              <a:r>
                <a:rPr lang="en-US" sz="1600" b="1" dirty="0" err="1">
                  <a:solidFill>
                    <a:schemeClr val="tx1">
                      <a:lumMod val="65000"/>
                      <a:lumOff val="35000"/>
                    </a:schemeClr>
                  </a:solidFill>
                </a:rPr>
                <a:t>cachos</a:t>
              </a:r>
              <a:endParaRPr lang="en-US" sz="1600" b="1" dirty="0">
                <a:solidFill>
                  <a:schemeClr val="tx1">
                    <a:lumMod val="65000"/>
                    <a:lumOff val="35000"/>
                  </a:schemeClr>
                </a:solidFill>
              </a:endParaRPr>
            </a:p>
          </p:txBody>
        </p:sp>
        <p:sp>
          <p:nvSpPr>
            <p:cNvPr id="10" name="ZoneTexte 9"/>
            <p:cNvSpPr txBox="1"/>
            <p:nvPr/>
          </p:nvSpPr>
          <p:spPr>
            <a:xfrm>
              <a:off x="3275193" y="6207891"/>
              <a:ext cx="2736304" cy="430887"/>
            </a:xfrm>
            <a:prstGeom prst="rect">
              <a:avLst/>
            </a:prstGeom>
            <a:noFill/>
          </p:spPr>
          <p:txBody>
            <a:bodyPr wrap="square" rtlCol="0">
              <a:spAutoFit/>
            </a:bodyPr>
            <a:lstStyle/>
            <a:p>
              <a:pPr algn="ctr"/>
              <a:r>
                <a:rPr lang="en-US" sz="1600" b="1" dirty="0" err="1">
                  <a:solidFill>
                    <a:schemeClr val="tx1">
                      <a:lumMod val="65000"/>
                      <a:lumOff val="35000"/>
                    </a:schemeClr>
                  </a:solidFill>
                </a:rPr>
                <a:t>Não</a:t>
              </a:r>
              <a:r>
                <a:rPr lang="en-US" sz="1600" b="1" dirty="0">
                  <a:solidFill>
                    <a:schemeClr val="tx1">
                      <a:lumMod val="65000"/>
                      <a:lumOff val="35000"/>
                    </a:schemeClr>
                  </a:solidFill>
                </a:rPr>
                <a:t> </a:t>
              </a:r>
              <a:r>
                <a:rPr lang="en-US" sz="1600" b="1" dirty="0" err="1">
                  <a:solidFill>
                    <a:schemeClr val="tx1">
                      <a:lumMod val="65000"/>
                      <a:lumOff val="35000"/>
                    </a:schemeClr>
                  </a:solidFill>
                </a:rPr>
                <a:t>lignificação</a:t>
              </a:r>
              <a:endParaRPr lang="en-US" sz="1600" b="1" dirty="0">
                <a:solidFill>
                  <a:schemeClr val="tx1">
                    <a:lumMod val="65000"/>
                    <a:lumOff val="35000"/>
                  </a:schemeClr>
                </a:solidFill>
              </a:endParaRPr>
            </a:p>
            <a:p>
              <a:pPr algn="ctr"/>
              <a:r>
                <a:rPr lang="fr-FR" sz="600" i="1" dirty="0">
                  <a:solidFill>
                    <a:schemeClr val="bg1">
                      <a:lumMod val="50000"/>
                    </a:schemeClr>
                  </a:solidFill>
                </a:rPr>
                <a:t>©Canadian Food Inspection Agency</a:t>
              </a:r>
              <a:endParaRPr lang="en-US" sz="600" b="1" dirty="0">
                <a:solidFill>
                  <a:schemeClr val="tx1">
                    <a:lumMod val="65000"/>
                    <a:lumOff val="35000"/>
                  </a:schemeClr>
                </a:solidFill>
              </a:endParaRPr>
            </a:p>
          </p:txBody>
        </p:sp>
      </p:grpSp>
      <p:pic>
        <p:nvPicPr>
          <p:cNvPr id="12" name="Image 11" descr="C:\Users\fprezman\Documents\WINETWORK\WP3 Knowledge Reservoir\technical datasheets\FD\regions without FD\Moscato FD germoglio 2.JPG"/>
          <p:cNvPicPr/>
          <p:nvPr/>
        </p:nvPicPr>
        <p:blipFill rotWithShape="1">
          <a:blip r:embed="rId3" cstate="print">
            <a:extLst>
              <a:ext uri="{28A0092B-C50C-407E-A947-70E740481C1C}">
                <a14:useLocalDpi xmlns:a14="http://schemas.microsoft.com/office/drawing/2010/main" val="0"/>
              </a:ext>
            </a:extLst>
          </a:blip>
          <a:srcRect l="5924" r="9673"/>
          <a:stretch/>
        </p:blipFill>
        <p:spPr bwMode="auto">
          <a:xfrm>
            <a:off x="423871" y="2982078"/>
            <a:ext cx="2446946" cy="3219451"/>
          </a:xfrm>
          <a:prstGeom prst="rect">
            <a:avLst/>
          </a:prstGeom>
          <a:noFill/>
          <a:ln>
            <a:noFill/>
          </a:ln>
          <a:extLst>
            <a:ext uri="{53640926-AAD7-44D8-BBD7-CCE9431645EC}">
              <a14:shadowObscured xmlns:a14="http://schemas.microsoft.com/office/drawing/2010/main"/>
            </a:ext>
          </a:extLst>
        </p:spPr>
      </p:pic>
      <p:pic>
        <p:nvPicPr>
          <p:cNvPr id="13" name="Image 12"/>
          <p:cNvPicPr/>
          <p:nvPr/>
        </p:nvPicPr>
        <p:blipFill>
          <a:blip r:embed="rId4" cstate="print">
            <a:extLst>
              <a:ext uri="{28A0092B-C50C-407E-A947-70E740481C1C}">
                <a14:useLocalDpi xmlns:a14="http://schemas.microsoft.com/office/drawing/2010/main" val="0"/>
              </a:ext>
            </a:extLst>
          </a:blip>
          <a:stretch>
            <a:fillRect/>
          </a:stretch>
        </p:blipFill>
        <p:spPr>
          <a:xfrm rot="5400000">
            <a:off x="5763611" y="3360693"/>
            <a:ext cx="3214124" cy="2467549"/>
          </a:xfrm>
          <a:prstGeom prst="rect">
            <a:avLst/>
          </a:prstGeom>
        </p:spPr>
      </p:pic>
      <p:pic>
        <p:nvPicPr>
          <p:cNvPr id="2052" name="Picture 4" descr="Résultat de recherche d'images pour &quot;symptomes flavescence dorée aoutement&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7494" y="2987405"/>
            <a:ext cx="2452399" cy="323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728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fr-FR" sz="3200" b="1" dirty="0" err="1">
                <a:solidFill>
                  <a:schemeClr val="accent4"/>
                </a:solidFill>
              </a:rPr>
              <a:t>Sintomas</a:t>
            </a:r>
            <a:r>
              <a:rPr lang="fr-FR" sz="3200" b="1" dirty="0">
                <a:solidFill>
                  <a:schemeClr val="accent4"/>
                </a:solidFill>
              </a:rPr>
              <a:t> e </a:t>
            </a:r>
            <a:r>
              <a:rPr lang="fr-FR" sz="3200" b="1" dirty="0" err="1">
                <a:solidFill>
                  <a:schemeClr val="accent4"/>
                </a:solidFill>
              </a:rPr>
              <a:t>Impactos</a:t>
            </a:r>
            <a:endParaRPr lang="fr-FR" sz="3200" b="1" dirty="0">
              <a:solidFill>
                <a:schemeClr val="accent4"/>
              </a:solidFill>
            </a:endParaRPr>
          </a:p>
        </p:txBody>
      </p:sp>
      <p:sp>
        <p:nvSpPr>
          <p:cNvPr id="8" name="Espace réservé du contenu 2"/>
          <p:cNvSpPr>
            <a:spLocks noGrp="1"/>
          </p:cNvSpPr>
          <p:nvPr>
            <p:ph idx="1"/>
          </p:nvPr>
        </p:nvSpPr>
        <p:spPr>
          <a:xfrm>
            <a:off x="395536" y="1268760"/>
            <a:ext cx="8318831" cy="4525963"/>
          </a:xfrm>
        </p:spPr>
        <p:txBody>
          <a:bodyPr>
            <a:normAutofit/>
          </a:bodyPr>
          <a:lstStyle/>
          <a:p>
            <a:pPr marL="0" indent="0" algn="just">
              <a:buNone/>
            </a:pPr>
            <a:endParaRPr lang="fr-FR" sz="2200" u="sng" dirty="0"/>
          </a:p>
          <a:p>
            <a:pPr marL="0" indent="0" algn="just">
              <a:buNone/>
            </a:pPr>
            <a:r>
              <a:rPr lang="fr-FR" sz="2200" u="sng" dirty="0" err="1"/>
              <a:t>Sintomas</a:t>
            </a:r>
            <a:r>
              <a:rPr lang="fr-FR" sz="2200" u="sng" dirty="0"/>
              <a:t> </a:t>
            </a:r>
            <a:r>
              <a:rPr lang="fr-FR" sz="2200" u="sng" dirty="0" err="1"/>
              <a:t>característicos</a:t>
            </a:r>
            <a:r>
              <a:rPr lang="fr-FR" sz="2200" u="sng" dirty="0"/>
              <a:t> e </a:t>
            </a:r>
            <a:r>
              <a:rPr lang="fr-FR" sz="2200" u="sng" dirty="0" err="1"/>
              <a:t>não</a:t>
            </a:r>
            <a:r>
              <a:rPr lang="fr-FR" sz="2200" u="sng" dirty="0"/>
              <a:t> </a:t>
            </a:r>
            <a:r>
              <a:rPr lang="fr-FR" sz="2200" u="sng" dirty="0" err="1"/>
              <a:t>distinguíveis</a:t>
            </a:r>
            <a:r>
              <a:rPr lang="fr-FR" sz="2200" u="sng" dirty="0"/>
              <a:t> dos restantes do </a:t>
            </a:r>
            <a:r>
              <a:rPr lang="fr-FR" sz="2200" u="sng" dirty="0" err="1"/>
              <a:t>grupo</a:t>
            </a:r>
            <a:r>
              <a:rPr lang="fr-FR" sz="2200" u="sng" dirty="0"/>
              <a:t> dos </a:t>
            </a:r>
            <a:r>
              <a:rPr lang="fr-FR" sz="2200" u="sng" dirty="0" err="1"/>
              <a:t>amarelos</a:t>
            </a:r>
            <a:endParaRPr lang="fr-FR" sz="2200" dirty="0">
              <a:solidFill>
                <a:srgbClr val="261474"/>
              </a:solidFill>
            </a:endParaRPr>
          </a:p>
          <a:p>
            <a:pPr marL="0" indent="0" algn="just">
              <a:buNone/>
            </a:pPr>
            <a:r>
              <a:rPr lang="fr-FR" sz="2200" dirty="0"/>
              <a:t>	</a:t>
            </a:r>
            <a:r>
              <a:rPr lang="fr-FR" sz="2200" dirty="0">
                <a:sym typeface="Wingdings" pitchFamily="2" charset="2"/>
              </a:rPr>
              <a:t> </a:t>
            </a:r>
            <a:r>
              <a:rPr lang="fr-FR" sz="2200" dirty="0"/>
              <a:t>Mais ou </a:t>
            </a:r>
            <a:r>
              <a:rPr lang="fr-FR" sz="2200" dirty="0" err="1"/>
              <a:t>menos</a:t>
            </a:r>
            <a:r>
              <a:rPr lang="fr-FR" sz="2200" dirty="0"/>
              <a:t> </a:t>
            </a:r>
            <a:r>
              <a:rPr lang="fr-FR" sz="2200" dirty="0" err="1"/>
              <a:t>visíveis</a:t>
            </a:r>
            <a:r>
              <a:rPr lang="fr-FR" sz="2200" dirty="0"/>
              <a:t> </a:t>
            </a:r>
            <a:r>
              <a:rPr lang="fr-FR" sz="2200" dirty="0" err="1"/>
              <a:t>dependendo</a:t>
            </a:r>
            <a:r>
              <a:rPr lang="fr-FR" sz="2200" dirty="0"/>
              <a:t> da </a:t>
            </a:r>
            <a:r>
              <a:rPr lang="fr-FR" sz="2200" dirty="0" err="1"/>
              <a:t>casta</a:t>
            </a:r>
            <a:endParaRPr lang="fr-FR" sz="2200" dirty="0"/>
          </a:p>
          <a:p>
            <a:pPr marL="0" indent="0" algn="just">
              <a:buNone/>
            </a:pPr>
            <a:r>
              <a:rPr lang="fr-FR" sz="2200" dirty="0"/>
              <a:t>	</a:t>
            </a:r>
            <a:r>
              <a:rPr lang="fr-FR" sz="2200" dirty="0">
                <a:sym typeface="Wingdings" pitchFamily="2" charset="2"/>
              </a:rPr>
              <a:t> </a:t>
            </a:r>
            <a:r>
              <a:rPr lang="fr-FR" sz="2200" dirty="0"/>
              <a:t>Porta-</a:t>
            </a:r>
            <a:r>
              <a:rPr lang="fr-FR" sz="2200" dirty="0" err="1"/>
              <a:t>enxertos</a:t>
            </a:r>
            <a:r>
              <a:rPr lang="fr-FR" sz="2200" dirty="0"/>
              <a:t> </a:t>
            </a:r>
            <a:r>
              <a:rPr lang="fr-FR" sz="2200" dirty="0" err="1"/>
              <a:t>podem</a:t>
            </a:r>
            <a:r>
              <a:rPr lang="fr-FR" sz="2200" dirty="0"/>
              <a:t> </a:t>
            </a:r>
            <a:r>
              <a:rPr lang="fr-FR" sz="2200" dirty="0" err="1"/>
              <a:t>ser</a:t>
            </a:r>
            <a:r>
              <a:rPr lang="fr-FR" sz="2200" dirty="0"/>
              <a:t> </a:t>
            </a:r>
            <a:r>
              <a:rPr lang="fr-FR" sz="2200" dirty="0" err="1"/>
              <a:t>assintomáticos</a:t>
            </a:r>
            <a:endParaRPr lang="fr-FR" sz="2200" dirty="0"/>
          </a:p>
          <a:p>
            <a:pPr marL="0" indent="0" algn="just">
              <a:buNone/>
            </a:pPr>
            <a:endParaRPr lang="fr-FR" sz="2200" u="sng" dirty="0"/>
          </a:p>
          <a:p>
            <a:pPr marL="0" indent="0" algn="just">
              <a:buNone/>
            </a:pPr>
            <a:r>
              <a:rPr lang="fr-FR" sz="2200" u="sng" dirty="0" err="1"/>
              <a:t>Sintomas</a:t>
            </a:r>
            <a:r>
              <a:rPr lang="fr-FR" sz="2200" u="sng" dirty="0"/>
              <a:t> </a:t>
            </a:r>
            <a:r>
              <a:rPr lang="fr-FR" sz="2200" u="sng" dirty="0" err="1"/>
              <a:t>similares</a:t>
            </a:r>
            <a:r>
              <a:rPr lang="fr-FR" sz="2200" u="sng" dirty="0"/>
              <a:t> à </a:t>
            </a:r>
            <a:r>
              <a:rPr lang="fr-FR" sz="2200" u="sng" dirty="0" err="1"/>
              <a:t>doença</a:t>
            </a:r>
            <a:r>
              <a:rPr lang="fr-FR" sz="2200" u="sng" dirty="0"/>
              <a:t> de </a:t>
            </a:r>
            <a:r>
              <a:rPr lang="fr-FR" sz="2200" u="sng" dirty="0" err="1"/>
              <a:t>Stolbur</a:t>
            </a:r>
            <a:endParaRPr lang="fr-FR" sz="2200" u="sng" dirty="0"/>
          </a:p>
          <a:p>
            <a:pPr marL="0" indent="0" algn="just">
              <a:buNone/>
            </a:pPr>
            <a:r>
              <a:rPr lang="fr-FR" sz="2200" dirty="0"/>
              <a:t>	</a:t>
            </a:r>
            <a:r>
              <a:rPr lang="fr-FR" sz="2200" dirty="0">
                <a:sym typeface="Wingdings" pitchFamily="2" charset="2"/>
              </a:rPr>
              <a:t> Se existe a </a:t>
            </a:r>
            <a:r>
              <a:rPr lang="fr-FR" sz="2200" dirty="0" err="1">
                <a:sym typeface="Wingdings" pitchFamily="2" charset="2"/>
              </a:rPr>
              <a:t>hipótese</a:t>
            </a:r>
            <a:r>
              <a:rPr lang="fr-FR" sz="2200" dirty="0">
                <a:sym typeface="Wingdings" pitchFamily="2" charset="2"/>
              </a:rPr>
              <a:t> da </a:t>
            </a:r>
            <a:r>
              <a:rPr lang="fr-FR" sz="2200" dirty="0" err="1">
                <a:sym typeface="Wingdings" pitchFamily="2" charset="2"/>
              </a:rPr>
              <a:t>presença</a:t>
            </a:r>
            <a:r>
              <a:rPr lang="fr-FR" sz="2200" dirty="0">
                <a:sym typeface="Wingdings" pitchFamily="2" charset="2"/>
              </a:rPr>
              <a:t> de FD, </a:t>
            </a:r>
            <a:r>
              <a:rPr lang="fr-FR" sz="2200" dirty="0" err="1">
                <a:sym typeface="Wingdings" pitchFamily="2" charset="2"/>
              </a:rPr>
              <a:t>deve</a:t>
            </a:r>
            <a:r>
              <a:rPr lang="fr-FR" sz="2200" dirty="0">
                <a:sym typeface="Wingdings" pitchFamily="2" charset="2"/>
              </a:rPr>
              <a:t> </a:t>
            </a:r>
            <a:r>
              <a:rPr lang="fr-FR" sz="2200" dirty="0" err="1">
                <a:sym typeface="Wingdings" pitchFamily="2" charset="2"/>
              </a:rPr>
              <a:t>ser</a:t>
            </a:r>
            <a:r>
              <a:rPr lang="fr-FR" sz="2200" dirty="0">
                <a:sym typeface="Wingdings" pitchFamily="2" charset="2"/>
              </a:rPr>
              <a:t> </a:t>
            </a:r>
            <a:r>
              <a:rPr lang="fr-FR" sz="2200" dirty="0" err="1">
                <a:sym typeface="Wingdings" pitchFamily="2" charset="2"/>
              </a:rPr>
              <a:t>realizada</a:t>
            </a:r>
            <a:r>
              <a:rPr lang="fr-FR" sz="2200" dirty="0">
                <a:sym typeface="Wingdings" pitchFamily="2" charset="2"/>
              </a:rPr>
              <a:t> </a:t>
            </a:r>
            <a:r>
              <a:rPr lang="fr-FR" sz="2200" dirty="0" err="1">
                <a:sym typeface="Wingdings" pitchFamily="2" charset="2"/>
              </a:rPr>
              <a:t>uma</a:t>
            </a:r>
            <a:r>
              <a:rPr lang="fr-FR" sz="2200" dirty="0">
                <a:sym typeface="Wingdings" pitchFamily="2" charset="2"/>
              </a:rPr>
              <a:t>  </a:t>
            </a:r>
            <a:r>
              <a:rPr lang="fr-FR" sz="2200" b="1" dirty="0" err="1">
                <a:solidFill>
                  <a:schemeClr val="accent4"/>
                </a:solidFill>
                <a:sym typeface="Wingdings" pitchFamily="2" charset="2"/>
              </a:rPr>
              <a:t>análise</a:t>
            </a:r>
            <a:r>
              <a:rPr lang="fr-FR" sz="2200" b="1" dirty="0">
                <a:solidFill>
                  <a:schemeClr val="accent4"/>
                </a:solidFill>
                <a:sym typeface="Wingdings" pitchFamily="2" charset="2"/>
              </a:rPr>
              <a:t> PCR </a:t>
            </a:r>
            <a:r>
              <a:rPr lang="fr-FR" sz="2200" dirty="0">
                <a:sym typeface="Wingdings" pitchFamily="2" charset="2"/>
              </a:rPr>
              <a:t>para </a:t>
            </a:r>
            <a:r>
              <a:rPr lang="fr-FR" sz="2200" dirty="0" err="1">
                <a:sym typeface="Wingdings" pitchFamily="2" charset="2"/>
              </a:rPr>
              <a:t>identificação</a:t>
            </a:r>
            <a:r>
              <a:rPr lang="fr-FR" sz="2200" dirty="0">
                <a:sym typeface="Wingdings" pitchFamily="2" charset="2"/>
              </a:rPr>
              <a:t> do fitoplasma</a:t>
            </a:r>
            <a:endParaRPr lang="fr-FR" sz="2200"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7</a:t>
            </a:fld>
            <a:endParaRPr lang="fr-FR" dirty="0"/>
          </a:p>
        </p:txBody>
      </p:sp>
      <p:grpSp>
        <p:nvGrpSpPr>
          <p:cNvPr id="13" name="Groupe 12"/>
          <p:cNvGrpSpPr/>
          <p:nvPr/>
        </p:nvGrpSpPr>
        <p:grpSpPr>
          <a:xfrm>
            <a:off x="316311" y="5639632"/>
            <a:ext cx="8210795" cy="1005305"/>
            <a:chOff x="316311" y="5639632"/>
            <a:chExt cx="8210795" cy="1005305"/>
          </a:xfrm>
        </p:grpSpPr>
        <p:pic>
          <p:nvPicPr>
            <p:cNvPr id="14" name="Image 13"/>
            <p:cNvPicPr/>
            <p:nvPr/>
          </p:nvPicPr>
          <p:blipFill>
            <a:blip r:embed="rId3" cstate="print">
              <a:extLst>
                <a:ext uri="{28A0092B-C50C-407E-A947-70E740481C1C}">
                  <a14:useLocalDpi xmlns:a14="http://schemas.microsoft.com/office/drawing/2010/main" val="0"/>
                </a:ext>
              </a:extLst>
            </a:blip>
            <a:stretch>
              <a:fillRect/>
            </a:stretch>
          </p:blipFill>
          <p:spPr>
            <a:xfrm>
              <a:off x="316311" y="5639633"/>
              <a:ext cx="1375369" cy="1005304"/>
            </a:xfrm>
            <a:prstGeom prst="rect">
              <a:avLst/>
            </a:prstGeom>
            <a:ln>
              <a:solidFill>
                <a:schemeClr val="tx1"/>
              </a:solidFill>
            </a:ln>
          </p:spPr>
        </p:pic>
        <p:pic>
          <p:nvPicPr>
            <p:cNvPr id="15" name="Image 14"/>
            <p:cNvPicPr/>
            <p:nvPr/>
          </p:nvPicPr>
          <p:blipFill rotWithShape="1">
            <a:blip r:embed="rId4" cstate="print">
              <a:extLst>
                <a:ext uri="{28A0092B-C50C-407E-A947-70E740481C1C}">
                  <a14:useLocalDpi xmlns:a14="http://schemas.microsoft.com/office/drawing/2010/main" val="0"/>
                </a:ext>
              </a:extLst>
            </a:blip>
            <a:srcRect l="16617" r="12302"/>
            <a:stretch/>
          </p:blipFill>
          <p:spPr bwMode="auto">
            <a:xfrm>
              <a:off x="1687442" y="5639633"/>
              <a:ext cx="1375369" cy="1005302"/>
            </a:xfrm>
            <a:prstGeom prst="rect">
              <a:avLst/>
            </a:prstGeom>
            <a:ln>
              <a:solidFill>
                <a:schemeClr val="tx1"/>
              </a:solidFill>
            </a:ln>
            <a:extLst>
              <a:ext uri="{53640926-AAD7-44D8-BBD7-CCE9431645EC}">
                <a14:shadowObscured xmlns:a14="http://schemas.microsoft.com/office/drawing/2010/main"/>
              </a:ext>
            </a:extLst>
          </p:spPr>
        </p:pic>
        <p:pic>
          <p:nvPicPr>
            <p:cNvPr id="16" name="Image 15"/>
            <p:cNvPicPr/>
            <p:nvPr/>
          </p:nvPicPr>
          <p:blipFill rotWithShape="1">
            <a:blip r:embed="rId5" cstate="print">
              <a:extLst>
                <a:ext uri="{28A0092B-C50C-407E-A947-70E740481C1C}">
                  <a14:useLocalDpi xmlns:a14="http://schemas.microsoft.com/office/drawing/2010/main" val="0"/>
                </a:ext>
              </a:extLst>
            </a:blip>
            <a:srcRect b="32347"/>
            <a:stretch/>
          </p:blipFill>
          <p:spPr>
            <a:xfrm>
              <a:off x="4396349" y="5639632"/>
              <a:ext cx="1389450" cy="1005304"/>
            </a:xfrm>
            <a:prstGeom prst="rect">
              <a:avLst/>
            </a:prstGeom>
            <a:ln>
              <a:solidFill>
                <a:schemeClr val="tx1"/>
              </a:solidFill>
            </a:ln>
          </p:spPr>
        </p:pic>
        <p:pic>
          <p:nvPicPr>
            <p:cNvPr id="17" name="Image 16"/>
            <p:cNvPicPr/>
            <p:nvPr/>
          </p:nvPicPr>
          <p:blipFill rotWithShape="1">
            <a:blip r:embed="rId6" cstate="print">
              <a:extLst>
                <a:ext uri="{28A0092B-C50C-407E-A947-70E740481C1C}">
                  <a14:useLocalDpi xmlns:a14="http://schemas.microsoft.com/office/drawing/2010/main" val="0"/>
                </a:ext>
              </a:extLst>
            </a:blip>
            <a:srcRect l="19535" r="17126"/>
            <a:stretch/>
          </p:blipFill>
          <p:spPr>
            <a:xfrm rot="5400000">
              <a:off x="7329729" y="5447559"/>
              <a:ext cx="1005303" cy="1389450"/>
            </a:xfrm>
            <a:prstGeom prst="rect">
              <a:avLst/>
            </a:prstGeom>
            <a:ln>
              <a:solidFill>
                <a:schemeClr val="tx1"/>
              </a:solidFill>
            </a:ln>
          </p:spPr>
        </p:pic>
        <p:pic>
          <p:nvPicPr>
            <p:cNvPr id="18" name="Image 17"/>
            <p:cNvPicPr/>
            <p:nvPr/>
          </p:nvPicPr>
          <p:blipFill rotWithShape="1">
            <a:blip r:embed="rId7" cstate="print">
              <a:extLst>
                <a:ext uri="{28A0092B-C50C-407E-A947-70E740481C1C}">
                  <a14:useLocalDpi xmlns:a14="http://schemas.microsoft.com/office/drawing/2010/main" val="0"/>
                </a:ext>
              </a:extLst>
            </a:blip>
            <a:srcRect l="23572" r="22417"/>
            <a:stretch/>
          </p:blipFill>
          <p:spPr bwMode="auto">
            <a:xfrm rot="16200000">
              <a:off x="3245727" y="5456719"/>
              <a:ext cx="1005304" cy="1371131"/>
            </a:xfrm>
            <a:prstGeom prst="rect">
              <a:avLst/>
            </a:prstGeom>
            <a:ln>
              <a:solidFill>
                <a:schemeClr val="tx1"/>
              </a:solidFill>
            </a:ln>
            <a:extLst>
              <a:ext uri="{53640926-AAD7-44D8-BBD7-CCE9431645EC}">
                <a14:shadowObscured xmlns:a14="http://schemas.microsoft.com/office/drawing/2010/main"/>
              </a:ext>
            </a:extLst>
          </p:spPr>
        </p:pic>
        <p:pic>
          <p:nvPicPr>
            <p:cNvPr id="19" name="Image 18"/>
            <p:cNvPicPr/>
            <p:nvPr/>
          </p:nvPicPr>
          <p:blipFill>
            <a:blip r:embed="rId8" cstate="print">
              <a:extLst>
                <a:ext uri="{28A0092B-C50C-407E-A947-70E740481C1C}">
                  <a14:useLocalDpi xmlns:a14="http://schemas.microsoft.com/office/drawing/2010/main" val="0"/>
                </a:ext>
              </a:extLst>
            </a:blip>
            <a:stretch>
              <a:fillRect/>
            </a:stretch>
          </p:blipFill>
          <p:spPr>
            <a:xfrm>
              <a:off x="5785799" y="5639632"/>
              <a:ext cx="1351857" cy="1005304"/>
            </a:xfrm>
            <a:prstGeom prst="rect">
              <a:avLst/>
            </a:prstGeom>
            <a:ln>
              <a:solidFill>
                <a:schemeClr val="tx1"/>
              </a:solidFill>
            </a:ln>
          </p:spPr>
        </p:pic>
      </p:grpSp>
    </p:spTree>
    <p:extLst>
      <p:ext uri="{BB962C8B-B14F-4D97-AF65-F5344CB8AC3E}">
        <p14:creationId xmlns:p14="http://schemas.microsoft.com/office/powerpoint/2010/main" val="1380490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fr-FR" sz="3200" b="1" dirty="0">
                <a:solidFill>
                  <a:schemeClr val="accent4"/>
                </a:solidFill>
              </a:rPr>
              <a:t>Os agentes e a </a:t>
            </a:r>
            <a:r>
              <a:rPr lang="fr-FR" sz="3200" b="1" dirty="0" err="1">
                <a:solidFill>
                  <a:schemeClr val="accent4"/>
                </a:solidFill>
              </a:rPr>
              <a:t>Doença</a:t>
            </a:r>
            <a:endParaRPr lang="fr-FR" sz="3200" b="1" dirty="0">
              <a:solidFill>
                <a:schemeClr val="accent4"/>
              </a:solidFill>
            </a:endParaRPr>
          </a:p>
        </p:txBody>
      </p:sp>
      <p:sp>
        <p:nvSpPr>
          <p:cNvPr id="8" name="Espace réservé du contenu 2"/>
          <p:cNvSpPr>
            <a:spLocks noGrp="1"/>
          </p:cNvSpPr>
          <p:nvPr>
            <p:ph idx="1"/>
          </p:nvPr>
        </p:nvSpPr>
        <p:spPr>
          <a:xfrm>
            <a:off x="395536" y="1578119"/>
            <a:ext cx="8318831" cy="5091241"/>
          </a:xfrm>
        </p:spPr>
        <p:txBody>
          <a:bodyPr>
            <a:noAutofit/>
          </a:bodyPr>
          <a:lstStyle/>
          <a:p>
            <a:pPr marL="457200" indent="-457200" algn="ctr">
              <a:buAutoNum type="arabicParenR"/>
            </a:pPr>
            <a:r>
              <a:rPr lang="fr-FR" sz="2200" b="1" dirty="0">
                <a:solidFill>
                  <a:schemeClr val="accent4"/>
                </a:solidFill>
              </a:rPr>
              <a:t>Agentes </a:t>
            </a:r>
            <a:r>
              <a:rPr lang="fr-FR" sz="2200" b="1" dirty="0" err="1">
                <a:solidFill>
                  <a:schemeClr val="accent4"/>
                </a:solidFill>
              </a:rPr>
              <a:t>infecciosos</a:t>
            </a:r>
            <a:r>
              <a:rPr lang="fr-FR" sz="2200" b="1" dirty="0">
                <a:solidFill>
                  <a:schemeClr val="accent4"/>
                </a:solidFill>
              </a:rPr>
              <a:t>: Fitoplasma FD  1, 2 e 3</a:t>
            </a:r>
            <a:endParaRPr lang="fr-FR" sz="2200" b="1" dirty="0">
              <a:solidFill>
                <a:srgbClr val="261474"/>
              </a:solidFill>
            </a:endParaRPr>
          </a:p>
          <a:p>
            <a:pPr algn="just"/>
            <a:r>
              <a:rPr lang="en-US" sz="2200" dirty="0" err="1"/>
              <a:t>Bactéria</a:t>
            </a:r>
            <a:r>
              <a:rPr lang="en-US" sz="2200" dirty="0"/>
              <a:t> </a:t>
            </a:r>
            <a:r>
              <a:rPr lang="en-US" sz="2200" dirty="0" err="1"/>
              <a:t>intracelular</a:t>
            </a:r>
            <a:r>
              <a:rPr lang="en-US" sz="2200" dirty="0"/>
              <a:t> </a:t>
            </a:r>
            <a:r>
              <a:rPr lang="en-US" sz="2200" dirty="0" err="1"/>
              <a:t>sem</a:t>
            </a:r>
            <a:r>
              <a:rPr lang="en-US" sz="2200" dirty="0"/>
              <a:t> </a:t>
            </a:r>
            <a:r>
              <a:rPr lang="en-US" sz="2200" dirty="0" err="1"/>
              <a:t>parede</a:t>
            </a:r>
            <a:r>
              <a:rPr lang="en-US" sz="2200" dirty="0"/>
              <a:t> que </a:t>
            </a:r>
            <a:r>
              <a:rPr lang="en-US" sz="2200" dirty="0" err="1"/>
              <a:t>vive</a:t>
            </a:r>
            <a:r>
              <a:rPr lang="en-US" sz="2200" dirty="0"/>
              <a:t> </a:t>
            </a:r>
            <a:r>
              <a:rPr lang="en-US" sz="2200" dirty="0" err="1"/>
              <a:t>nos</a:t>
            </a:r>
            <a:r>
              <a:rPr lang="en-US" sz="2200" dirty="0"/>
              <a:t> </a:t>
            </a:r>
            <a:r>
              <a:rPr lang="en-US" sz="2200" dirty="0" err="1"/>
              <a:t>vasos</a:t>
            </a:r>
            <a:r>
              <a:rPr lang="en-US" sz="2200" dirty="0"/>
              <a:t> do </a:t>
            </a:r>
            <a:r>
              <a:rPr lang="en-US" sz="2200" dirty="0" err="1"/>
              <a:t>floema</a:t>
            </a:r>
            <a:r>
              <a:rPr lang="en-US" sz="2200" dirty="0"/>
              <a:t> </a:t>
            </a:r>
            <a:r>
              <a:rPr lang="en-US" sz="2200" dirty="0">
                <a:solidFill>
                  <a:schemeClr val="accent4"/>
                </a:solidFill>
                <a:sym typeface="Wingdings" pitchFamily="2" charset="2"/>
              </a:rPr>
              <a:t> </a:t>
            </a:r>
            <a:r>
              <a:rPr lang="en-US" sz="2200" dirty="0" err="1">
                <a:solidFill>
                  <a:schemeClr val="accent4"/>
                </a:solidFill>
                <a:sym typeface="Wingdings" pitchFamily="2" charset="2"/>
              </a:rPr>
              <a:t>transmitida</a:t>
            </a:r>
            <a:r>
              <a:rPr lang="en-US" sz="2200" dirty="0">
                <a:solidFill>
                  <a:schemeClr val="accent4"/>
                </a:solidFill>
                <a:sym typeface="Wingdings" pitchFamily="2" charset="2"/>
              </a:rPr>
              <a:t> </a:t>
            </a:r>
            <a:r>
              <a:rPr lang="en-US" sz="2200" dirty="0" err="1">
                <a:solidFill>
                  <a:schemeClr val="accent4"/>
                </a:solidFill>
                <a:sym typeface="Wingdings" pitchFamily="2" charset="2"/>
              </a:rPr>
              <a:t>por</a:t>
            </a:r>
            <a:r>
              <a:rPr lang="en-US" sz="2200" dirty="0">
                <a:solidFill>
                  <a:schemeClr val="accent4"/>
                </a:solidFill>
                <a:sym typeface="Wingdings" pitchFamily="2" charset="2"/>
              </a:rPr>
              <a:t> vector </a:t>
            </a:r>
            <a:r>
              <a:rPr lang="en-US" sz="2200" dirty="0" err="1">
                <a:solidFill>
                  <a:schemeClr val="accent4"/>
                </a:solidFill>
                <a:sym typeface="Wingdings" pitchFamily="2" charset="2"/>
              </a:rPr>
              <a:t>ou</a:t>
            </a:r>
            <a:r>
              <a:rPr lang="en-US" sz="2200" dirty="0">
                <a:solidFill>
                  <a:schemeClr val="accent4"/>
                </a:solidFill>
                <a:sym typeface="Wingdings" pitchFamily="2" charset="2"/>
              </a:rPr>
              <a:t> </a:t>
            </a:r>
            <a:r>
              <a:rPr lang="en-US" sz="2200" dirty="0" err="1">
                <a:solidFill>
                  <a:schemeClr val="accent4"/>
                </a:solidFill>
                <a:sym typeface="Wingdings" pitchFamily="2" charset="2"/>
              </a:rPr>
              <a:t>através</a:t>
            </a:r>
            <a:r>
              <a:rPr lang="en-US" sz="2200" dirty="0">
                <a:solidFill>
                  <a:schemeClr val="accent4"/>
                </a:solidFill>
                <a:sym typeface="Wingdings" pitchFamily="2" charset="2"/>
              </a:rPr>
              <a:t> de material </a:t>
            </a:r>
            <a:r>
              <a:rPr lang="en-US" sz="2200" dirty="0" err="1">
                <a:solidFill>
                  <a:schemeClr val="accent4"/>
                </a:solidFill>
                <a:sym typeface="Wingdings" pitchFamily="2" charset="2"/>
              </a:rPr>
              <a:t>vegetativo</a:t>
            </a:r>
            <a:endParaRPr lang="en-US" sz="2200" dirty="0">
              <a:solidFill>
                <a:schemeClr val="accent4"/>
              </a:solidFill>
            </a:endParaRPr>
          </a:p>
          <a:p>
            <a:pPr marL="0" indent="0" algn="just">
              <a:buNone/>
            </a:pPr>
            <a:endParaRPr lang="fr-FR" sz="2200" dirty="0">
              <a:sym typeface="Wingdings" pitchFamily="2" charset="2"/>
            </a:endParaRPr>
          </a:p>
          <a:p>
            <a:pPr algn="just"/>
            <a:r>
              <a:rPr lang="fr-FR" sz="2200" dirty="0"/>
              <a:t>A FD é </a:t>
            </a:r>
            <a:r>
              <a:rPr lang="fr-FR" sz="2200" dirty="0" err="1"/>
              <a:t>provocada</a:t>
            </a:r>
            <a:r>
              <a:rPr lang="fr-FR" sz="2200" dirty="0"/>
              <a:t> </a:t>
            </a:r>
            <a:r>
              <a:rPr lang="fr-FR" sz="2200" dirty="0" err="1"/>
              <a:t>por</a:t>
            </a:r>
            <a:r>
              <a:rPr lang="fr-FR" sz="2200" dirty="0"/>
              <a:t> </a:t>
            </a:r>
            <a:r>
              <a:rPr lang="fr-FR" sz="2200" dirty="0" err="1"/>
              <a:t>três</a:t>
            </a:r>
            <a:r>
              <a:rPr lang="fr-FR" sz="2200" dirty="0"/>
              <a:t> </a:t>
            </a:r>
            <a:r>
              <a:rPr lang="fr-FR" sz="2200" dirty="0" err="1"/>
              <a:t>grupos</a:t>
            </a:r>
            <a:r>
              <a:rPr lang="fr-FR" sz="2200" dirty="0"/>
              <a:t> </a:t>
            </a:r>
            <a:r>
              <a:rPr lang="fr-FR" sz="2200" dirty="0" err="1"/>
              <a:t>genéticos</a:t>
            </a:r>
            <a:r>
              <a:rPr lang="fr-FR" sz="2200" dirty="0"/>
              <a:t>:</a:t>
            </a:r>
          </a:p>
          <a:p>
            <a:pPr lvl="1" algn="just"/>
            <a:r>
              <a:rPr lang="en-US" sz="2000" dirty="0"/>
              <a:t>FD1, </a:t>
            </a:r>
            <a:r>
              <a:rPr lang="en-US" sz="2000" dirty="0" err="1"/>
              <a:t>principalmente</a:t>
            </a:r>
            <a:r>
              <a:rPr lang="en-US" sz="2000" dirty="0"/>
              <a:t> no </a:t>
            </a:r>
            <a:r>
              <a:rPr lang="en-US" sz="2000" dirty="0" err="1"/>
              <a:t>Sudoeste</a:t>
            </a:r>
            <a:r>
              <a:rPr lang="en-US" sz="2000" dirty="0"/>
              <a:t> de </a:t>
            </a:r>
            <a:r>
              <a:rPr lang="en-US" sz="2000" dirty="0" err="1"/>
              <a:t>França</a:t>
            </a:r>
            <a:endParaRPr lang="en-US" sz="2000" dirty="0"/>
          </a:p>
          <a:p>
            <a:pPr lvl="1" algn="just"/>
            <a:r>
              <a:rPr lang="en-US" sz="2000" dirty="0"/>
              <a:t>FD2, o </a:t>
            </a:r>
            <a:r>
              <a:rPr lang="en-US" sz="2000" dirty="0" err="1"/>
              <a:t>maior</a:t>
            </a:r>
            <a:r>
              <a:rPr lang="en-US" sz="2000" dirty="0"/>
              <a:t> </a:t>
            </a:r>
            <a:r>
              <a:rPr lang="en-US" sz="2000" dirty="0" err="1"/>
              <a:t>grupo</a:t>
            </a:r>
            <a:r>
              <a:rPr lang="en-US" sz="2000" dirty="0"/>
              <a:t> </a:t>
            </a:r>
            <a:r>
              <a:rPr lang="en-US" sz="2000" dirty="0" err="1"/>
              <a:t>localizado</a:t>
            </a:r>
            <a:r>
              <a:rPr lang="en-US" sz="2000" dirty="0"/>
              <a:t> </a:t>
            </a:r>
            <a:r>
              <a:rPr lang="en-US" sz="2000" dirty="0" err="1"/>
              <a:t>na</a:t>
            </a:r>
            <a:r>
              <a:rPr lang="en-US" sz="2000" dirty="0"/>
              <a:t> Europa</a:t>
            </a:r>
          </a:p>
          <a:p>
            <a:pPr lvl="1" algn="just"/>
            <a:r>
              <a:rPr lang="en-US" sz="2000" dirty="0"/>
              <a:t>FD3, </a:t>
            </a:r>
            <a:r>
              <a:rPr lang="en-US" sz="2000" dirty="0" err="1"/>
              <a:t>principalmente</a:t>
            </a:r>
            <a:r>
              <a:rPr lang="en-US" sz="2000" dirty="0"/>
              <a:t> </a:t>
            </a:r>
            <a:r>
              <a:rPr lang="en-US" sz="2000" dirty="0" err="1"/>
              <a:t>em</a:t>
            </a:r>
            <a:r>
              <a:rPr lang="en-US" sz="2000" dirty="0"/>
              <a:t> </a:t>
            </a:r>
            <a:r>
              <a:rPr lang="en-US" sz="2000" dirty="0" err="1"/>
              <a:t>Itália</a:t>
            </a:r>
            <a:r>
              <a:rPr lang="en-US" sz="2000" dirty="0"/>
              <a:t> </a:t>
            </a:r>
          </a:p>
          <a:p>
            <a:pPr marL="457200" lvl="1" indent="0" algn="just">
              <a:buNone/>
            </a:pPr>
            <a:endParaRPr lang="en-US" sz="2000" dirty="0"/>
          </a:p>
          <a:p>
            <a:pPr lvl="1" algn="just">
              <a:buFont typeface="Arial" pitchFamily="34" charset="0"/>
              <a:buChar char="•"/>
            </a:pPr>
            <a:r>
              <a:rPr lang="en-US" sz="2000" dirty="0" err="1"/>
              <a:t>Hospedeiros</a:t>
            </a:r>
            <a:r>
              <a:rPr lang="en-US" sz="2000" dirty="0"/>
              <a:t> </a:t>
            </a:r>
            <a:r>
              <a:rPr lang="en-US" sz="2000" dirty="0" err="1"/>
              <a:t>selvagens</a:t>
            </a:r>
            <a:r>
              <a:rPr lang="en-US" sz="2000" dirty="0"/>
              <a:t>: </a:t>
            </a:r>
            <a:r>
              <a:rPr lang="en-US" sz="2000" i="1" dirty="0" err="1"/>
              <a:t>Alnus</a:t>
            </a:r>
            <a:r>
              <a:rPr lang="en-US" sz="2000" dirty="0"/>
              <a:t> e </a:t>
            </a:r>
            <a:r>
              <a:rPr lang="en-US" sz="2000" i="1" dirty="0"/>
              <a:t>Clematis</a:t>
            </a:r>
            <a:endParaRPr lang="fr-FR" sz="2000" i="1" dirty="0"/>
          </a:p>
          <a:p>
            <a:pPr marL="0" indent="0" algn="just">
              <a:buNone/>
            </a:pPr>
            <a:endParaRPr lang="fr-FR" sz="2200"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8</a:t>
            </a:fld>
            <a:endParaRPr lang="fr-F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806" y="4059667"/>
            <a:ext cx="23145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6483148" y="5917042"/>
            <a:ext cx="2089890" cy="261610"/>
          </a:xfrm>
          <a:prstGeom prst="rect">
            <a:avLst/>
          </a:prstGeom>
          <a:noFill/>
        </p:spPr>
        <p:txBody>
          <a:bodyPr wrap="square" rtlCol="0">
            <a:spAutoFit/>
          </a:bodyPr>
          <a:lstStyle/>
          <a:p>
            <a:pPr algn="ctr"/>
            <a:r>
              <a:rPr lang="fr-FR" sz="1100" i="1" dirty="0"/>
              <a:t>Fitoplasma</a:t>
            </a:r>
          </a:p>
        </p:txBody>
      </p:sp>
    </p:spTree>
    <p:extLst>
      <p:ext uri="{BB962C8B-B14F-4D97-AF65-F5344CB8AC3E}">
        <p14:creationId xmlns:p14="http://schemas.microsoft.com/office/powerpoint/2010/main" val="2011461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395536" y="1578120"/>
            <a:ext cx="8318831" cy="554736"/>
          </a:xfrm>
        </p:spPr>
        <p:txBody>
          <a:bodyPr>
            <a:normAutofit/>
          </a:bodyPr>
          <a:lstStyle/>
          <a:p>
            <a:pPr marL="0" indent="0" algn="ctr">
              <a:buNone/>
            </a:pPr>
            <a:r>
              <a:rPr lang="fr-FR" sz="2200" b="1" dirty="0">
                <a:solidFill>
                  <a:schemeClr val="accent4"/>
                </a:solidFill>
              </a:rPr>
              <a:t>2) O </a:t>
            </a:r>
            <a:r>
              <a:rPr lang="fr-FR" sz="2200" b="1" dirty="0" err="1">
                <a:solidFill>
                  <a:schemeClr val="accent4"/>
                </a:solidFill>
              </a:rPr>
              <a:t>vector</a:t>
            </a:r>
            <a:r>
              <a:rPr lang="fr-FR" sz="2200" b="1" dirty="0">
                <a:solidFill>
                  <a:schemeClr val="accent4"/>
                </a:solidFill>
              </a:rPr>
              <a:t> : </a:t>
            </a:r>
            <a:r>
              <a:rPr lang="fr-FR" sz="2200" b="1" i="1" dirty="0" err="1">
                <a:solidFill>
                  <a:schemeClr val="accent4"/>
                </a:solidFill>
              </a:rPr>
              <a:t>Scaphoideus</a:t>
            </a:r>
            <a:r>
              <a:rPr lang="fr-FR" sz="2200" b="1" i="1" dirty="0">
                <a:solidFill>
                  <a:schemeClr val="accent4"/>
                </a:solidFill>
              </a:rPr>
              <a:t> titanus</a:t>
            </a:r>
            <a:r>
              <a:rPr lang="fr-FR" sz="2200" b="1" dirty="0">
                <a:solidFill>
                  <a:schemeClr val="accent4"/>
                </a:solidFill>
              </a:rPr>
              <a:t>	</a:t>
            </a: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9</a:t>
            </a:fld>
            <a:endParaRPr lang="fr-FR" dirty="0"/>
          </a:p>
        </p:txBody>
      </p:sp>
      <p:pic>
        <p:nvPicPr>
          <p:cNvPr id="4098" name="Picture 2" descr="Cycle de la cicadelle Scaphoideus titanus, l'insecte vecteur de la flavescence dorée de la vigne.. © inra, Julien Chuch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64412"/>
            <a:ext cx="3813637" cy="3600401"/>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2"/>
          <p:cNvSpPr txBox="1">
            <a:spLocks/>
          </p:cNvSpPr>
          <p:nvPr/>
        </p:nvSpPr>
        <p:spPr>
          <a:xfrm>
            <a:off x="4355976" y="2601048"/>
            <a:ext cx="4320480" cy="39242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200" u="sng" dirty="0" err="1"/>
              <a:t>Ciclo</a:t>
            </a:r>
            <a:r>
              <a:rPr lang="fr-FR" sz="2200" u="sng" dirty="0"/>
              <a:t> de Vida</a:t>
            </a:r>
          </a:p>
          <a:p>
            <a:pPr marL="0" indent="0" algn="just">
              <a:buNone/>
            </a:pPr>
            <a:endParaRPr lang="fr-FR" sz="2200" u="sng" dirty="0"/>
          </a:p>
          <a:p>
            <a:pPr lvl="1" algn="just"/>
            <a:r>
              <a:rPr lang="en-US" sz="2200" dirty="0" err="1"/>
              <a:t>Apenas</a:t>
            </a:r>
            <a:r>
              <a:rPr lang="en-US" sz="2200" dirty="0"/>
              <a:t> 1 </a:t>
            </a:r>
            <a:r>
              <a:rPr lang="en-US" sz="2200" dirty="0" err="1"/>
              <a:t>geração</a:t>
            </a:r>
            <a:r>
              <a:rPr lang="en-US" sz="2200" dirty="0"/>
              <a:t>/</a:t>
            </a:r>
            <a:r>
              <a:rPr lang="en-US" sz="2200" dirty="0" err="1"/>
              <a:t>ano</a:t>
            </a:r>
            <a:endParaRPr lang="en-US" sz="2200" dirty="0"/>
          </a:p>
          <a:p>
            <a:pPr lvl="1" algn="just"/>
            <a:endParaRPr lang="en-US" sz="2200" dirty="0"/>
          </a:p>
          <a:p>
            <a:pPr lvl="1" algn="just"/>
            <a:r>
              <a:rPr lang="en-US" sz="2200" dirty="0" err="1"/>
              <a:t>Normalmente</a:t>
            </a:r>
            <a:r>
              <a:rPr lang="en-US" sz="2200" dirty="0"/>
              <a:t> as </a:t>
            </a:r>
            <a:r>
              <a:rPr lang="en-US" sz="2200" dirty="0" err="1"/>
              <a:t>ninfas</a:t>
            </a:r>
            <a:r>
              <a:rPr lang="en-US" sz="2200" dirty="0"/>
              <a:t> </a:t>
            </a:r>
            <a:r>
              <a:rPr lang="en-US" sz="2200" dirty="0" err="1"/>
              <a:t>permanecem</a:t>
            </a:r>
            <a:r>
              <a:rPr lang="en-US" sz="2200" dirty="0"/>
              <a:t> </a:t>
            </a:r>
            <a:r>
              <a:rPr lang="en-US" sz="2200" dirty="0" err="1"/>
              <a:t>na</a:t>
            </a:r>
            <a:r>
              <a:rPr lang="en-US" sz="2200" dirty="0"/>
              <a:t> planta </a:t>
            </a:r>
            <a:r>
              <a:rPr lang="en-US" sz="2200" dirty="0" err="1"/>
              <a:t>quando</a:t>
            </a:r>
            <a:r>
              <a:rPr lang="en-US" sz="2200" dirty="0"/>
              <a:t> </a:t>
            </a:r>
            <a:r>
              <a:rPr lang="en-US" sz="2200" dirty="0" err="1"/>
              <a:t>eclodem</a:t>
            </a:r>
            <a:endParaRPr lang="en-US" sz="2200" dirty="0"/>
          </a:p>
          <a:p>
            <a:pPr lvl="1" algn="just"/>
            <a:endParaRPr lang="en-US" sz="2200" dirty="0"/>
          </a:p>
          <a:p>
            <a:pPr lvl="1" algn="just"/>
            <a:r>
              <a:rPr lang="en-US" sz="2200" dirty="0" err="1"/>
              <a:t>Os</a:t>
            </a:r>
            <a:r>
              <a:rPr lang="en-US" sz="2200" dirty="0"/>
              <a:t> </a:t>
            </a:r>
            <a:r>
              <a:rPr lang="en-US" sz="2200" dirty="0" err="1"/>
              <a:t>adultos</a:t>
            </a:r>
            <a:r>
              <a:rPr lang="en-US" sz="2200" dirty="0"/>
              <a:t> </a:t>
            </a:r>
            <a:r>
              <a:rPr lang="en-US" sz="2200" dirty="0" err="1"/>
              <a:t>são</a:t>
            </a:r>
            <a:r>
              <a:rPr lang="en-US" sz="2200" dirty="0"/>
              <a:t> </a:t>
            </a:r>
            <a:r>
              <a:rPr lang="en-US" sz="2200" dirty="0" err="1"/>
              <a:t>móveis</a:t>
            </a:r>
            <a:r>
              <a:rPr lang="en-US" sz="2200" dirty="0"/>
              <a:t> e </a:t>
            </a:r>
            <a:r>
              <a:rPr lang="en-US" sz="2200" dirty="0" err="1"/>
              <a:t>voam</a:t>
            </a:r>
            <a:r>
              <a:rPr lang="en-US" sz="2200" dirty="0"/>
              <a:t> de planta para planta</a:t>
            </a:r>
          </a:p>
          <a:p>
            <a:pPr lvl="1" algn="just"/>
            <a:endParaRPr lang="fr-FR" sz="2200" dirty="0"/>
          </a:p>
          <a:p>
            <a:pPr lvl="1" algn="just"/>
            <a:endParaRPr lang="fr-FR" sz="2200" dirty="0"/>
          </a:p>
          <a:p>
            <a:pPr lvl="1" algn="just"/>
            <a:endParaRPr lang="fr-FR" sz="2200" dirty="0"/>
          </a:p>
        </p:txBody>
      </p:sp>
      <p:sp>
        <p:nvSpPr>
          <p:cNvPr id="9" name="Titre 1"/>
          <p:cNvSpPr txBox="1">
            <a:spLocks/>
          </p:cNvSpPr>
          <p:nvPr/>
        </p:nvSpPr>
        <p:spPr>
          <a:xfrm>
            <a:off x="1907704" y="260648"/>
            <a:ext cx="6264696" cy="652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4">
                    <a:lumMod val="50000"/>
                  </a:schemeClr>
                </a:solidFill>
                <a:latin typeface="+mj-lt"/>
                <a:ea typeface="+mj-ea"/>
                <a:cs typeface="+mj-cs"/>
              </a:defRPr>
            </a:lvl1pPr>
          </a:lstStyle>
          <a:p>
            <a:pPr algn="l"/>
            <a:r>
              <a:rPr lang="fr-FR" sz="3200" b="1" dirty="0">
                <a:solidFill>
                  <a:schemeClr val="accent4"/>
                </a:solidFill>
              </a:rPr>
              <a:t>Os agentes e a </a:t>
            </a:r>
            <a:r>
              <a:rPr lang="fr-FR" sz="3200" b="1" dirty="0" err="1">
                <a:solidFill>
                  <a:schemeClr val="accent4"/>
                </a:solidFill>
              </a:rPr>
              <a:t>Doença</a:t>
            </a:r>
            <a:endParaRPr lang="fr-FR" sz="3200" b="1" dirty="0">
              <a:solidFill>
                <a:schemeClr val="accent4"/>
              </a:solidFill>
            </a:endParaRPr>
          </a:p>
        </p:txBody>
      </p:sp>
      <p:sp>
        <p:nvSpPr>
          <p:cNvPr id="5" name="Rectangle 4"/>
          <p:cNvSpPr/>
          <p:nvPr/>
        </p:nvSpPr>
        <p:spPr>
          <a:xfrm>
            <a:off x="323528" y="4264612"/>
            <a:ext cx="792088" cy="316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Rectangle 9"/>
          <p:cNvSpPr/>
          <p:nvPr/>
        </p:nvSpPr>
        <p:spPr>
          <a:xfrm rot="19181481">
            <a:off x="3400220" y="3475026"/>
            <a:ext cx="792088" cy="229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ZoneTexte 6"/>
          <p:cNvSpPr txBox="1"/>
          <p:nvPr/>
        </p:nvSpPr>
        <p:spPr>
          <a:xfrm>
            <a:off x="323528" y="4236129"/>
            <a:ext cx="1001721" cy="276999"/>
          </a:xfrm>
          <a:prstGeom prst="rect">
            <a:avLst/>
          </a:prstGeom>
          <a:noFill/>
        </p:spPr>
        <p:txBody>
          <a:bodyPr wrap="square" rtlCol="0">
            <a:spAutoFit/>
          </a:bodyPr>
          <a:lstStyle/>
          <a:p>
            <a:r>
              <a:rPr lang="fr-FR" sz="1200" dirty="0" err="1">
                <a:solidFill>
                  <a:srgbClr val="C00000"/>
                </a:solidFill>
                <a:latin typeface="Aharoni" pitchFamily="2" charset="-79"/>
                <a:cs typeface="Aharoni" pitchFamily="2" charset="-79"/>
              </a:rPr>
              <a:t>Eclosão</a:t>
            </a:r>
            <a:endParaRPr lang="fr-FR" sz="1200" dirty="0">
              <a:solidFill>
                <a:srgbClr val="C00000"/>
              </a:solidFill>
              <a:latin typeface="Aharoni" pitchFamily="2" charset="-79"/>
              <a:cs typeface="Aharoni" pitchFamily="2" charset="-79"/>
            </a:endParaRPr>
          </a:p>
        </p:txBody>
      </p:sp>
      <p:sp>
        <p:nvSpPr>
          <p:cNvPr id="12" name="ZoneTexte 11"/>
          <p:cNvSpPr txBox="1"/>
          <p:nvPr/>
        </p:nvSpPr>
        <p:spPr>
          <a:xfrm rot="19014570">
            <a:off x="3402802" y="3491636"/>
            <a:ext cx="828136" cy="276999"/>
          </a:xfrm>
          <a:prstGeom prst="rect">
            <a:avLst/>
          </a:prstGeom>
          <a:noFill/>
        </p:spPr>
        <p:txBody>
          <a:bodyPr wrap="square" rtlCol="0">
            <a:spAutoFit/>
          </a:bodyPr>
          <a:lstStyle/>
          <a:p>
            <a:r>
              <a:rPr lang="fr-FR" sz="1200" dirty="0" err="1">
                <a:solidFill>
                  <a:srgbClr val="C00000"/>
                </a:solidFill>
                <a:latin typeface="Aharoni" pitchFamily="2" charset="-79"/>
                <a:cs typeface="Aharoni" pitchFamily="2" charset="-79"/>
              </a:rPr>
              <a:t>Postura</a:t>
            </a:r>
            <a:endParaRPr lang="fr-FR" sz="1200" dirty="0">
              <a:solidFill>
                <a:srgbClr val="C00000"/>
              </a:solidFill>
              <a:latin typeface="Aharoni" pitchFamily="2" charset="-79"/>
              <a:cs typeface="Aharoni" pitchFamily="2" charset="-79"/>
            </a:endParaRPr>
          </a:p>
        </p:txBody>
      </p:sp>
      <p:sp>
        <p:nvSpPr>
          <p:cNvPr id="13" name="Rectangle 12"/>
          <p:cNvSpPr/>
          <p:nvPr/>
        </p:nvSpPr>
        <p:spPr>
          <a:xfrm rot="18580074">
            <a:off x="2793422" y="2877582"/>
            <a:ext cx="1183029" cy="284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ZoneTexte 13"/>
          <p:cNvSpPr txBox="1"/>
          <p:nvPr/>
        </p:nvSpPr>
        <p:spPr>
          <a:xfrm rot="19014570">
            <a:off x="2880840" y="3043328"/>
            <a:ext cx="828136" cy="276999"/>
          </a:xfrm>
          <a:prstGeom prst="rect">
            <a:avLst/>
          </a:prstGeom>
          <a:noFill/>
        </p:spPr>
        <p:txBody>
          <a:bodyPr wrap="square" rtlCol="0">
            <a:spAutoFit/>
          </a:bodyPr>
          <a:lstStyle/>
          <a:p>
            <a:r>
              <a:rPr lang="fr-FR" sz="1200" dirty="0" err="1">
                <a:solidFill>
                  <a:srgbClr val="C00000"/>
                </a:solidFill>
                <a:latin typeface="Aharoni" pitchFamily="2" charset="-79"/>
                <a:cs typeface="Aharoni" pitchFamily="2" charset="-79"/>
              </a:rPr>
              <a:t>Cópula</a:t>
            </a:r>
            <a:endParaRPr lang="fr-FR" sz="1200" dirty="0">
              <a:solidFill>
                <a:srgbClr val="C00000"/>
              </a:solidFill>
              <a:latin typeface="Aharoni" pitchFamily="2" charset="-79"/>
              <a:cs typeface="Aharoni" pitchFamily="2" charset="-79"/>
            </a:endParaRPr>
          </a:p>
        </p:txBody>
      </p:sp>
      <p:sp>
        <p:nvSpPr>
          <p:cNvPr id="15" name="ZoneTexte 14"/>
          <p:cNvSpPr txBox="1"/>
          <p:nvPr/>
        </p:nvSpPr>
        <p:spPr>
          <a:xfrm rot="18722394">
            <a:off x="3134108" y="5474018"/>
            <a:ext cx="1044954" cy="276999"/>
          </a:xfrm>
          <a:prstGeom prst="rect">
            <a:avLst/>
          </a:prstGeom>
          <a:solidFill>
            <a:schemeClr val="bg1"/>
          </a:solidFill>
        </p:spPr>
        <p:txBody>
          <a:bodyPr wrap="square" rtlCol="0">
            <a:spAutoFit/>
          </a:bodyPr>
          <a:lstStyle/>
          <a:p>
            <a:r>
              <a:rPr lang="fr-FR" sz="1200" dirty="0" err="1">
                <a:solidFill>
                  <a:srgbClr val="C00000"/>
                </a:solidFill>
                <a:latin typeface="Aharoni" pitchFamily="2" charset="-79"/>
                <a:cs typeface="Aharoni" pitchFamily="2" charset="-79"/>
              </a:rPr>
              <a:t>Diapausa</a:t>
            </a:r>
            <a:endParaRPr lang="fr-FR" sz="1200" dirty="0">
              <a:solidFill>
                <a:srgbClr val="C00000"/>
              </a:solidFill>
              <a:latin typeface="Aharoni" pitchFamily="2" charset="-79"/>
              <a:cs typeface="Aharoni" pitchFamily="2" charset="-79"/>
            </a:endParaRPr>
          </a:p>
        </p:txBody>
      </p:sp>
      <p:sp>
        <p:nvSpPr>
          <p:cNvPr id="2" name="Rectangle 1"/>
          <p:cNvSpPr/>
          <p:nvPr/>
        </p:nvSpPr>
        <p:spPr>
          <a:xfrm>
            <a:off x="2123728" y="6093296"/>
            <a:ext cx="521298" cy="215444"/>
          </a:xfrm>
          <a:prstGeom prst="rect">
            <a:avLst/>
          </a:prstGeom>
        </p:spPr>
        <p:txBody>
          <a:bodyPr wrap="none">
            <a:spAutoFit/>
          </a:bodyPr>
          <a:lstStyle/>
          <a:p>
            <a:pPr algn="ctr"/>
            <a:r>
              <a:rPr lang="fr-FR" sz="800" i="1" dirty="0">
                <a:solidFill>
                  <a:schemeClr val="bg1">
                    <a:lumMod val="50000"/>
                  </a:schemeClr>
                </a:solidFill>
              </a:rPr>
              <a:t>©</a:t>
            </a:r>
            <a:r>
              <a:rPr lang="fr-FR" sz="800" i="1" dirty="0" err="1">
                <a:solidFill>
                  <a:schemeClr val="bg1">
                    <a:lumMod val="50000"/>
                  </a:schemeClr>
                </a:solidFill>
              </a:rPr>
              <a:t>Cuche</a:t>
            </a:r>
            <a:endParaRPr lang="en-US" sz="800" b="1" dirty="0">
              <a:solidFill>
                <a:schemeClr val="tx1">
                  <a:lumMod val="65000"/>
                  <a:lumOff val="35000"/>
                </a:schemeClr>
              </a:solidFill>
            </a:endParaRPr>
          </a:p>
        </p:txBody>
      </p:sp>
    </p:spTree>
    <p:extLst>
      <p:ext uri="{BB962C8B-B14F-4D97-AF65-F5344CB8AC3E}">
        <p14:creationId xmlns:p14="http://schemas.microsoft.com/office/powerpoint/2010/main" val="245049191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2821</TotalTime>
  <Words>3751</Words>
  <Application>Microsoft Office PowerPoint</Application>
  <PresentationFormat>Apresentação no Ecrã (4:3)</PresentationFormat>
  <Paragraphs>356</Paragraphs>
  <Slides>22</Slides>
  <Notes>22</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22</vt:i4>
      </vt:variant>
    </vt:vector>
  </HeadingPairs>
  <TitlesOfParts>
    <vt:vector size="29" baseType="lpstr">
      <vt:lpstr>Aharoni</vt:lpstr>
      <vt:lpstr>Arial</vt:lpstr>
      <vt:lpstr>Calibri</vt:lpstr>
      <vt:lpstr>Calibri Light</vt:lpstr>
      <vt:lpstr>inherit</vt:lpstr>
      <vt:lpstr>Wingdings</vt:lpstr>
      <vt:lpstr>Thème Office</vt:lpstr>
      <vt:lpstr>Flavescência Dourada (FD) e a sua gestão na vinha   Contenção da doença - como evitar a sua dispersão</vt:lpstr>
      <vt:lpstr>Introdução</vt:lpstr>
      <vt:lpstr>Dispersão da Flavescência Dourada</vt:lpstr>
      <vt:lpstr>Dispersão da Flavescência Dourada</vt:lpstr>
      <vt:lpstr>Sintomas e impactos</vt:lpstr>
      <vt:lpstr>Sintomas e Impactos</vt:lpstr>
      <vt:lpstr>Sintomas e Impactos</vt:lpstr>
      <vt:lpstr>Os agentes e a Doença</vt:lpstr>
      <vt:lpstr>Apresentação do PowerPoint</vt:lpstr>
      <vt:lpstr>Apresentação do PowerPoint</vt:lpstr>
      <vt:lpstr>Apresentação do PowerPoint</vt:lpstr>
      <vt:lpstr>Apresentação do PowerPoint</vt:lpstr>
      <vt:lpstr>Apresentação do PowerPoint</vt:lpstr>
      <vt:lpstr>Prospecção e Monitorização</vt:lpstr>
      <vt:lpstr>Prospecção e Monitorização</vt:lpstr>
      <vt:lpstr>Prospecção e Monitorização</vt:lpstr>
      <vt:lpstr>Práticas atípicas implementadas pelos viticultores para controlo do vector</vt:lpstr>
      <vt:lpstr>Gestão das vinhas infectadas</vt:lpstr>
      <vt:lpstr>Investigação em viticultura</vt:lpstr>
      <vt:lpstr>Investigação sobre o vector e o fitoplasma</vt:lpstr>
      <vt:lpstr>Investigação no controlo do vector</vt:lpstr>
      <vt:lpstr>Conclusão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BOUVIER Marion</dc:creator>
  <cp:lastModifiedBy>Igor Goncalves</cp:lastModifiedBy>
  <cp:revision>205</cp:revision>
  <dcterms:created xsi:type="dcterms:W3CDTF">2013-01-29T14:45:45Z</dcterms:created>
  <dcterms:modified xsi:type="dcterms:W3CDTF">2017-09-26T14:53:48Z</dcterms:modified>
</cp:coreProperties>
</file>